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257" r:id="rId2"/>
    <p:sldId id="312" r:id="rId3"/>
    <p:sldId id="313" r:id="rId4"/>
    <p:sldId id="314" r:id="rId5"/>
    <p:sldId id="315" r:id="rId6"/>
    <p:sldId id="316" r:id="rId7"/>
    <p:sldId id="317" r:id="rId8"/>
    <p:sldId id="318" r:id="rId9"/>
    <p:sldId id="319" r:id="rId10"/>
    <p:sldId id="320" r:id="rId11"/>
    <p:sldId id="321" r:id="rId12"/>
    <p:sldId id="322" r:id="rId13"/>
    <p:sldId id="323" r:id="rId14"/>
    <p:sldId id="325" r:id="rId15"/>
    <p:sldId id="326" r:id="rId16"/>
    <p:sldId id="367" r:id="rId17"/>
    <p:sldId id="368" r:id="rId18"/>
    <p:sldId id="327" r:id="rId19"/>
    <p:sldId id="328" r:id="rId20"/>
    <p:sldId id="329" r:id="rId21"/>
    <p:sldId id="330" r:id="rId22"/>
    <p:sldId id="331" r:id="rId23"/>
    <p:sldId id="369" r:id="rId24"/>
    <p:sldId id="396" r:id="rId25"/>
    <p:sldId id="397" r:id="rId26"/>
    <p:sldId id="398" r:id="rId27"/>
    <p:sldId id="332" r:id="rId28"/>
    <p:sldId id="333" r:id="rId29"/>
    <p:sldId id="334" r:id="rId30"/>
    <p:sldId id="335" r:id="rId31"/>
    <p:sldId id="336" r:id="rId32"/>
    <p:sldId id="338" r:id="rId33"/>
    <p:sldId id="339" r:id="rId34"/>
    <p:sldId id="340" r:id="rId35"/>
    <p:sldId id="341" r:id="rId36"/>
    <p:sldId id="342" r:id="rId37"/>
    <p:sldId id="343" r:id="rId38"/>
    <p:sldId id="344" r:id="rId39"/>
    <p:sldId id="345" r:id="rId40"/>
    <p:sldId id="346" r:id="rId41"/>
    <p:sldId id="347" r:id="rId42"/>
    <p:sldId id="348" r:id="rId43"/>
    <p:sldId id="349" r:id="rId44"/>
    <p:sldId id="350" r:id="rId45"/>
    <p:sldId id="351" r:id="rId46"/>
    <p:sldId id="353" r:id="rId47"/>
    <p:sldId id="383" r:id="rId48"/>
    <p:sldId id="384" r:id="rId49"/>
    <p:sldId id="385" r:id="rId50"/>
    <p:sldId id="386" r:id="rId51"/>
    <p:sldId id="387" r:id="rId52"/>
    <p:sldId id="388" r:id="rId53"/>
    <p:sldId id="389" r:id="rId54"/>
    <p:sldId id="390" r:id="rId55"/>
    <p:sldId id="391" r:id="rId56"/>
    <p:sldId id="392" r:id="rId57"/>
    <p:sldId id="393" r:id="rId58"/>
    <p:sldId id="394" r:id="rId59"/>
    <p:sldId id="395" r:id="rId60"/>
    <p:sldId id="400" r:id="rId61"/>
    <p:sldId id="354" r:id="rId62"/>
    <p:sldId id="355" r:id="rId63"/>
    <p:sldId id="356" r:id="rId64"/>
    <p:sldId id="357" r:id="rId65"/>
    <p:sldId id="358" r:id="rId66"/>
    <p:sldId id="361" r:id="rId67"/>
    <p:sldId id="365" r:id="rId68"/>
    <p:sldId id="309" r:id="rId69"/>
    <p:sldId id="366" r:id="rId70"/>
    <p:sldId id="373" r:id="rId71"/>
    <p:sldId id="374" r:id="rId72"/>
    <p:sldId id="399" r:id="rId73"/>
    <p:sldId id="401" r:id="rId74"/>
    <p:sldId id="402" r:id="rId75"/>
    <p:sldId id="403" r:id="rId76"/>
    <p:sldId id="404" r:id="rId77"/>
    <p:sldId id="405" r:id="rId78"/>
    <p:sldId id="407" r:id="rId79"/>
    <p:sldId id="408" r:id="rId80"/>
    <p:sldId id="409" r:id="rId81"/>
    <p:sldId id="410" r:id="rId82"/>
    <p:sldId id="411" r:id="rId83"/>
    <p:sldId id="412" r:id="rId84"/>
    <p:sldId id="413" r:id="rId85"/>
    <p:sldId id="414" r:id="rId86"/>
    <p:sldId id="415" r:id="rId87"/>
    <p:sldId id="416" r:id="rId88"/>
    <p:sldId id="417" r:id="rId89"/>
    <p:sldId id="418" r:id="rId90"/>
    <p:sldId id="419" r:id="rId91"/>
    <p:sldId id="420" r:id="rId92"/>
    <p:sldId id="421" r:id="rId93"/>
    <p:sldId id="422" r:id="rId94"/>
    <p:sldId id="423" r:id="rId95"/>
    <p:sldId id="424" r:id="rId96"/>
    <p:sldId id="425" r:id="rId97"/>
    <p:sldId id="426" r:id="rId98"/>
    <p:sldId id="427" r:id="rId99"/>
    <p:sldId id="428" r:id="rId100"/>
    <p:sldId id="429" r:id="rId101"/>
    <p:sldId id="430" r:id="rId102"/>
    <p:sldId id="443" r:id="rId103"/>
    <p:sldId id="431" r:id="rId104"/>
    <p:sldId id="432" r:id="rId105"/>
    <p:sldId id="433" r:id="rId106"/>
    <p:sldId id="434" r:id="rId107"/>
    <p:sldId id="435" r:id="rId108"/>
    <p:sldId id="436" r:id="rId109"/>
    <p:sldId id="437" r:id="rId110"/>
    <p:sldId id="438" r:id="rId111"/>
    <p:sldId id="439" r:id="rId112"/>
    <p:sldId id="440" r:id="rId113"/>
    <p:sldId id="441" r:id="rId11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500" autoAdjust="0"/>
  </p:normalViewPr>
  <p:slideViewPr>
    <p:cSldViewPr>
      <p:cViewPr varScale="1">
        <p:scale>
          <a:sx n="19" d="100"/>
          <a:sy n="19" d="100"/>
        </p:scale>
        <p:origin x="-8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alabella\Desktop\FRANCISCO\Kennedy\Investigaci&#243;n%20Bolivia%202009\ANALISIS_MATRIZ_INVESTIGACION_200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AR" sz="925" b="1" i="0" u="none" strike="noStrike" baseline="0">
                <a:solidFill>
                  <a:srgbClr val="000000"/>
                </a:solidFill>
                <a:latin typeface="Arial"/>
                <a:ea typeface="Arial"/>
                <a:cs typeface="Arial"/>
              </a:defRPr>
            </a:pPr>
            <a:r>
              <a:rPr lang="es-AR"/>
              <a:t>Tasa de mortalidad infantil (expresado en o/oo y por país)</a:t>
            </a:r>
          </a:p>
        </c:rich>
      </c:tx>
      <c:layout>
        <c:manualLayout>
          <c:xMode val="edge"/>
          <c:yMode val="edge"/>
          <c:x val="0.32988624612202766"/>
          <c:y val="2.0338983050847428E-2"/>
        </c:manualLayout>
      </c:layout>
      <c:spPr>
        <a:noFill/>
        <a:ln w="25400">
          <a:noFill/>
        </a:ln>
      </c:spPr>
    </c:title>
    <c:plotArea>
      <c:layout>
        <c:manualLayout>
          <c:layoutTarget val="inner"/>
          <c:xMode val="edge"/>
          <c:yMode val="edge"/>
          <c:x val="8.1695966907963033E-2"/>
          <c:y val="0.11186440677966107"/>
          <c:w val="0.74767321613236926"/>
          <c:h val="0.78813559322033899"/>
        </c:manualLayout>
      </c:layout>
      <c:barChart>
        <c:barDir val="col"/>
        <c:grouping val="clustered"/>
        <c:ser>
          <c:idx val="0"/>
          <c:order val="0"/>
          <c:tx>
            <c:strRef>
              <c:f>'Calidad de Vida'!$D$38:$F$38</c:f>
              <c:strCache>
                <c:ptCount val="1"/>
                <c:pt idx="0">
                  <c:v>Argentina</c:v>
                </c:pt>
              </c:strCache>
            </c:strRef>
          </c:tx>
          <c:spPr>
            <a:solidFill>
              <a:srgbClr val="9999FF"/>
            </a:solidFill>
            <a:ln w="12700">
              <a:solidFill>
                <a:srgbClr val="000000"/>
              </a:solidFill>
              <a:prstDash val="solid"/>
            </a:ln>
          </c:spPr>
          <c:dLbls>
            <c:dLbl>
              <c:idx val="0"/>
              <c:tx>
                <c:rich>
                  <a:bodyPr/>
                  <a:lstStyle/>
                  <a:p>
                    <a:r>
                      <a:rPr lang="en-US"/>
                      <a:t>13,30</a:t>
                    </a:r>
                  </a:p>
                </c:rich>
              </c:tx>
              <c:showVal val="1"/>
            </c:dLbl>
            <c:spPr>
              <a:noFill/>
              <a:ln w="25400">
                <a:noFill/>
              </a:ln>
            </c:spPr>
            <c:txPr>
              <a:bodyPr/>
              <a:lstStyle/>
              <a:p>
                <a:pPr>
                  <a:defRPr lang="es-AR" sz="1200" b="0" i="0" u="none" strike="noStrike" baseline="0">
                    <a:solidFill>
                      <a:srgbClr val="000000"/>
                    </a:solidFill>
                    <a:latin typeface="Arial"/>
                    <a:ea typeface="Arial"/>
                    <a:cs typeface="Arial"/>
                  </a:defRPr>
                </a:pPr>
                <a:endParaRPr lang="es-ES"/>
              </a:p>
            </c:txPr>
            <c:showVal val="1"/>
          </c:dLbls>
          <c:cat>
            <c:strRef>
              <c:f>'Calidad de Vida'!$G$37</c:f>
              <c:strCache>
                <c:ptCount val="1"/>
                <c:pt idx="0">
                  <c:v>Tasa de Mortalidad Infantil</c:v>
                </c:pt>
              </c:strCache>
            </c:strRef>
          </c:cat>
          <c:val>
            <c:numRef>
              <c:f>'Calidad de Vida'!$G$38</c:f>
              <c:numCache>
                <c:formatCode>0.00%</c:formatCode>
                <c:ptCount val="1"/>
                <c:pt idx="0">
                  <c:v>0.13300000000000001</c:v>
                </c:pt>
              </c:numCache>
            </c:numRef>
          </c:val>
        </c:ser>
        <c:ser>
          <c:idx val="1"/>
          <c:order val="1"/>
          <c:tx>
            <c:strRef>
              <c:f>'Calidad de Vida'!$D$39:$F$39</c:f>
              <c:strCache>
                <c:ptCount val="1"/>
                <c:pt idx="0">
                  <c:v>Colombia</c:v>
                </c:pt>
              </c:strCache>
            </c:strRef>
          </c:tx>
          <c:spPr>
            <a:solidFill>
              <a:srgbClr val="993366"/>
            </a:solidFill>
            <a:ln w="12700">
              <a:solidFill>
                <a:srgbClr val="000000"/>
              </a:solidFill>
              <a:prstDash val="solid"/>
            </a:ln>
          </c:spPr>
          <c:dLbls>
            <c:dLbl>
              <c:idx val="0"/>
              <c:tx>
                <c:rich>
                  <a:bodyPr/>
                  <a:lstStyle/>
                  <a:p>
                    <a:r>
                      <a:rPr lang="en-US"/>
                      <a:t>18,00</a:t>
                    </a:r>
                  </a:p>
                </c:rich>
              </c:tx>
              <c:showVal val="1"/>
            </c:dLbl>
            <c:spPr>
              <a:noFill/>
              <a:ln w="25400">
                <a:noFill/>
              </a:ln>
            </c:spPr>
            <c:txPr>
              <a:bodyPr/>
              <a:lstStyle/>
              <a:p>
                <a:pPr>
                  <a:defRPr lang="es-AR" sz="1200" b="0" i="0" u="none" strike="noStrike" baseline="0">
                    <a:solidFill>
                      <a:srgbClr val="000000"/>
                    </a:solidFill>
                    <a:latin typeface="Arial"/>
                    <a:ea typeface="Arial"/>
                    <a:cs typeface="Arial"/>
                  </a:defRPr>
                </a:pPr>
                <a:endParaRPr lang="es-ES"/>
              </a:p>
            </c:txPr>
            <c:showVal val="1"/>
          </c:dLbls>
          <c:cat>
            <c:strRef>
              <c:f>'Calidad de Vida'!$G$37</c:f>
              <c:strCache>
                <c:ptCount val="1"/>
                <c:pt idx="0">
                  <c:v>Tasa de Mortalidad Infantil</c:v>
                </c:pt>
              </c:strCache>
            </c:strRef>
          </c:cat>
          <c:val>
            <c:numRef>
              <c:f>'Calidad de Vida'!$G$39</c:f>
              <c:numCache>
                <c:formatCode>0.00%</c:formatCode>
                <c:ptCount val="1"/>
                <c:pt idx="0">
                  <c:v>0.18000000000000016</c:v>
                </c:pt>
              </c:numCache>
            </c:numRef>
          </c:val>
        </c:ser>
        <c:ser>
          <c:idx val="2"/>
          <c:order val="2"/>
          <c:tx>
            <c:strRef>
              <c:f>'Calidad de Vida'!$D$40:$F$40</c:f>
              <c:strCache>
                <c:ptCount val="1"/>
                <c:pt idx="0">
                  <c:v>Ecuador</c:v>
                </c:pt>
              </c:strCache>
            </c:strRef>
          </c:tx>
          <c:spPr>
            <a:solidFill>
              <a:srgbClr val="FFFFCC"/>
            </a:solidFill>
            <a:ln w="12700">
              <a:solidFill>
                <a:srgbClr val="000000"/>
              </a:solidFill>
              <a:prstDash val="solid"/>
            </a:ln>
          </c:spPr>
          <c:dLbls>
            <c:dLbl>
              <c:idx val="0"/>
              <c:tx>
                <c:rich>
                  <a:bodyPr/>
                  <a:lstStyle/>
                  <a:p>
                    <a:r>
                      <a:rPr lang="en-US"/>
                      <a:t>20,00</a:t>
                    </a:r>
                  </a:p>
                </c:rich>
              </c:tx>
              <c:showVal val="1"/>
            </c:dLbl>
            <c:spPr>
              <a:noFill/>
              <a:ln w="25400">
                <a:noFill/>
              </a:ln>
            </c:spPr>
            <c:txPr>
              <a:bodyPr/>
              <a:lstStyle/>
              <a:p>
                <a:pPr>
                  <a:defRPr lang="es-AR" sz="1200" b="0" i="0" u="none" strike="noStrike" baseline="0">
                    <a:solidFill>
                      <a:srgbClr val="000000"/>
                    </a:solidFill>
                    <a:latin typeface="Arial"/>
                    <a:ea typeface="Arial"/>
                    <a:cs typeface="Arial"/>
                  </a:defRPr>
                </a:pPr>
                <a:endParaRPr lang="es-ES"/>
              </a:p>
            </c:txPr>
            <c:showVal val="1"/>
          </c:dLbls>
          <c:cat>
            <c:strRef>
              <c:f>'Calidad de Vida'!$G$37</c:f>
              <c:strCache>
                <c:ptCount val="1"/>
                <c:pt idx="0">
                  <c:v>Tasa de Mortalidad Infantil</c:v>
                </c:pt>
              </c:strCache>
            </c:strRef>
          </c:cat>
          <c:val>
            <c:numRef>
              <c:f>'Calidad de Vida'!$G$40</c:f>
              <c:numCache>
                <c:formatCode>0.00%</c:formatCode>
                <c:ptCount val="1"/>
                <c:pt idx="0">
                  <c:v>0.2</c:v>
                </c:pt>
              </c:numCache>
            </c:numRef>
          </c:val>
        </c:ser>
        <c:ser>
          <c:idx val="3"/>
          <c:order val="3"/>
          <c:tx>
            <c:strRef>
              <c:f>'Calidad de Vida'!$D$41:$F$41</c:f>
              <c:strCache>
                <c:ptCount val="1"/>
                <c:pt idx="0">
                  <c:v>México</c:v>
                </c:pt>
              </c:strCache>
            </c:strRef>
          </c:tx>
          <c:spPr>
            <a:solidFill>
              <a:srgbClr val="CCFFFF"/>
            </a:solidFill>
            <a:ln w="12700">
              <a:solidFill>
                <a:srgbClr val="000000"/>
              </a:solidFill>
              <a:prstDash val="solid"/>
            </a:ln>
          </c:spPr>
          <c:dLbls>
            <c:dLbl>
              <c:idx val="0"/>
              <c:tx>
                <c:rich>
                  <a:bodyPr/>
                  <a:lstStyle/>
                  <a:p>
                    <a:r>
                      <a:rPr lang="en-US"/>
                      <a:t>15,20</a:t>
                    </a:r>
                  </a:p>
                </c:rich>
              </c:tx>
              <c:showVal val="1"/>
            </c:dLbl>
            <c:spPr>
              <a:noFill/>
              <a:ln w="25400">
                <a:noFill/>
              </a:ln>
            </c:spPr>
            <c:txPr>
              <a:bodyPr/>
              <a:lstStyle/>
              <a:p>
                <a:pPr>
                  <a:defRPr lang="es-AR" sz="1200" b="0" i="0" u="none" strike="noStrike" baseline="0">
                    <a:solidFill>
                      <a:srgbClr val="000000"/>
                    </a:solidFill>
                    <a:latin typeface="Arial"/>
                    <a:ea typeface="Arial"/>
                    <a:cs typeface="Arial"/>
                  </a:defRPr>
                </a:pPr>
                <a:endParaRPr lang="es-ES"/>
              </a:p>
            </c:txPr>
            <c:showVal val="1"/>
          </c:dLbls>
          <c:cat>
            <c:strRef>
              <c:f>'Calidad de Vida'!$G$37</c:f>
              <c:strCache>
                <c:ptCount val="1"/>
                <c:pt idx="0">
                  <c:v>Tasa de Mortalidad Infantil</c:v>
                </c:pt>
              </c:strCache>
            </c:strRef>
          </c:cat>
          <c:val>
            <c:numRef>
              <c:f>'Calidad de Vida'!$G$41</c:f>
              <c:numCache>
                <c:formatCode>0.00%</c:formatCode>
                <c:ptCount val="1"/>
                <c:pt idx="0">
                  <c:v>0.15200000000000016</c:v>
                </c:pt>
              </c:numCache>
            </c:numRef>
          </c:val>
        </c:ser>
        <c:ser>
          <c:idx val="4"/>
          <c:order val="4"/>
          <c:tx>
            <c:strRef>
              <c:f>'Calidad de Vida'!$D$42:$F$42</c:f>
              <c:strCache>
                <c:ptCount val="1"/>
                <c:pt idx="0">
                  <c:v>Nicaragua</c:v>
                </c:pt>
              </c:strCache>
            </c:strRef>
          </c:tx>
          <c:spPr>
            <a:solidFill>
              <a:srgbClr val="660066"/>
            </a:solidFill>
            <a:ln w="12700">
              <a:solidFill>
                <a:srgbClr val="000000"/>
              </a:solidFill>
              <a:prstDash val="solid"/>
            </a:ln>
          </c:spPr>
          <c:dLbls>
            <c:dLbl>
              <c:idx val="0"/>
              <c:tx>
                <c:rich>
                  <a:bodyPr/>
                  <a:lstStyle/>
                  <a:p>
                    <a:r>
                      <a:rPr lang="en-US"/>
                      <a:t>21,50</a:t>
                    </a:r>
                  </a:p>
                </c:rich>
              </c:tx>
              <c:showVal val="1"/>
            </c:dLbl>
            <c:spPr>
              <a:noFill/>
              <a:ln w="25400">
                <a:noFill/>
              </a:ln>
            </c:spPr>
            <c:txPr>
              <a:bodyPr/>
              <a:lstStyle/>
              <a:p>
                <a:pPr>
                  <a:defRPr lang="es-AR" sz="1200" b="0" i="0" u="none" strike="noStrike" baseline="0">
                    <a:solidFill>
                      <a:srgbClr val="000000"/>
                    </a:solidFill>
                    <a:latin typeface="Arial"/>
                    <a:ea typeface="Arial"/>
                    <a:cs typeface="Arial"/>
                  </a:defRPr>
                </a:pPr>
                <a:endParaRPr lang="es-ES"/>
              </a:p>
            </c:txPr>
            <c:showVal val="1"/>
          </c:dLbls>
          <c:cat>
            <c:strRef>
              <c:f>'Calidad de Vida'!$G$37</c:f>
              <c:strCache>
                <c:ptCount val="1"/>
                <c:pt idx="0">
                  <c:v>Tasa de Mortalidad Infantil</c:v>
                </c:pt>
              </c:strCache>
            </c:strRef>
          </c:cat>
          <c:val>
            <c:numRef>
              <c:f>'Calidad de Vida'!$G$42</c:f>
              <c:numCache>
                <c:formatCode>0.00%</c:formatCode>
                <c:ptCount val="1"/>
                <c:pt idx="0">
                  <c:v>0.21500000000000016</c:v>
                </c:pt>
              </c:numCache>
            </c:numRef>
          </c:val>
        </c:ser>
        <c:ser>
          <c:idx val="5"/>
          <c:order val="5"/>
          <c:tx>
            <c:strRef>
              <c:f>'Calidad de Vida'!$D$43:$F$43</c:f>
              <c:strCache>
                <c:ptCount val="1"/>
                <c:pt idx="0">
                  <c:v>República Dominicana</c:v>
                </c:pt>
              </c:strCache>
            </c:strRef>
          </c:tx>
          <c:spPr>
            <a:solidFill>
              <a:srgbClr val="FF8080"/>
            </a:solidFill>
            <a:ln w="12700">
              <a:solidFill>
                <a:srgbClr val="000000"/>
              </a:solidFill>
              <a:prstDash val="solid"/>
            </a:ln>
          </c:spPr>
          <c:dLbls>
            <c:dLbl>
              <c:idx val="0"/>
              <c:tx>
                <c:rich>
                  <a:bodyPr/>
                  <a:lstStyle/>
                  <a:p>
                    <a:r>
                      <a:rPr lang="en-US"/>
                      <a:t>26,90</a:t>
                    </a:r>
                  </a:p>
                </c:rich>
              </c:tx>
              <c:showVal val="1"/>
            </c:dLbl>
            <c:spPr>
              <a:noFill/>
              <a:ln w="25400">
                <a:noFill/>
              </a:ln>
            </c:spPr>
            <c:txPr>
              <a:bodyPr/>
              <a:lstStyle/>
              <a:p>
                <a:pPr>
                  <a:defRPr lang="es-AR" sz="1200" b="0" i="0" u="none" strike="noStrike" baseline="0">
                    <a:solidFill>
                      <a:srgbClr val="000000"/>
                    </a:solidFill>
                    <a:latin typeface="Arial"/>
                    <a:ea typeface="Arial"/>
                    <a:cs typeface="Arial"/>
                  </a:defRPr>
                </a:pPr>
                <a:endParaRPr lang="es-ES"/>
              </a:p>
            </c:txPr>
            <c:showVal val="1"/>
          </c:dLbls>
          <c:cat>
            <c:strRef>
              <c:f>'Calidad de Vida'!$G$37</c:f>
              <c:strCache>
                <c:ptCount val="1"/>
                <c:pt idx="0">
                  <c:v>Tasa de Mortalidad Infantil</c:v>
                </c:pt>
              </c:strCache>
            </c:strRef>
          </c:cat>
          <c:val>
            <c:numRef>
              <c:f>'Calidad de Vida'!$G$43</c:f>
              <c:numCache>
                <c:formatCode>0.00%</c:formatCode>
                <c:ptCount val="1"/>
                <c:pt idx="0">
                  <c:v>0.26900000000000002</c:v>
                </c:pt>
              </c:numCache>
            </c:numRef>
          </c:val>
        </c:ser>
        <c:ser>
          <c:idx val="6"/>
          <c:order val="6"/>
          <c:tx>
            <c:strRef>
              <c:f>'Calidad de Vida'!$D$44:$F$44</c:f>
              <c:strCache>
                <c:ptCount val="1"/>
                <c:pt idx="0">
                  <c:v>Venezuela</c:v>
                </c:pt>
              </c:strCache>
            </c:strRef>
          </c:tx>
          <c:spPr>
            <a:solidFill>
              <a:srgbClr val="0066CC"/>
            </a:solidFill>
            <a:ln w="12700">
              <a:solidFill>
                <a:srgbClr val="000000"/>
              </a:solidFill>
              <a:prstDash val="solid"/>
            </a:ln>
          </c:spPr>
          <c:dLbls>
            <c:dLbl>
              <c:idx val="0"/>
              <c:tx>
                <c:rich>
                  <a:bodyPr/>
                  <a:lstStyle/>
                  <a:p>
                    <a:r>
                      <a:rPr lang="en-US"/>
                      <a:t>4,70</a:t>
                    </a:r>
                  </a:p>
                </c:rich>
              </c:tx>
              <c:showVal val="1"/>
            </c:dLbl>
            <c:spPr>
              <a:noFill/>
              <a:ln w="25400">
                <a:noFill/>
              </a:ln>
            </c:spPr>
            <c:txPr>
              <a:bodyPr/>
              <a:lstStyle/>
              <a:p>
                <a:pPr>
                  <a:defRPr lang="es-AR" sz="1200" b="0" i="0" u="none" strike="noStrike" baseline="0">
                    <a:solidFill>
                      <a:srgbClr val="000000"/>
                    </a:solidFill>
                    <a:latin typeface="Arial"/>
                    <a:ea typeface="Arial"/>
                    <a:cs typeface="Arial"/>
                  </a:defRPr>
                </a:pPr>
                <a:endParaRPr lang="es-ES"/>
              </a:p>
            </c:txPr>
            <c:showVal val="1"/>
          </c:dLbls>
          <c:cat>
            <c:strRef>
              <c:f>'Calidad de Vida'!$G$37</c:f>
              <c:strCache>
                <c:ptCount val="1"/>
                <c:pt idx="0">
                  <c:v>Tasa de Mortalidad Infantil</c:v>
                </c:pt>
              </c:strCache>
            </c:strRef>
          </c:cat>
          <c:val>
            <c:numRef>
              <c:f>'Calidad de Vida'!$G$44</c:f>
              <c:numCache>
                <c:formatCode>0.00%</c:formatCode>
                <c:ptCount val="1"/>
                <c:pt idx="0">
                  <c:v>4.7000000000000056E-2</c:v>
                </c:pt>
              </c:numCache>
            </c:numRef>
          </c:val>
        </c:ser>
        <c:axId val="9559424"/>
        <c:axId val="9573504"/>
      </c:barChart>
      <c:catAx>
        <c:axId val="9559424"/>
        <c:scaling>
          <c:orientation val="minMax"/>
        </c:scaling>
        <c:axPos val="b"/>
        <c:numFmt formatCode="General" sourceLinked="1"/>
        <c:tickLblPos val="nextTo"/>
        <c:spPr>
          <a:ln w="3175">
            <a:solidFill>
              <a:srgbClr val="000000"/>
            </a:solidFill>
            <a:prstDash val="solid"/>
          </a:ln>
        </c:spPr>
        <c:txPr>
          <a:bodyPr rot="0" vert="horz"/>
          <a:lstStyle/>
          <a:p>
            <a:pPr>
              <a:defRPr lang="es-AR" sz="1200" b="0" i="0" u="none" strike="noStrike" baseline="0">
                <a:solidFill>
                  <a:srgbClr val="000000"/>
                </a:solidFill>
                <a:latin typeface="Arial"/>
                <a:ea typeface="Arial"/>
                <a:cs typeface="Arial"/>
              </a:defRPr>
            </a:pPr>
            <a:endParaRPr lang="es-ES"/>
          </a:p>
        </c:txPr>
        <c:crossAx val="9573504"/>
        <c:crosses val="autoZero"/>
        <c:auto val="1"/>
        <c:lblAlgn val="ctr"/>
        <c:lblOffset val="100"/>
        <c:tickLblSkip val="1"/>
        <c:tickMarkSkip val="1"/>
      </c:catAx>
      <c:valAx>
        <c:axId val="9573504"/>
        <c:scaling>
          <c:orientation val="minMax"/>
        </c:scaling>
        <c:axPos val="l"/>
        <c:majorGridlines>
          <c:spPr>
            <a:ln w="3175">
              <a:solidFill>
                <a:srgbClr val="000000"/>
              </a:solidFill>
              <a:prstDash val="solid"/>
            </a:ln>
          </c:spPr>
        </c:majorGridlines>
        <c:title>
          <c:tx>
            <c:rich>
              <a:bodyPr/>
              <a:lstStyle/>
              <a:p>
                <a:pPr>
                  <a:defRPr lang="es-AR" sz="1200" b="1" i="0" u="none" strike="noStrike" baseline="0">
                    <a:solidFill>
                      <a:srgbClr val="000000"/>
                    </a:solidFill>
                    <a:latin typeface="Arial"/>
                    <a:ea typeface="Arial"/>
                    <a:cs typeface="Arial"/>
                  </a:defRPr>
                </a:pPr>
                <a:r>
                  <a:rPr lang="es-AR" sz="1200"/>
                  <a:t>Valor en o/oo</a:t>
                </a:r>
              </a:p>
            </c:rich>
          </c:tx>
          <c:layout>
            <c:manualLayout>
              <c:xMode val="edge"/>
              <c:yMode val="edge"/>
              <c:x val="1.1375387797311292E-2"/>
              <c:y val="0.44067796610169513"/>
            </c:manualLayout>
          </c:layout>
          <c:spPr>
            <a:noFill/>
            <a:ln w="25400">
              <a:noFill/>
            </a:ln>
          </c:spPr>
        </c:title>
        <c:numFmt formatCode="0.00%" sourceLinked="1"/>
        <c:tickLblPos val="nextTo"/>
        <c:spPr>
          <a:ln w="3175">
            <a:solidFill>
              <a:srgbClr val="000000"/>
            </a:solidFill>
            <a:prstDash val="solid"/>
          </a:ln>
        </c:spPr>
        <c:txPr>
          <a:bodyPr rot="0" vert="horz"/>
          <a:lstStyle/>
          <a:p>
            <a:pPr>
              <a:defRPr lang="es-AR" sz="800" b="0" i="0" u="none" strike="noStrike" baseline="0">
                <a:solidFill>
                  <a:srgbClr val="000000"/>
                </a:solidFill>
                <a:latin typeface="Arial"/>
                <a:ea typeface="Arial"/>
                <a:cs typeface="Arial"/>
              </a:defRPr>
            </a:pPr>
            <a:endParaRPr lang="es-ES"/>
          </a:p>
        </c:txPr>
        <c:crossAx val="9559424"/>
        <c:crosses val="autoZero"/>
        <c:crossBetween val="between"/>
      </c:valAx>
      <c:spPr>
        <a:solidFill>
          <a:srgbClr val="C0C0C0"/>
        </a:solidFill>
        <a:ln w="12700">
          <a:solidFill>
            <a:srgbClr val="808080"/>
          </a:solidFill>
          <a:prstDash val="solid"/>
        </a:ln>
      </c:spPr>
    </c:plotArea>
    <c:legend>
      <c:legendPos val="r"/>
      <c:spPr>
        <a:solidFill>
          <a:srgbClr val="FFFFFF"/>
        </a:solidFill>
        <a:ln w="3175">
          <a:solidFill>
            <a:srgbClr val="000000"/>
          </a:solidFill>
          <a:prstDash val="solid"/>
        </a:ln>
      </c:spPr>
      <c:txPr>
        <a:bodyPr/>
        <a:lstStyle/>
        <a:p>
          <a:pPr>
            <a:defRPr lang="es-AR" sz="920" b="0" i="0" u="none" strike="noStrike" baseline="0">
              <a:solidFill>
                <a:srgbClr val="000000"/>
              </a:solidFill>
              <a:latin typeface="Arial"/>
              <a:ea typeface="Arial"/>
              <a:cs typeface="Arial"/>
            </a:defRPr>
          </a:pPr>
          <a:endParaRPr lang="es-ES"/>
        </a:p>
      </c:txPr>
    </c:legend>
    <c:plotVisOnly val="1"/>
    <c:dispBlanksAs val="gap"/>
  </c:chart>
  <c:spPr>
    <a:noFill/>
    <a:ln w="9525">
      <a:noFill/>
    </a:ln>
  </c:spPr>
  <c:txPr>
    <a:bodyPr/>
    <a:lstStyle/>
    <a:p>
      <a:pPr>
        <a:defRPr sz="800" b="0" i="0" u="none" strike="noStrike" baseline="0">
          <a:solidFill>
            <a:srgbClr val="000000"/>
          </a:solidFill>
          <a:latin typeface="Arial"/>
          <a:ea typeface="Arial"/>
          <a:cs typeface="Arial"/>
        </a:defRPr>
      </a:pPr>
      <a:endParaRPr lang="es-E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s-E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s-ES"/>
          </a:p>
        </p:txBody>
      </p:sp>
      <p:sp>
        <p:nvSpPr>
          <p:cNvPr id="1177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s-E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779CAB3-35E2-4522-9542-D6D14870038F}"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80ADB8A4-ADD4-4C46-B62B-4E950FE764F5}" type="slidenum">
              <a:rPr lang="es-ES" smtClean="0"/>
              <a:pPr/>
              <a:t>1</a:t>
            </a:fld>
            <a:endParaRPr lang="es-ES" smtClean="0"/>
          </a:p>
        </p:txBody>
      </p:sp>
      <p:sp>
        <p:nvSpPr>
          <p:cNvPr id="118787" name="Rectangle 2"/>
          <p:cNvSpPr>
            <a:spLocks noRot="1" noChangeArrowheads="1" noTextEdit="1"/>
          </p:cNvSpPr>
          <p:nvPr>
            <p:ph type="sldImg"/>
          </p:nvPr>
        </p:nvSpPr>
        <p:spPr>
          <a:xfrm>
            <a:off x="1143000" y="685800"/>
            <a:ext cx="4573588" cy="34290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C798302-7B8D-4B24-86BF-D705BDC56063}" type="slidenum">
              <a:rPr lang="es-ES" smtClean="0"/>
              <a:pPr/>
              <a:t>10</a:t>
            </a:fld>
            <a:endParaRPr lang="es-ES" smtClean="0"/>
          </a:p>
        </p:txBody>
      </p:sp>
      <p:sp>
        <p:nvSpPr>
          <p:cNvPr id="128003" name="Rectangle 2"/>
          <p:cNvSpPr>
            <a:spLocks noRot="1" noChangeArrowheads="1" noTextEdit="1"/>
          </p:cNvSpPr>
          <p:nvPr>
            <p:ph type="sldImg"/>
          </p:nvPr>
        </p:nvSpPr>
        <p:spPr>
          <a:xfrm>
            <a:off x="1143000" y="685800"/>
            <a:ext cx="4573588" cy="34290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0FA481E-4C02-428F-9624-B7529835BC40}" type="slidenum">
              <a:rPr lang="es-ES" smtClean="0"/>
              <a:pPr/>
              <a:t>11</a:t>
            </a:fld>
            <a:endParaRPr lang="es-ES" smtClean="0"/>
          </a:p>
        </p:txBody>
      </p:sp>
      <p:sp>
        <p:nvSpPr>
          <p:cNvPr id="129027" name="Rectangle 2"/>
          <p:cNvSpPr>
            <a:spLocks noRot="1" noChangeArrowheads="1" noTextEdit="1"/>
          </p:cNvSpPr>
          <p:nvPr>
            <p:ph type="sldImg"/>
          </p:nvPr>
        </p:nvSpPr>
        <p:spPr>
          <a:xfrm>
            <a:off x="1143000" y="685800"/>
            <a:ext cx="4573588" cy="3429000"/>
          </a:xfrm>
          <a:ln/>
        </p:spPr>
      </p:sp>
      <p:sp>
        <p:nvSpPr>
          <p:cNvPr id="129028"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3D49C56-3C05-47FA-9BEA-2EB74326D805}" type="slidenum">
              <a:rPr lang="es-ES" smtClean="0"/>
              <a:pPr/>
              <a:t>12</a:t>
            </a:fld>
            <a:endParaRPr lang="es-ES" smtClean="0"/>
          </a:p>
        </p:txBody>
      </p:sp>
      <p:sp>
        <p:nvSpPr>
          <p:cNvPr id="130051" name="Rectangle 2"/>
          <p:cNvSpPr>
            <a:spLocks noRot="1" noChangeArrowheads="1" noTextEdit="1"/>
          </p:cNvSpPr>
          <p:nvPr>
            <p:ph type="sldImg"/>
          </p:nvPr>
        </p:nvSpPr>
        <p:spPr>
          <a:xfrm>
            <a:off x="1143000" y="685800"/>
            <a:ext cx="4573588" cy="34290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B8858185-B8E8-490E-8538-42FDE494E7AD}" type="slidenum">
              <a:rPr lang="es-ES" smtClean="0"/>
              <a:pPr/>
              <a:t>13</a:t>
            </a:fld>
            <a:endParaRPr lang="es-ES" smtClean="0"/>
          </a:p>
        </p:txBody>
      </p:sp>
      <p:sp>
        <p:nvSpPr>
          <p:cNvPr id="131075" name="Rectangle 2"/>
          <p:cNvSpPr>
            <a:spLocks noRot="1" noChangeArrowheads="1" noTextEdit="1"/>
          </p:cNvSpPr>
          <p:nvPr>
            <p:ph type="sldImg"/>
          </p:nvPr>
        </p:nvSpPr>
        <p:spPr>
          <a:xfrm>
            <a:off x="1143000" y="685800"/>
            <a:ext cx="4573588" cy="3429000"/>
          </a:xfrm>
          <a:ln/>
        </p:spPr>
      </p:sp>
      <p:sp>
        <p:nvSpPr>
          <p:cNvPr id="131076"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5459C4F-FE56-42CB-9933-8C8725E29BF1}" type="slidenum">
              <a:rPr lang="es-ES" smtClean="0"/>
              <a:pPr/>
              <a:t>14</a:t>
            </a:fld>
            <a:endParaRPr lang="es-ES" smtClean="0"/>
          </a:p>
        </p:txBody>
      </p:sp>
      <p:sp>
        <p:nvSpPr>
          <p:cNvPr id="132099" name="Rectangle 2"/>
          <p:cNvSpPr>
            <a:spLocks noRot="1" noChangeArrowheads="1" noTextEdit="1"/>
          </p:cNvSpPr>
          <p:nvPr>
            <p:ph type="sldImg"/>
          </p:nvPr>
        </p:nvSpPr>
        <p:spPr>
          <a:xfrm>
            <a:off x="1143000" y="685800"/>
            <a:ext cx="4573588" cy="3429000"/>
          </a:xfrm>
          <a:ln/>
        </p:spPr>
      </p:sp>
      <p:sp>
        <p:nvSpPr>
          <p:cNvPr id="132100"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51433A4C-9CF2-4F93-8D50-DCE2139B24CB}" type="slidenum">
              <a:rPr lang="es-ES" smtClean="0"/>
              <a:pPr/>
              <a:t>15</a:t>
            </a:fld>
            <a:endParaRPr lang="es-ES" smtClean="0"/>
          </a:p>
        </p:txBody>
      </p:sp>
      <p:sp>
        <p:nvSpPr>
          <p:cNvPr id="133123" name="Rectangle 2"/>
          <p:cNvSpPr>
            <a:spLocks noRot="1" noChangeArrowheads="1" noTextEdit="1"/>
          </p:cNvSpPr>
          <p:nvPr>
            <p:ph type="sldImg"/>
          </p:nvPr>
        </p:nvSpPr>
        <p:spPr>
          <a:xfrm>
            <a:off x="1143000" y="685800"/>
            <a:ext cx="4573588" cy="3429000"/>
          </a:xfrm>
          <a:ln/>
        </p:spPr>
      </p:sp>
      <p:sp>
        <p:nvSpPr>
          <p:cNvPr id="133124"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22F35B5C-E795-4252-A02A-E82ACB00E5CA}" type="slidenum">
              <a:rPr lang="es-ES" smtClean="0"/>
              <a:pPr/>
              <a:t>16</a:t>
            </a:fld>
            <a:endParaRPr lang="es-ES" smtClean="0"/>
          </a:p>
        </p:txBody>
      </p:sp>
      <p:sp>
        <p:nvSpPr>
          <p:cNvPr id="134147" name="Rectangle 2"/>
          <p:cNvSpPr>
            <a:spLocks noRot="1" noChangeArrowheads="1" noTextEdit="1"/>
          </p:cNvSpPr>
          <p:nvPr>
            <p:ph type="sldImg"/>
          </p:nvPr>
        </p:nvSpPr>
        <p:spPr>
          <a:xfrm>
            <a:off x="1143000" y="685800"/>
            <a:ext cx="4573588" cy="3429000"/>
          </a:xfrm>
          <a:ln/>
        </p:spPr>
      </p:sp>
      <p:sp>
        <p:nvSpPr>
          <p:cNvPr id="134148"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68E22B93-874E-4AD5-B2A6-8C4E30FDFA83}" type="slidenum">
              <a:rPr lang="es-ES" smtClean="0"/>
              <a:pPr/>
              <a:t>17</a:t>
            </a:fld>
            <a:endParaRPr lang="es-ES" smtClean="0"/>
          </a:p>
        </p:txBody>
      </p:sp>
      <p:sp>
        <p:nvSpPr>
          <p:cNvPr id="135171" name="Rectangle 2"/>
          <p:cNvSpPr>
            <a:spLocks noRot="1" noChangeArrowheads="1" noTextEdit="1"/>
          </p:cNvSpPr>
          <p:nvPr>
            <p:ph type="sldImg"/>
          </p:nvPr>
        </p:nvSpPr>
        <p:spPr>
          <a:xfrm>
            <a:off x="1143000" y="685800"/>
            <a:ext cx="4573588" cy="3429000"/>
          </a:xfrm>
          <a:ln/>
        </p:spPr>
      </p:sp>
      <p:sp>
        <p:nvSpPr>
          <p:cNvPr id="135172"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F61C4921-36DF-406C-BCC9-39AD15A66F6B}" type="slidenum">
              <a:rPr lang="es-ES" smtClean="0"/>
              <a:pPr/>
              <a:t>18</a:t>
            </a:fld>
            <a:endParaRPr lang="es-ES" smtClean="0"/>
          </a:p>
        </p:txBody>
      </p:sp>
      <p:sp>
        <p:nvSpPr>
          <p:cNvPr id="136195" name="Rectangle 2"/>
          <p:cNvSpPr>
            <a:spLocks noRot="1" noChangeArrowheads="1" noTextEdit="1"/>
          </p:cNvSpPr>
          <p:nvPr>
            <p:ph type="sldImg"/>
          </p:nvPr>
        </p:nvSpPr>
        <p:spPr>
          <a:xfrm>
            <a:off x="1143000" y="685800"/>
            <a:ext cx="4573588" cy="3429000"/>
          </a:xfrm>
          <a:ln/>
        </p:spPr>
      </p:sp>
      <p:sp>
        <p:nvSpPr>
          <p:cNvPr id="136196"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B65A6CEA-1983-4515-BD8A-4FD9F43786BF}" type="slidenum">
              <a:rPr lang="es-ES" smtClean="0"/>
              <a:pPr/>
              <a:t>19</a:t>
            </a:fld>
            <a:endParaRPr lang="es-ES" smtClean="0"/>
          </a:p>
        </p:txBody>
      </p:sp>
      <p:sp>
        <p:nvSpPr>
          <p:cNvPr id="137219" name="Rectangle 2"/>
          <p:cNvSpPr>
            <a:spLocks noRot="1" noChangeArrowheads="1" noTextEdit="1"/>
          </p:cNvSpPr>
          <p:nvPr>
            <p:ph type="sldImg"/>
          </p:nvPr>
        </p:nvSpPr>
        <p:spPr>
          <a:xfrm>
            <a:off x="1143000" y="685800"/>
            <a:ext cx="4573588" cy="3429000"/>
          </a:xfrm>
          <a:ln/>
        </p:spPr>
      </p:sp>
      <p:sp>
        <p:nvSpPr>
          <p:cNvPr id="137220"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BAE6F013-65A8-4A27-9428-693A1F56BB3C}" type="slidenum">
              <a:rPr lang="es-ES" smtClean="0"/>
              <a:pPr/>
              <a:t>2</a:t>
            </a:fld>
            <a:endParaRPr lang="es-ES" smtClean="0"/>
          </a:p>
        </p:txBody>
      </p:sp>
      <p:sp>
        <p:nvSpPr>
          <p:cNvPr id="119811" name="Rectangle 2"/>
          <p:cNvSpPr>
            <a:spLocks noRot="1" noChangeArrowheads="1" noTextEdit="1"/>
          </p:cNvSpPr>
          <p:nvPr>
            <p:ph type="sldImg"/>
          </p:nvPr>
        </p:nvSpPr>
        <p:spPr>
          <a:xfrm>
            <a:off x="1143000" y="685800"/>
            <a:ext cx="4573588" cy="34290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DC3C7405-C397-477F-B1D4-DD49172F8713}" type="slidenum">
              <a:rPr lang="es-ES" smtClean="0"/>
              <a:pPr/>
              <a:t>20</a:t>
            </a:fld>
            <a:endParaRPr lang="es-ES" smtClean="0"/>
          </a:p>
        </p:txBody>
      </p:sp>
      <p:sp>
        <p:nvSpPr>
          <p:cNvPr id="138243" name="Rectangle 2"/>
          <p:cNvSpPr>
            <a:spLocks noRot="1" noChangeArrowheads="1" noTextEdit="1"/>
          </p:cNvSpPr>
          <p:nvPr>
            <p:ph type="sldImg"/>
          </p:nvPr>
        </p:nvSpPr>
        <p:spPr>
          <a:xfrm>
            <a:off x="1143000" y="685800"/>
            <a:ext cx="4573588" cy="3429000"/>
          </a:xfrm>
          <a:ln/>
        </p:spPr>
      </p:sp>
      <p:sp>
        <p:nvSpPr>
          <p:cNvPr id="138244"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5F9EFC15-EFC2-450F-AA23-DCB4A8D7D380}" type="slidenum">
              <a:rPr lang="es-ES" smtClean="0"/>
              <a:pPr/>
              <a:t>21</a:t>
            </a:fld>
            <a:endParaRPr lang="es-ES" smtClean="0"/>
          </a:p>
        </p:txBody>
      </p:sp>
      <p:sp>
        <p:nvSpPr>
          <p:cNvPr id="139267" name="Rectangle 2"/>
          <p:cNvSpPr>
            <a:spLocks noRot="1" noChangeArrowheads="1" noTextEdit="1"/>
          </p:cNvSpPr>
          <p:nvPr>
            <p:ph type="sldImg"/>
          </p:nvPr>
        </p:nvSpPr>
        <p:spPr>
          <a:xfrm>
            <a:off x="1143000" y="685800"/>
            <a:ext cx="4573588" cy="3429000"/>
          </a:xfrm>
          <a:ln/>
        </p:spPr>
      </p:sp>
      <p:sp>
        <p:nvSpPr>
          <p:cNvPr id="139268"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0ADA35EF-1C79-4306-B14B-5BED865C9890}" type="slidenum">
              <a:rPr lang="es-ES" smtClean="0"/>
              <a:pPr/>
              <a:t>22</a:t>
            </a:fld>
            <a:endParaRPr lang="es-ES" smtClean="0"/>
          </a:p>
        </p:txBody>
      </p:sp>
      <p:sp>
        <p:nvSpPr>
          <p:cNvPr id="140291" name="Rectangle 2"/>
          <p:cNvSpPr>
            <a:spLocks noRot="1" noChangeArrowheads="1" noTextEdit="1"/>
          </p:cNvSpPr>
          <p:nvPr>
            <p:ph type="sldImg"/>
          </p:nvPr>
        </p:nvSpPr>
        <p:spPr>
          <a:xfrm>
            <a:off x="1143000" y="685800"/>
            <a:ext cx="4573588" cy="3429000"/>
          </a:xfrm>
          <a:ln/>
        </p:spPr>
      </p:sp>
      <p:sp>
        <p:nvSpPr>
          <p:cNvPr id="140292"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8EBC0656-5417-4316-A186-11F0F88C88E8}" type="slidenum">
              <a:rPr lang="es-ES" smtClean="0"/>
              <a:pPr/>
              <a:t>23</a:t>
            </a:fld>
            <a:endParaRPr lang="es-ES" smtClean="0"/>
          </a:p>
        </p:txBody>
      </p:sp>
      <p:sp>
        <p:nvSpPr>
          <p:cNvPr id="141315" name="Rectangle 2"/>
          <p:cNvSpPr>
            <a:spLocks noRot="1" noChangeArrowheads="1" noTextEdit="1"/>
          </p:cNvSpPr>
          <p:nvPr>
            <p:ph type="sldImg"/>
          </p:nvPr>
        </p:nvSpPr>
        <p:spPr>
          <a:xfrm>
            <a:off x="1143000" y="685800"/>
            <a:ext cx="4573588" cy="3429000"/>
          </a:xfrm>
          <a:ln/>
        </p:spPr>
      </p:sp>
      <p:sp>
        <p:nvSpPr>
          <p:cNvPr id="141316"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12289BFB-F6F0-4B2B-A031-FE85678F1B0F}" type="slidenum">
              <a:rPr lang="es-ES" smtClean="0"/>
              <a:pPr/>
              <a:t>24</a:t>
            </a:fld>
            <a:endParaRPr lang="es-ES" smtClean="0"/>
          </a:p>
        </p:txBody>
      </p:sp>
      <p:sp>
        <p:nvSpPr>
          <p:cNvPr id="142339" name="Rectangle 2"/>
          <p:cNvSpPr>
            <a:spLocks noRot="1" noChangeArrowheads="1" noTextEdit="1"/>
          </p:cNvSpPr>
          <p:nvPr>
            <p:ph type="sldImg"/>
          </p:nvPr>
        </p:nvSpPr>
        <p:spPr>
          <a:xfrm>
            <a:off x="1143000" y="685800"/>
            <a:ext cx="4573588" cy="3429000"/>
          </a:xfrm>
          <a:ln/>
        </p:spPr>
      </p:sp>
      <p:sp>
        <p:nvSpPr>
          <p:cNvPr id="142340"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4DC2E4A0-C525-4BCF-B168-0904775F887F}" type="slidenum">
              <a:rPr lang="es-ES" smtClean="0"/>
              <a:pPr/>
              <a:t>25</a:t>
            </a:fld>
            <a:endParaRPr lang="es-ES" smtClean="0"/>
          </a:p>
        </p:txBody>
      </p:sp>
      <p:sp>
        <p:nvSpPr>
          <p:cNvPr id="143363" name="Rectangle 2"/>
          <p:cNvSpPr>
            <a:spLocks noRot="1" noChangeArrowheads="1" noTextEdit="1"/>
          </p:cNvSpPr>
          <p:nvPr>
            <p:ph type="sldImg"/>
          </p:nvPr>
        </p:nvSpPr>
        <p:spPr>
          <a:xfrm>
            <a:off x="1143000" y="685800"/>
            <a:ext cx="4573588" cy="3429000"/>
          </a:xfrm>
          <a:ln/>
        </p:spPr>
      </p:sp>
      <p:sp>
        <p:nvSpPr>
          <p:cNvPr id="143364"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CE194D16-8D40-4A06-8D88-FAE8D63AEE3F}" type="slidenum">
              <a:rPr lang="es-ES" smtClean="0"/>
              <a:pPr/>
              <a:t>26</a:t>
            </a:fld>
            <a:endParaRPr lang="es-ES" smtClean="0"/>
          </a:p>
        </p:txBody>
      </p:sp>
      <p:sp>
        <p:nvSpPr>
          <p:cNvPr id="144387" name="Rectangle 2"/>
          <p:cNvSpPr>
            <a:spLocks noRot="1" noChangeArrowheads="1" noTextEdit="1"/>
          </p:cNvSpPr>
          <p:nvPr>
            <p:ph type="sldImg"/>
          </p:nvPr>
        </p:nvSpPr>
        <p:spPr>
          <a:xfrm>
            <a:off x="1143000" y="685800"/>
            <a:ext cx="4573588" cy="3429000"/>
          </a:xfrm>
          <a:ln/>
        </p:spPr>
      </p:sp>
      <p:sp>
        <p:nvSpPr>
          <p:cNvPr id="144388"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5B5B068D-4BE9-4421-9BEF-203B6291F14B}" type="slidenum">
              <a:rPr lang="es-ES" smtClean="0"/>
              <a:pPr/>
              <a:t>27</a:t>
            </a:fld>
            <a:endParaRPr lang="es-ES" smtClean="0"/>
          </a:p>
        </p:txBody>
      </p:sp>
      <p:sp>
        <p:nvSpPr>
          <p:cNvPr id="145411" name="Rectangle 2"/>
          <p:cNvSpPr>
            <a:spLocks noRot="1" noChangeArrowheads="1" noTextEdit="1"/>
          </p:cNvSpPr>
          <p:nvPr>
            <p:ph type="sldImg"/>
          </p:nvPr>
        </p:nvSpPr>
        <p:spPr>
          <a:xfrm>
            <a:off x="1143000" y="685800"/>
            <a:ext cx="4573588" cy="3429000"/>
          </a:xfrm>
          <a:ln/>
        </p:spPr>
      </p:sp>
      <p:sp>
        <p:nvSpPr>
          <p:cNvPr id="145412"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41C80725-6EDA-4EEB-A22C-2641D8796701}" type="slidenum">
              <a:rPr lang="es-ES" smtClean="0"/>
              <a:pPr/>
              <a:t>28</a:t>
            </a:fld>
            <a:endParaRPr lang="es-ES" smtClean="0"/>
          </a:p>
        </p:txBody>
      </p:sp>
      <p:sp>
        <p:nvSpPr>
          <p:cNvPr id="146435" name="Rectangle 2"/>
          <p:cNvSpPr>
            <a:spLocks noRot="1" noChangeArrowheads="1" noTextEdit="1"/>
          </p:cNvSpPr>
          <p:nvPr>
            <p:ph type="sldImg"/>
          </p:nvPr>
        </p:nvSpPr>
        <p:spPr>
          <a:xfrm>
            <a:off x="1143000" y="685800"/>
            <a:ext cx="4573588" cy="3429000"/>
          </a:xfrm>
          <a:ln/>
        </p:spPr>
      </p:sp>
      <p:sp>
        <p:nvSpPr>
          <p:cNvPr id="146436"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6F3175B8-1BAC-4F95-9AEB-5FA5254335D6}" type="slidenum">
              <a:rPr lang="es-ES" smtClean="0"/>
              <a:pPr/>
              <a:t>29</a:t>
            </a:fld>
            <a:endParaRPr lang="es-ES" smtClean="0"/>
          </a:p>
        </p:txBody>
      </p:sp>
      <p:sp>
        <p:nvSpPr>
          <p:cNvPr id="147459" name="Rectangle 2"/>
          <p:cNvSpPr>
            <a:spLocks noRot="1" noChangeArrowheads="1" noTextEdit="1"/>
          </p:cNvSpPr>
          <p:nvPr>
            <p:ph type="sldImg"/>
          </p:nvPr>
        </p:nvSpPr>
        <p:spPr>
          <a:xfrm>
            <a:off x="1143000" y="685800"/>
            <a:ext cx="4573588" cy="3429000"/>
          </a:xfrm>
          <a:ln/>
        </p:spPr>
      </p:sp>
      <p:sp>
        <p:nvSpPr>
          <p:cNvPr id="147460"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5E687661-DFDA-4552-8104-C4F393A445C3}" type="slidenum">
              <a:rPr lang="es-ES" smtClean="0"/>
              <a:pPr/>
              <a:t>3</a:t>
            </a:fld>
            <a:endParaRPr lang="es-ES" smtClean="0"/>
          </a:p>
        </p:txBody>
      </p:sp>
      <p:sp>
        <p:nvSpPr>
          <p:cNvPr id="120835" name="Rectangle 2"/>
          <p:cNvSpPr>
            <a:spLocks noRot="1" noChangeArrowheads="1" noTextEdit="1"/>
          </p:cNvSpPr>
          <p:nvPr>
            <p:ph type="sldImg"/>
          </p:nvPr>
        </p:nvSpPr>
        <p:spPr>
          <a:xfrm>
            <a:off x="1143000" y="685800"/>
            <a:ext cx="4573588" cy="3429000"/>
          </a:xfrm>
          <a:ln/>
        </p:spPr>
      </p:sp>
      <p:sp>
        <p:nvSpPr>
          <p:cNvPr id="120836"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0AA82E63-D223-4972-BD52-6914803F3BD7}" type="slidenum">
              <a:rPr lang="es-ES" smtClean="0"/>
              <a:pPr/>
              <a:t>30</a:t>
            </a:fld>
            <a:endParaRPr lang="es-ES" smtClean="0"/>
          </a:p>
        </p:txBody>
      </p:sp>
      <p:sp>
        <p:nvSpPr>
          <p:cNvPr id="148483" name="Rectangle 2"/>
          <p:cNvSpPr>
            <a:spLocks noRot="1" noChangeArrowheads="1" noTextEdit="1"/>
          </p:cNvSpPr>
          <p:nvPr>
            <p:ph type="sldImg"/>
          </p:nvPr>
        </p:nvSpPr>
        <p:spPr>
          <a:xfrm>
            <a:off x="1143000" y="685800"/>
            <a:ext cx="4573588" cy="3429000"/>
          </a:xfrm>
          <a:ln/>
        </p:spPr>
      </p:sp>
      <p:sp>
        <p:nvSpPr>
          <p:cNvPr id="148484"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2563E9E2-B3F8-411D-A044-91EA813435C5}" type="slidenum">
              <a:rPr lang="es-ES" smtClean="0"/>
              <a:pPr/>
              <a:t>31</a:t>
            </a:fld>
            <a:endParaRPr lang="es-ES" smtClean="0"/>
          </a:p>
        </p:txBody>
      </p:sp>
      <p:sp>
        <p:nvSpPr>
          <p:cNvPr id="149507" name="Rectangle 2"/>
          <p:cNvSpPr>
            <a:spLocks noRot="1" noChangeArrowheads="1" noTextEdit="1"/>
          </p:cNvSpPr>
          <p:nvPr>
            <p:ph type="sldImg"/>
          </p:nvPr>
        </p:nvSpPr>
        <p:spPr>
          <a:xfrm>
            <a:off x="1143000" y="685800"/>
            <a:ext cx="4573588" cy="3429000"/>
          </a:xfrm>
          <a:ln/>
        </p:spPr>
      </p:sp>
      <p:sp>
        <p:nvSpPr>
          <p:cNvPr id="149508"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646423B8-7A1E-46D6-AEBA-08AFAF9EE832}" type="slidenum">
              <a:rPr lang="es-ES" smtClean="0"/>
              <a:pPr/>
              <a:t>32</a:t>
            </a:fld>
            <a:endParaRPr lang="es-ES" smtClean="0"/>
          </a:p>
        </p:txBody>
      </p:sp>
      <p:sp>
        <p:nvSpPr>
          <p:cNvPr id="150531" name="Rectangle 2"/>
          <p:cNvSpPr>
            <a:spLocks noRot="1" noChangeArrowheads="1" noTextEdit="1"/>
          </p:cNvSpPr>
          <p:nvPr>
            <p:ph type="sldImg"/>
          </p:nvPr>
        </p:nvSpPr>
        <p:spPr>
          <a:xfrm>
            <a:off x="1143000" y="685800"/>
            <a:ext cx="4573588" cy="3429000"/>
          </a:xfrm>
          <a:ln/>
        </p:spPr>
      </p:sp>
      <p:sp>
        <p:nvSpPr>
          <p:cNvPr id="150532"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2C0F069F-9F5C-4E84-AE36-023EDF8DEFE9}" type="slidenum">
              <a:rPr lang="es-ES" smtClean="0"/>
              <a:pPr/>
              <a:t>33</a:t>
            </a:fld>
            <a:endParaRPr lang="es-ES" smtClean="0"/>
          </a:p>
        </p:txBody>
      </p:sp>
      <p:sp>
        <p:nvSpPr>
          <p:cNvPr id="151555" name="Rectangle 2"/>
          <p:cNvSpPr>
            <a:spLocks noRot="1" noChangeArrowheads="1" noTextEdit="1"/>
          </p:cNvSpPr>
          <p:nvPr>
            <p:ph type="sldImg"/>
          </p:nvPr>
        </p:nvSpPr>
        <p:spPr>
          <a:xfrm>
            <a:off x="1143000" y="685800"/>
            <a:ext cx="4573588" cy="3429000"/>
          </a:xfrm>
          <a:ln/>
        </p:spPr>
      </p:sp>
      <p:sp>
        <p:nvSpPr>
          <p:cNvPr id="151556"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D68C67A3-2895-4205-9ABF-45AB7FD94976}" type="slidenum">
              <a:rPr lang="es-ES" smtClean="0"/>
              <a:pPr/>
              <a:t>34</a:t>
            </a:fld>
            <a:endParaRPr lang="es-ES" smtClean="0"/>
          </a:p>
        </p:txBody>
      </p:sp>
      <p:sp>
        <p:nvSpPr>
          <p:cNvPr id="152579" name="Rectangle 2"/>
          <p:cNvSpPr>
            <a:spLocks noRot="1" noChangeArrowheads="1" noTextEdit="1"/>
          </p:cNvSpPr>
          <p:nvPr>
            <p:ph type="sldImg"/>
          </p:nvPr>
        </p:nvSpPr>
        <p:spPr>
          <a:xfrm>
            <a:off x="1143000" y="685800"/>
            <a:ext cx="4573588" cy="3429000"/>
          </a:xfrm>
          <a:ln/>
        </p:spPr>
      </p:sp>
      <p:sp>
        <p:nvSpPr>
          <p:cNvPr id="152580"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27BC077E-DE78-4754-9884-B03E0253ABA3}" type="slidenum">
              <a:rPr lang="es-ES" smtClean="0"/>
              <a:pPr/>
              <a:t>35</a:t>
            </a:fld>
            <a:endParaRPr lang="es-ES" smtClean="0"/>
          </a:p>
        </p:txBody>
      </p:sp>
      <p:sp>
        <p:nvSpPr>
          <p:cNvPr id="153603" name="Rectangle 2"/>
          <p:cNvSpPr>
            <a:spLocks noRot="1" noChangeArrowheads="1" noTextEdit="1"/>
          </p:cNvSpPr>
          <p:nvPr>
            <p:ph type="sldImg"/>
          </p:nvPr>
        </p:nvSpPr>
        <p:spPr>
          <a:xfrm>
            <a:off x="1143000" y="685800"/>
            <a:ext cx="4573588" cy="3429000"/>
          </a:xfrm>
          <a:ln/>
        </p:spPr>
      </p:sp>
      <p:sp>
        <p:nvSpPr>
          <p:cNvPr id="153604"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69D2F4EA-8F60-49CE-B614-7428D91C482D}" type="slidenum">
              <a:rPr lang="es-ES" smtClean="0"/>
              <a:pPr/>
              <a:t>36</a:t>
            </a:fld>
            <a:endParaRPr lang="es-ES" smtClean="0"/>
          </a:p>
        </p:txBody>
      </p:sp>
      <p:sp>
        <p:nvSpPr>
          <p:cNvPr id="154627" name="Rectangle 2"/>
          <p:cNvSpPr>
            <a:spLocks noRot="1" noChangeArrowheads="1" noTextEdit="1"/>
          </p:cNvSpPr>
          <p:nvPr>
            <p:ph type="sldImg"/>
          </p:nvPr>
        </p:nvSpPr>
        <p:spPr>
          <a:xfrm>
            <a:off x="1143000" y="685800"/>
            <a:ext cx="4573588" cy="3429000"/>
          </a:xfrm>
          <a:ln/>
        </p:spPr>
      </p:sp>
      <p:sp>
        <p:nvSpPr>
          <p:cNvPr id="154628"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5A773962-5635-4EF7-A9AA-E70C2BAA7E64}" type="slidenum">
              <a:rPr lang="es-ES" smtClean="0"/>
              <a:pPr/>
              <a:t>37</a:t>
            </a:fld>
            <a:endParaRPr lang="es-ES" smtClean="0"/>
          </a:p>
        </p:txBody>
      </p:sp>
      <p:sp>
        <p:nvSpPr>
          <p:cNvPr id="155651" name="Rectangle 2"/>
          <p:cNvSpPr>
            <a:spLocks noRot="1" noChangeArrowheads="1" noTextEdit="1"/>
          </p:cNvSpPr>
          <p:nvPr>
            <p:ph type="sldImg"/>
          </p:nvPr>
        </p:nvSpPr>
        <p:spPr>
          <a:xfrm>
            <a:off x="1143000" y="685800"/>
            <a:ext cx="4573588" cy="3429000"/>
          </a:xfrm>
          <a:ln/>
        </p:spPr>
      </p:sp>
      <p:sp>
        <p:nvSpPr>
          <p:cNvPr id="155652"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803C7956-A493-4EBC-AA6F-DDE21EE74CA3}" type="slidenum">
              <a:rPr lang="es-ES" smtClean="0"/>
              <a:pPr/>
              <a:t>38</a:t>
            </a:fld>
            <a:endParaRPr lang="es-ES" smtClean="0"/>
          </a:p>
        </p:txBody>
      </p:sp>
      <p:sp>
        <p:nvSpPr>
          <p:cNvPr id="156675" name="Rectangle 2"/>
          <p:cNvSpPr>
            <a:spLocks noRot="1" noChangeArrowheads="1" noTextEdit="1"/>
          </p:cNvSpPr>
          <p:nvPr>
            <p:ph type="sldImg"/>
          </p:nvPr>
        </p:nvSpPr>
        <p:spPr>
          <a:xfrm>
            <a:off x="1143000" y="685800"/>
            <a:ext cx="4573588" cy="3429000"/>
          </a:xfrm>
          <a:ln/>
        </p:spPr>
      </p:sp>
      <p:sp>
        <p:nvSpPr>
          <p:cNvPr id="156676"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6694E8E9-288B-4F94-901E-3603E82B23B2}" type="slidenum">
              <a:rPr lang="es-ES" smtClean="0"/>
              <a:pPr/>
              <a:t>39</a:t>
            </a:fld>
            <a:endParaRPr lang="es-ES" smtClean="0"/>
          </a:p>
        </p:txBody>
      </p:sp>
      <p:sp>
        <p:nvSpPr>
          <p:cNvPr id="157699" name="Rectangle 2"/>
          <p:cNvSpPr>
            <a:spLocks noRot="1" noChangeArrowheads="1" noTextEdit="1"/>
          </p:cNvSpPr>
          <p:nvPr>
            <p:ph type="sldImg"/>
          </p:nvPr>
        </p:nvSpPr>
        <p:spPr>
          <a:xfrm>
            <a:off x="1143000" y="685800"/>
            <a:ext cx="4573588" cy="3429000"/>
          </a:xfrm>
          <a:ln/>
        </p:spPr>
      </p:sp>
      <p:sp>
        <p:nvSpPr>
          <p:cNvPr id="157700"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AB0FABB-B3C4-418C-96ED-CCF83A65CC8D}" type="slidenum">
              <a:rPr lang="es-ES" smtClean="0"/>
              <a:pPr/>
              <a:t>4</a:t>
            </a:fld>
            <a:endParaRPr lang="es-ES" smtClean="0"/>
          </a:p>
        </p:txBody>
      </p:sp>
      <p:sp>
        <p:nvSpPr>
          <p:cNvPr id="121859" name="Rectangle 2"/>
          <p:cNvSpPr>
            <a:spLocks noRot="1" noChangeArrowheads="1" noTextEdit="1"/>
          </p:cNvSpPr>
          <p:nvPr>
            <p:ph type="sldImg"/>
          </p:nvPr>
        </p:nvSpPr>
        <p:spPr>
          <a:xfrm>
            <a:off x="1143000" y="685800"/>
            <a:ext cx="4573588" cy="3429000"/>
          </a:xfrm>
          <a:ln/>
        </p:spPr>
      </p:sp>
      <p:sp>
        <p:nvSpPr>
          <p:cNvPr id="121860"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2C447759-9F89-4AF0-AC54-7B249BA67502}" type="slidenum">
              <a:rPr lang="es-ES" smtClean="0"/>
              <a:pPr/>
              <a:t>40</a:t>
            </a:fld>
            <a:endParaRPr lang="es-ES" smtClean="0"/>
          </a:p>
        </p:txBody>
      </p:sp>
      <p:sp>
        <p:nvSpPr>
          <p:cNvPr id="158723" name="Rectangle 2"/>
          <p:cNvSpPr>
            <a:spLocks noRot="1" noChangeArrowheads="1" noTextEdit="1"/>
          </p:cNvSpPr>
          <p:nvPr>
            <p:ph type="sldImg"/>
          </p:nvPr>
        </p:nvSpPr>
        <p:spPr>
          <a:xfrm>
            <a:off x="1143000" y="685800"/>
            <a:ext cx="4573588" cy="3429000"/>
          </a:xfrm>
          <a:ln/>
        </p:spPr>
      </p:sp>
      <p:sp>
        <p:nvSpPr>
          <p:cNvPr id="158724"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8C6BAEBD-F1B4-49FF-8545-E81CB4ED645C}" type="slidenum">
              <a:rPr lang="es-ES" smtClean="0"/>
              <a:pPr/>
              <a:t>41</a:t>
            </a:fld>
            <a:endParaRPr lang="es-ES" smtClean="0"/>
          </a:p>
        </p:txBody>
      </p:sp>
      <p:sp>
        <p:nvSpPr>
          <p:cNvPr id="159747" name="Rectangle 2"/>
          <p:cNvSpPr>
            <a:spLocks noRot="1" noChangeArrowheads="1" noTextEdit="1"/>
          </p:cNvSpPr>
          <p:nvPr>
            <p:ph type="sldImg"/>
          </p:nvPr>
        </p:nvSpPr>
        <p:spPr>
          <a:xfrm>
            <a:off x="1143000" y="685800"/>
            <a:ext cx="4573588" cy="3429000"/>
          </a:xfrm>
          <a:ln/>
        </p:spPr>
      </p:sp>
      <p:sp>
        <p:nvSpPr>
          <p:cNvPr id="159748"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8B0CE568-6E7C-4144-981D-D111AB1EA230}" type="slidenum">
              <a:rPr lang="es-ES" smtClean="0"/>
              <a:pPr/>
              <a:t>42</a:t>
            </a:fld>
            <a:endParaRPr lang="es-ES" smtClean="0"/>
          </a:p>
        </p:txBody>
      </p:sp>
      <p:sp>
        <p:nvSpPr>
          <p:cNvPr id="160771" name="Rectangle 2"/>
          <p:cNvSpPr>
            <a:spLocks noRot="1" noChangeArrowheads="1" noTextEdit="1"/>
          </p:cNvSpPr>
          <p:nvPr>
            <p:ph type="sldImg"/>
          </p:nvPr>
        </p:nvSpPr>
        <p:spPr>
          <a:xfrm>
            <a:off x="1143000" y="685800"/>
            <a:ext cx="4573588" cy="3429000"/>
          </a:xfrm>
          <a:ln/>
        </p:spPr>
      </p:sp>
      <p:sp>
        <p:nvSpPr>
          <p:cNvPr id="160772"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3317468B-7933-4E11-9D3C-FC73BEAAEDC2}" type="slidenum">
              <a:rPr lang="es-ES" smtClean="0"/>
              <a:pPr/>
              <a:t>43</a:t>
            </a:fld>
            <a:endParaRPr lang="es-ES" smtClean="0"/>
          </a:p>
        </p:txBody>
      </p:sp>
      <p:sp>
        <p:nvSpPr>
          <p:cNvPr id="161795" name="Rectangle 2"/>
          <p:cNvSpPr>
            <a:spLocks noRot="1" noChangeArrowheads="1" noTextEdit="1"/>
          </p:cNvSpPr>
          <p:nvPr>
            <p:ph type="sldImg"/>
          </p:nvPr>
        </p:nvSpPr>
        <p:spPr>
          <a:xfrm>
            <a:off x="1143000" y="685800"/>
            <a:ext cx="4573588" cy="3429000"/>
          </a:xfrm>
          <a:ln/>
        </p:spPr>
      </p:sp>
      <p:sp>
        <p:nvSpPr>
          <p:cNvPr id="161796"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4CFB3F7B-DA53-42F7-81D9-7843AEB5BC0E}" type="slidenum">
              <a:rPr lang="es-ES" smtClean="0"/>
              <a:pPr/>
              <a:t>44</a:t>
            </a:fld>
            <a:endParaRPr lang="es-ES" smtClean="0"/>
          </a:p>
        </p:txBody>
      </p:sp>
      <p:sp>
        <p:nvSpPr>
          <p:cNvPr id="162819" name="Rectangle 2"/>
          <p:cNvSpPr>
            <a:spLocks noRot="1" noChangeArrowheads="1" noTextEdit="1"/>
          </p:cNvSpPr>
          <p:nvPr>
            <p:ph type="sldImg"/>
          </p:nvPr>
        </p:nvSpPr>
        <p:spPr>
          <a:xfrm>
            <a:off x="1143000" y="685800"/>
            <a:ext cx="4573588" cy="3429000"/>
          </a:xfrm>
          <a:ln/>
        </p:spPr>
      </p:sp>
      <p:sp>
        <p:nvSpPr>
          <p:cNvPr id="162820"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783E5EFB-47EE-432C-B787-C578B006C8D7}" type="slidenum">
              <a:rPr lang="es-ES" smtClean="0"/>
              <a:pPr/>
              <a:t>45</a:t>
            </a:fld>
            <a:endParaRPr lang="es-ES" smtClean="0"/>
          </a:p>
        </p:txBody>
      </p:sp>
      <p:sp>
        <p:nvSpPr>
          <p:cNvPr id="163843" name="Rectangle 2"/>
          <p:cNvSpPr>
            <a:spLocks noRot="1" noChangeArrowheads="1" noTextEdit="1"/>
          </p:cNvSpPr>
          <p:nvPr>
            <p:ph type="sldImg"/>
          </p:nvPr>
        </p:nvSpPr>
        <p:spPr>
          <a:xfrm>
            <a:off x="1143000" y="685800"/>
            <a:ext cx="4573588" cy="3429000"/>
          </a:xfrm>
          <a:ln/>
        </p:spPr>
      </p:sp>
      <p:sp>
        <p:nvSpPr>
          <p:cNvPr id="163844"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C02372BE-E5D2-42CE-A0B7-8C1F06BDFF93}" type="slidenum">
              <a:rPr lang="es-ES" smtClean="0"/>
              <a:pPr/>
              <a:t>46</a:t>
            </a:fld>
            <a:endParaRPr lang="es-ES" smtClean="0"/>
          </a:p>
        </p:txBody>
      </p:sp>
      <p:sp>
        <p:nvSpPr>
          <p:cNvPr id="164867" name="Rectangle 2"/>
          <p:cNvSpPr>
            <a:spLocks noRot="1" noChangeArrowheads="1" noTextEdit="1"/>
          </p:cNvSpPr>
          <p:nvPr>
            <p:ph type="sldImg"/>
          </p:nvPr>
        </p:nvSpPr>
        <p:spPr>
          <a:xfrm>
            <a:off x="1143000" y="685800"/>
            <a:ext cx="4573588" cy="3429000"/>
          </a:xfrm>
          <a:ln/>
        </p:spPr>
      </p:sp>
      <p:sp>
        <p:nvSpPr>
          <p:cNvPr id="164868"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99A18E3-E1F3-4892-9DD5-D6A6BB2A08EA}" type="slidenum">
              <a:rPr lang="es-ES" smtClean="0"/>
              <a:pPr/>
              <a:t>47</a:t>
            </a:fld>
            <a:endParaRPr lang="es-ES" smtClean="0"/>
          </a:p>
        </p:txBody>
      </p:sp>
      <p:sp>
        <p:nvSpPr>
          <p:cNvPr id="165891" name="Rectangle 2"/>
          <p:cNvSpPr>
            <a:spLocks noRot="1" noChangeArrowheads="1" noTextEdit="1"/>
          </p:cNvSpPr>
          <p:nvPr>
            <p:ph type="sldImg"/>
          </p:nvPr>
        </p:nvSpPr>
        <p:spPr>
          <a:xfrm>
            <a:off x="1143000" y="685800"/>
            <a:ext cx="4573588" cy="3429000"/>
          </a:xfrm>
          <a:ln/>
        </p:spPr>
      </p:sp>
      <p:sp>
        <p:nvSpPr>
          <p:cNvPr id="165892"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14411AD4-36E1-4310-983F-126C39445CF8}" type="slidenum">
              <a:rPr lang="es-ES" smtClean="0"/>
              <a:pPr/>
              <a:t>48</a:t>
            </a:fld>
            <a:endParaRPr lang="es-ES" smtClean="0"/>
          </a:p>
        </p:txBody>
      </p:sp>
      <p:sp>
        <p:nvSpPr>
          <p:cNvPr id="166915" name="Rectangle 2"/>
          <p:cNvSpPr>
            <a:spLocks noRot="1" noChangeArrowheads="1" noTextEdit="1"/>
          </p:cNvSpPr>
          <p:nvPr>
            <p:ph type="sldImg"/>
          </p:nvPr>
        </p:nvSpPr>
        <p:spPr>
          <a:xfrm>
            <a:off x="1143000" y="685800"/>
            <a:ext cx="4573588" cy="3429000"/>
          </a:xfrm>
          <a:ln/>
        </p:spPr>
      </p:sp>
      <p:sp>
        <p:nvSpPr>
          <p:cNvPr id="166916"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189B979-0AB4-4915-8894-B40D20978CD9}" type="slidenum">
              <a:rPr lang="es-ES" smtClean="0"/>
              <a:pPr/>
              <a:t>49</a:t>
            </a:fld>
            <a:endParaRPr lang="es-ES" smtClean="0"/>
          </a:p>
        </p:txBody>
      </p:sp>
      <p:sp>
        <p:nvSpPr>
          <p:cNvPr id="167939" name="Rectangle 2"/>
          <p:cNvSpPr>
            <a:spLocks noRot="1" noChangeArrowheads="1" noTextEdit="1"/>
          </p:cNvSpPr>
          <p:nvPr>
            <p:ph type="sldImg"/>
          </p:nvPr>
        </p:nvSpPr>
        <p:spPr>
          <a:xfrm>
            <a:off x="1143000" y="685800"/>
            <a:ext cx="4573588" cy="3429000"/>
          </a:xfrm>
          <a:ln/>
        </p:spPr>
      </p:sp>
      <p:sp>
        <p:nvSpPr>
          <p:cNvPr id="167940"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D828F38E-3285-4037-8492-29019F461CDF}" type="slidenum">
              <a:rPr lang="es-ES" smtClean="0"/>
              <a:pPr/>
              <a:t>5</a:t>
            </a:fld>
            <a:endParaRPr lang="es-ES" smtClean="0"/>
          </a:p>
        </p:txBody>
      </p:sp>
      <p:sp>
        <p:nvSpPr>
          <p:cNvPr id="122883" name="Rectangle 2"/>
          <p:cNvSpPr>
            <a:spLocks noRot="1" noChangeArrowheads="1" noTextEdit="1"/>
          </p:cNvSpPr>
          <p:nvPr>
            <p:ph type="sldImg"/>
          </p:nvPr>
        </p:nvSpPr>
        <p:spPr>
          <a:xfrm>
            <a:off x="1143000" y="685800"/>
            <a:ext cx="4573588" cy="3429000"/>
          </a:xfrm>
          <a:ln/>
        </p:spPr>
      </p:sp>
      <p:sp>
        <p:nvSpPr>
          <p:cNvPr id="122884"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DA2CBCB0-A908-4216-929D-BC74C6AC629B}" type="slidenum">
              <a:rPr lang="es-ES" smtClean="0"/>
              <a:pPr/>
              <a:t>50</a:t>
            </a:fld>
            <a:endParaRPr lang="es-ES" smtClean="0"/>
          </a:p>
        </p:txBody>
      </p:sp>
      <p:sp>
        <p:nvSpPr>
          <p:cNvPr id="168963" name="Rectangle 2"/>
          <p:cNvSpPr>
            <a:spLocks noRot="1" noChangeArrowheads="1" noTextEdit="1"/>
          </p:cNvSpPr>
          <p:nvPr>
            <p:ph type="sldImg"/>
          </p:nvPr>
        </p:nvSpPr>
        <p:spPr>
          <a:xfrm>
            <a:off x="1143000" y="685800"/>
            <a:ext cx="4573588" cy="3429000"/>
          </a:xfrm>
          <a:ln/>
        </p:spPr>
      </p:sp>
      <p:sp>
        <p:nvSpPr>
          <p:cNvPr id="168964"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EEC22F2F-4545-46DE-9EC7-93A1070563B6}" type="slidenum">
              <a:rPr lang="es-ES" smtClean="0"/>
              <a:pPr/>
              <a:t>51</a:t>
            </a:fld>
            <a:endParaRPr lang="es-ES" smtClean="0"/>
          </a:p>
        </p:txBody>
      </p:sp>
      <p:sp>
        <p:nvSpPr>
          <p:cNvPr id="169987" name="Rectangle 2"/>
          <p:cNvSpPr>
            <a:spLocks noRot="1" noChangeArrowheads="1" noTextEdit="1"/>
          </p:cNvSpPr>
          <p:nvPr>
            <p:ph type="sldImg"/>
          </p:nvPr>
        </p:nvSpPr>
        <p:spPr>
          <a:xfrm>
            <a:off x="1143000" y="685800"/>
            <a:ext cx="4573588" cy="3429000"/>
          </a:xfrm>
          <a:ln/>
        </p:spPr>
      </p:sp>
      <p:sp>
        <p:nvSpPr>
          <p:cNvPr id="169988"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793064BA-4E04-4ACA-8C49-CE2CA5FF66EC}" type="slidenum">
              <a:rPr lang="es-ES" smtClean="0"/>
              <a:pPr/>
              <a:t>52</a:t>
            </a:fld>
            <a:endParaRPr lang="es-ES" smtClean="0"/>
          </a:p>
        </p:txBody>
      </p:sp>
      <p:sp>
        <p:nvSpPr>
          <p:cNvPr id="171011" name="Rectangle 2"/>
          <p:cNvSpPr>
            <a:spLocks noRot="1" noChangeArrowheads="1" noTextEdit="1"/>
          </p:cNvSpPr>
          <p:nvPr>
            <p:ph type="sldImg"/>
          </p:nvPr>
        </p:nvSpPr>
        <p:spPr>
          <a:xfrm>
            <a:off x="1143000" y="685800"/>
            <a:ext cx="4573588" cy="3429000"/>
          </a:xfrm>
          <a:ln/>
        </p:spPr>
      </p:sp>
      <p:sp>
        <p:nvSpPr>
          <p:cNvPr id="171012"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A382A381-EA8B-4D5E-A9FE-1D3977DA9A47}" type="slidenum">
              <a:rPr lang="es-ES" smtClean="0"/>
              <a:pPr/>
              <a:t>53</a:t>
            </a:fld>
            <a:endParaRPr lang="es-ES" smtClean="0"/>
          </a:p>
        </p:txBody>
      </p:sp>
      <p:sp>
        <p:nvSpPr>
          <p:cNvPr id="172035" name="Rectangle 2"/>
          <p:cNvSpPr>
            <a:spLocks noRot="1" noChangeArrowheads="1" noTextEdit="1"/>
          </p:cNvSpPr>
          <p:nvPr>
            <p:ph type="sldImg"/>
          </p:nvPr>
        </p:nvSpPr>
        <p:spPr>
          <a:xfrm>
            <a:off x="1143000" y="685800"/>
            <a:ext cx="4573588" cy="3429000"/>
          </a:xfrm>
          <a:ln/>
        </p:spPr>
      </p:sp>
      <p:sp>
        <p:nvSpPr>
          <p:cNvPr id="172036"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545B3BBC-7231-410A-923F-C9AB4448E110}" type="slidenum">
              <a:rPr lang="es-ES" smtClean="0"/>
              <a:pPr/>
              <a:t>54</a:t>
            </a:fld>
            <a:endParaRPr lang="es-ES" smtClean="0"/>
          </a:p>
        </p:txBody>
      </p:sp>
      <p:sp>
        <p:nvSpPr>
          <p:cNvPr id="173059" name="Rectangle 2"/>
          <p:cNvSpPr>
            <a:spLocks noRot="1" noChangeArrowheads="1" noTextEdit="1"/>
          </p:cNvSpPr>
          <p:nvPr>
            <p:ph type="sldImg"/>
          </p:nvPr>
        </p:nvSpPr>
        <p:spPr>
          <a:xfrm>
            <a:off x="1143000" y="685800"/>
            <a:ext cx="4573588" cy="3429000"/>
          </a:xfrm>
          <a:ln/>
        </p:spPr>
      </p:sp>
      <p:sp>
        <p:nvSpPr>
          <p:cNvPr id="173060"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0BBC5E56-8C4F-462D-9CB4-56EEC6A43123}" type="slidenum">
              <a:rPr lang="es-ES" smtClean="0"/>
              <a:pPr/>
              <a:t>55</a:t>
            </a:fld>
            <a:endParaRPr lang="es-ES" smtClean="0"/>
          </a:p>
        </p:txBody>
      </p:sp>
      <p:sp>
        <p:nvSpPr>
          <p:cNvPr id="174083" name="Rectangle 2"/>
          <p:cNvSpPr>
            <a:spLocks noRot="1" noChangeArrowheads="1" noTextEdit="1"/>
          </p:cNvSpPr>
          <p:nvPr>
            <p:ph type="sldImg"/>
          </p:nvPr>
        </p:nvSpPr>
        <p:spPr>
          <a:xfrm>
            <a:off x="1143000" y="685800"/>
            <a:ext cx="4573588" cy="3429000"/>
          </a:xfrm>
          <a:ln/>
        </p:spPr>
      </p:sp>
      <p:sp>
        <p:nvSpPr>
          <p:cNvPr id="174084"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945225EB-ACA1-4294-9302-CA1625884BCC}" type="slidenum">
              <a:rPr lang="es-ES" smtClean="0"/>
              <a:pPr/>
              <a:t>56</a:t>
            </a:fld>
            <a:endParaRPr lang="es-ES" smtClean="0"/>
          </a:p>
        </p:txBody>
      </p:sp>
      <p:sp>
        <p:nvSpPr>
          <p:cNvPr id="175107" name="Rectangle 2"/>
          <p:cNvSpPr>
            <a:spLocks noRot="1" noChangeArrowheads="1" noTextEdit="1"/>
          </p:cNvSpPr>
          <p:nvPr>
            <p:ph type="sldImg"/>
          </p:nvPr>
        </p:nvSpPr>
        <p:spPr>
          <a:xfrm>
            <a:off x="1143000" y="685800"/>
            <a:ext cx="4573588" cy="3429000"/>
          </a:xfrm>
          <a:ln/>
        </p:spPr>
      </p:sp>
      <p:sp>
        <p:nvSpPr>
          <p:cNvPr id="175108"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5EFE8ED9-91DB-499A-9FA9-3966DBE0827F}" type="slidenum">
              <a:rPr lang="es-ES" smtClean="0"/>
              <a:pPr/>
              <a:t>57</a:t>
            </a:fld>
            <a:endParaRPr lang="es-ES" smtClean="0"/>
          </a:p>
        </p:txBody>
      </p:sp>
      <p:sp>
        <p:nvSpPr>
          <p:cNvPr id="176131" name="Rectangle 2"/>
          <p:cNvSpPr>
            <a:spLocks noRot="1" noChangeArrowheads="1" noTextEdit="1"/>
          </p:cNvSpPr>
          <p:nvPr>
            <p:ph type="sldImg"/>
          </p:nvPr>
        </p:nvSpPr>
        <p:spPr>
          <a:xfrm>
            <a:off x="1143000" y="685800"/>
            <a:ext cx="4573588" cy="3429000"/>
          </a:xfrm>
          <a:ln/>
        </p:spPr>
      </p:sp>
      <p:sp>
        <p:nvSpPr>
          <p:cNvPr id="176132"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028CF38D-CD60-4C5D-951E-5B1AC2EB4DF0}" type="slidenum">
              <a:rPr lang="es-ES" smtClean="0"/>
              <a:pPr/>
              <a:t>58</a:t>
            </a:fld>
            <a:endParaRPr lang="es-ES" smtClean="0"/>
          </a:p>
        </p:txBody>
      </p:sp>
      <p:sp>
        <p:nvSpPr>
          <p:cNvPr id="177155" name="Rectangle 2"/>
          <p:cNvSpPr>
            <a:spLocks noRot="1" noChangeArrowheads="1" noTextEdit="1"/>
          </p:cNvSpPr>
          <p:nvPr>
            <p:ph type="sldImg"/>
          </p:nvPr>
        </p:nvSpPr>
        <p:spPr>
          <a:xfrm>
            <a:off x="1143000" y="685800"/>
            <a:ext cx="4573588" cy="3429000"/>
          </a:xfrm>
          <a:ln/>
        </p:spPr>
      </p:sp>
      <p:sp>
        <p:nvSpPr>
          <p:cNvPr id="177156"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D94A88C1-E069-46DA-A839-EF27FA6211B6}" type="slidenum">
              <a:rPr lang="es-ES" smtClean="0"/>
              <a:pPr/>
              <a:t>59</a:t>
            </a:fld>
            <a:endParaRPr lang="es-ES" smtClean="0"/>
          </a:p>
        </p:txBody>
      </p:sp>
      <p:sp>
        <p:nvSpPr>
          <p:cNvPr id="178179" name="Rectangle 2"/>
          <p:cNvSpPr>
            <a:spLocks noRot="1" noChangeArrowheads="1" noTextEdit="1"/>
          </p:cNvSpPr>
          <p:nvPr>
            <p:ph type="sldImg"/>
          </p:nvPr>
        </p:nvSpPr>
        <p:spPr>
          <a:xfrm>
            <a:off x="1143000" y="685800"/>
            <a:ext cx="4573588" cy="3429000"/>
          </a:xfrm>
          <a:ln/>
        </p:spPr>
      </p:sp>
      <p:sp>
        <p:nvSpPr>
          <p:cNvPr id="178180"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387CFA8-3160-4238-8A45-9FE006C371B2}" type="slidenum">
              <a:rPr lang="es-ES" smtClean="0"/>
              <a:pPr/>
              <a:t>6</a:t>
            </a:fld>
            <a:endParaRPr lang="es-ES" smtClean="0"/>
          </a:p>
        </p:txBody>
      </p:sp>
      <p:sp>
        <p:nvSpPr>
          <p:cNvPr id="123907" name="Rectangle 2"/>
          <p:cNvSpPr>
            <a:spLocks noRot="1" noChangeArrowheads="1" noTextEdit="1"/>
          </p:cNvSpPr>
          <p:nvPr>
            <p:ph type="sldImg"/>
          </p:nvPr>
        </p:nvSpPr>
        <p:spPr>
          <a:xfrm>
            <a:off x="1143000" y="685800"/>
            <a:ext cx="4573588" cy="3429000"/>
          </a:xfrm>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6B289635-994E-4503-A22F-0A870C11AADF}" type="slidenum">
              <a:rPr lang="es-ES" smtClean="0"/>
              <a:pPr/>
              <a:t>60</a:t>
            </a:fld>
            <a:endParaRPr lang="es-ES" smtClean="0"/>
          </a:p>
        </p:txBody>
      </p:sp>
      <p:sp>
        <p:nvSpPr>
          <p:cNvPr id="179203" name="Rectangle 2"/>
          <p:cNvSpPr>
            <a:spLocks noRot="1" noChangeArrowheads="1" noTextEdit="1"/>
          </p:cNvSpPr>
          <p:nvPr>
            <p:ph type="sldImg"/>
          </p:nvPr>
        </p:nvSpPr>
        <p:spPr>
          <a:xfrm>
            <a:off x="1143000" y="685800"/>
            <a:ext cx="4573588" cy="3429000"/>
          </a:xfrm>
          <a:ln/>
        </p:spPr>
      </p:sp>
      <p:sp>
        <p:nvSpPr>
          <p:cNvPr id="179204"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484B340E-5F4B-4137-9E46-8923B5B11FC8}" type="slidenum">
              <a:rPr lang="es-ES" smtClean="0"/>
              <a:pPr/>
              <a:t>61</a:t>
            </a:fld>
            <a:endParaRPr lang="es-ES" smtClean="0"/>
          </a:p>
        </p:txBody>
      </p:sp>
      <p:sp>
        <p:nvSpPr>
          <p:cNvPr id="180227" name="Rectangle 2"/>
          <p:cNvSpPr>
            <a:spLocks noRot="1" noChangeArrowheads="1" noTextEdit="1"/>
          </p:cNvSpPr>
          <p:nvPr>
            <p:ph type="sldImg"/>
          </p:nvPr>
        </p:nvSpPr>
        <p:spPr>
          <a:xfrm>
            <a:off x="1143000" y="685800"/>
            <a:ext cx="4573588" cy="3429000"/>
          </a:xfrm>
          <a:ln/>
        </p:spPr>
      </p:sp>
      <p:sp>
        <p:nvSpPr>
          <p:cNvPr id="180228"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FBF5F828-B7F4-4E41-BAD3-B4B7253A2393}" type="slidenum">
              <a:rPr lang="es-ES" smtClean="0"/>
              <a:pPr/>
              <a:t>62</a:t>
            </a:fld>
            <a:endParaRPr lang="es-ES" smtClean="0"/>
          </a:p>
        </p:txBody>
      </p:sp>
      <p:sp>
        <p:nvSpPr>
          <p:cNvPr id="181251" name="Rectangle 2"/>
          <p:cNvSpPr>
            <a:spLocks noRot="1" noChangeArrowheads="1" noTextEdit="1"/>
          </p:cNvSpPr>
          <p:nvPr>
            <p:ph type="sldImg"/>
          </p:nvPr>
        </p:nvSpPr>
        <p:spPr>
          <a:xfrm>
            <a:off x="1143000" y="685800"/>
            <a:ext cx="4573588" cy="3429000"/>
          </a:xfrm>
          <a:ln/>
        </p:spPr>
      </p:sp>
      <p:sp>
        <p:nvSpPr>
          <p:cNvPr id="181252"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B17C20EE-DD69-4435-B4B8-83D0091F2AE5}" type="slidenum">
              <a:rPr lang="es-ES" smtClean="0"/>
              <a:pPr/>
              <a:t>63</a:t>
            </a:fld>
            <a:endParaRPr lang="es-ES" smtClean="0"/>
          </a:p>
        </p:txBody>
      </p:sp>
      <p:sp>
        <p:nvSpPr>
          <p:cNvPr id="182275" name="Rectangle 2"/>
          <p:cNvSpPr>
            <a:spLocks noRot="1" noChangeArrowheads="1" noTextEdit="1"/>
          </p:cNvSpPr>
          <p:nvPr>
            <p:ph type="sldImg"/>
          </p:nvPr>
        </p:nvSpPr>
        <p:spPr>
          <a:xfrm>
            <a:off x="1143000" y="685800"/>
            <a:ext cx="4573588" cy="3429000"/>
          </a:xfrm>
          <a:ln/>
        </p:spPr>
      </p:sp>
      <p:sp>
        <p:nvSpPr>
          <p:cNvPr id="182276"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45710968-47AC-47C7-93A4-BE7E46979B60}" type="slidenum">
              <a:rPr lang="es-ES" smtClean="0"/>
              <a:pPr/>
              <a:t>64</a:t>
            </a:fld>
            <a:endParaRPr lang="es-ES" smtClean="0"/>
          </a:p>
        </p:txBody>
      </p:sp>
      <p:sp>
        <p:nvSpPr>
          <p:cNvPr id="183299" name="Rectangle 2"/>
          <p:cNvSpPr>
            <a:spLocks noRot="1" noChangeArrowheads="1" noTextEdit="1"/>
          </p:cNvSpPr>
          <p:nvPr>
            <p:ph type="sldImg"/>
          </p:nvPr>
        </p:nvSpPr>
        <p:spPr>
          <a:xfrm>
            <a:off x="1143000" y="685800"/>
            <a:ext cx="4573588" cy="3429000"/>
          </a:xfrm>
          <a:ln/>
        </p:spPr>
      </p:sp>
      <p:sp>
        <p:nvSpPr>
          <p:cNvPr id="183300"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F90DDF15-8B17-44DE-BB0A-7CF0A8828DAD}" type="slidenum">
              <a:rPr lang="es-ES" smtClean="0"/>
              <a:pPr/>
              <a:t>65</a:t>
            </a:fld>
            <a:endParaRPr lang="es-ES" smtClean="0"/>
          </a:p>
        </p:txBody>
      </p:sp>
      <p:sp>
        <p:nvSpPr>
          <p:cNvPr id="184323" name="Rectangle 2"/>
          <p:cNvSpPr>
            <a:spLocks noRot="1" noChangeArrowheads="1" noTextEdit="1"/>
          </p:cNvSpPr>
          <p:nvPr>
            <p:ph type="sldImg"/>
          </p:nvPr>
        </p:nvSpPr>
        <p:spPr>
          <a:xfrm>
            <a:off x="1143000" y="685800"/>
            <a:ext cx="4573588" cy="3429000"/>
          </a:xfrm>
          <a:ln/>
        </p:spPr>
      </p:sp>
      <p:sp>
        <p:nvSpPr>
          <p:cNvPr id="184324"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058DA14D-7101-4CFD-854B-0593E8B1C609}" type="slidenum">
              <a:rPr lang="es-ES" smtClean="0"/>
              <a:pPr/>
              <a:t>66</a:t>
            </a:fld>
            <a:endParaRPr lang="es-ES" smtClean="0"/>
          </a:p>
        </p:txBody>
      </p:sp>
      <p:sp>
        <p:nvSpPr>
          <p:cNvPr id="185347" name="Rectangle 2"/>
          <p:cNvSpPr>
            <a:spLocks noRot="1" noChangeArrowheads="1" noTextEdit="1"/>
          </p:cNvSpPr>
          <p:nvPr>
            <p:ph type="sldImg"/>
          </p:nvPr>
        </p:nvSpPr>
        <p:spPr>
          <a:xfrm>
            <a:off x="1143000" y="685800"/>
            <a:ext cx="4573588" cy="3429000"/>
          </a:xfrm>
          <a:ln/>
        </p:spPr>
      </p:sp>
      <p:sp>
        <p:nvSpPr>
          <p:cNvPr id="185348"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86A1AF93-52E3-4FDB-AA84-2D5A8D1CA7A5}" type="slidenum">
              <a:rPr lang="es-ES" smtClean="0"/>
              <a:pPr/>
              <a:t>67</a:t>
            </a:fld>
            <a:endParaRPr lang="es-ES" smtClean="0"/>
          </a:p>
        </p:txBody>
      </p:sp>
      <p:sp>
        <p:nvSpPr>
          <p:cNvPr id="186371" name="Rectangle 2"/>
          <p:cNvSpPr>
            <a:spLocks noRot="1" noChangeArrowheads="1" noTextEdit="1"/>
          </p:cNvSpPr>
          <p:nvPr>
            <p:ph type="sldImg"/>
          </p:nvPr>
        </p:nvSpPr>
        <p:spPr>
          <a:xfrm>
            <a:off x="1143000" y="685800"/>
            <a:ext cx="4573588" cy="3429000"/>
          </a:xfrm>
          <a:ln/>
        </p:spPr>
      </p:sp>
      <p:sp>
        <p:nvSpPr>
          <p:cNvPr id="186372"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A021E0F0-2A1D-4200-BCE0-6FE89D2CBDFA}" type="slidenum">
              <a:rPr lang="es-ES" smtClean="0"/>
              <a:pPr/>
              <a:t>7</a:t>
            </a:fld>
            <a:endParaRPr lang="es-ES" smtClean="0"/>
          </a:p>
        </p:txBody>
      </p:sp>
      <p:sp>
        <p:nvSpPr>
          <p:cNvPr id="124931" name="Rectangle 2"/>
          <p:cNvSpPr>
            <a:spLocks noRot="1" noChangeArrowheads="1" noTextEdit="1"/>
          </p:cNvSpPr>
          <p:nvPr>
            <p:ph type="sldImg"/>
          </p:nvPr>
        </p:nvSpPr>
        <p:spPr>
          <a:xfrm>
            <a:off x="1143000" y="685800"/>
            <a:ext cx="4573588" cy="34290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432CC7B-ABB1-42D1-9AEB-EED650CC9895}" type="slidenum">
              <a:rPr lang="es-ES" smtClean="0"/>
              <a:pPr/>
              <a:t>8</a:t>
            </a:fld>
            <a:endParaRPr lang="es-ES" smtClean="0"/>
          </a:p>
        </p:txBody>
      </p:sp>
      <p:sp>
        <p:nvSpPr>
          <p:cNvPr id="125955" name="Rectangle 2"/>
          <p:cNvSpPr>
            <a:spLocks noRot="1" noChangeArrowheads="1" noTextEdit="1"/>
          </p:cNvSpPr>
          <p:nvPr>
            <p:ph type="sldImg"/>
          </p:nvPr>
        </p:nvSpPr>
        <p:spPr>
          <a:xfrm>
            <a:off x="1143000" y="685800"/>
            <a:ext cx="4573588" cy="34290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EFE6FFA-8167-45C8-800E-B24ED397A1BA}" type="slidenum">
              <a:rPr lang="es-ES" smtClean="0"/>
              <a:pPr/>
              <a:t>9</a:t>
            </a:fld>
            <a:endParaRPr lang="es-ES" smtClean="0"/>
          </a:p>
        </p:txBody>
      </p:sp>
      <p:sp>
        <p:nvSpPr>
          <p:cNvPr id="126979" name="Rectangle 2"/>
          <p:cNvSpPr>
            <a:spLocks noRot="1" noChangeArrowheads="1" noTextEdit="1"/>
          </p:cNvSpPr>
          <p:nvPr>
            <p:ph type="sldImg"/>
          </p:nvPr>
        </p:nvSpPr>
        <p:spPr>
          <a:xfrm>
            <a:off x="1143000" y="685800"/>
            <a:ext cx="4573588" cy="34290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525BA6-2020-4BEE-949F-72931F1292B3}" type="slidenum">
              <a:rPr lang="es-ES"/>
              <a:pPr>
                <a:defRPr/>
              </a:pPr>
              <a:t>‹Nº›</a:t>
            </a:fld>
            <a:endParaRPr lang="es-ES"/>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37E3D21-C1FA-4E3D-B37C-8F30A155157D}" type="slidenum">
              <a:rPr lang="es-ES"/>
              <a:pPr>
                <a:defRPr/>
              </a:pPr>
              <a:t>‹Nº›</a:t>
            </a:fld>
            <a:endParaRPr lang="es-ES"/>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3CB4114-229C-4E10-A456-45E34596880C}" type="slidenum">
              <a:rPr lang="es-ES"/>
              <a:pPr>
                <a:defRPr/>
              </a:pPr>
              <a:t>‹Nº›</a:t>
            </a:fld>
            <a:endParaRPr lang="es-ES"/>
          </a:p>
        </p:txBody>
      </p:sp>
    </p:spTree>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C4AEA2E-E067-4F50-96B8-5515FB1EC86E}" type="slidenum">
              <a:rPr lang="es-ES"/>
              <a:pPr>
                <a:defRPr/>
              </a:pPr>
              <a:t>‹Nº›</a:t>
            </a:fld>
            <a:endParaRPr lang="es-ES"/>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39054B3-E2D2-49C1-B363-6148DBD4639E}" type="slidenum">
              <a:rPr lang="es-ES"/>
              <a:pPr>
                <a:defRPr/>
              </a:pPr>
              <a:t>‹Nº›</a:t>
            </a:fld>
            <a:endParaRPr lang="es-ES"/>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AE1EDE3-8F9A-4107-A506-9C56C7FBF07C}" type="slidenum">
              <a:rPr lang="es-ES"/>
              <a:pPr>
                <a:defRPr/>
              </a:pPr>
              <a:t>‹Nº›</a:t>
            </a:fld>
            <a:endParaRPr lang="es-ES"/>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758CFBD-3896-4719-806C-2CB02ADC19FD}" type="slidenum">
              <a:rPr lang="es-ES"/>
              <a:pPr>
                <a:defRPr/>
              </a:pPr>
              <a:t>‹Nº›</a:t>
            </a:fld>
            <a:endParaRPr lang="es-ES"/>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72946DDF-E870-43B6-8F83-C34EBC9CDEC2}" type="slidenum">
              <a:rPr lang="es-ES"/>
              <a:pPr>
                <a:defRPr/>
              </a:pPr>
              <a:t>‹Nº›</a:t>
            </a:fld>
            <a:endParaRPr lang="es-ES"/>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BC670DD2-7899-4189-98C3-63F8E6DA22B7}" type="slidenum">
              <a:rPr lang="es-ES"/>
              <a:pPr>
                <a:defRPr/>
              </a:pPr>
              <a:t>‹Nº›</a:t>
            </a:fld>
            <a:endParaRPr lang="es-ES"/>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1B9D5388-2A45-4CAF-9240-A67584641949}" type="slidenum">
              <a:rPr lang="es-ES"/>
              <a:pPr>
                <a:defRPr/>
              </a:pPr>
              <a:t>‹Nº›</a:t>
            </a:fld>
            <a:endParaRPr lang="es-ES"/>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465D128-FED7-4257-9D1D-E700EED7B580}" type="slidenum">
              <a:rPr lang="es-ES"/>
              <a:pPr>
                <a:defRPr/>
              </a:pPr>
              <a:t>‹Nº›</a:t>
            </a:fld>
            <a:endParaRPr lang="es-ES"/>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FCA94E4-CC0F-42B0-AEC9-2709D2744B6D}" type="slidenum">
              <a:rPr lang="es-ES"/>
              <a:pPr>
                <a:defRPr/>
              </a:pPr>
              <a:t>‹Nº›</a:t>
            </a:fld>
            <a:endParaRPr lang="es-ES"/>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167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91CE6D6-59C9-4923-9339-2D918689B0DB}"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images.google.com/imgres?imgurl=http://ict.udlap.mx/activities/GIS/html/jornadaII/udla.gif&amp;imgrefurl=http://www.taringa.net/posts/info/2700129/Historia-de-puebla-segunda-parte.html&amp;usg=__vh3m-y0wkVHxFkCEeyU1wi8NuDM=&amp;h=348&amp;w=315&amp;sz=22&amp;hl=es&amp;start=3&amp;tbnid=3k7JH4fnt3omzM:&amp;tbnh=120&amp;tbnw=109&amp;prev=/images%3Fq%3D%2522logo%2522%2Buniversidad%2Bde%2Blas%2Bam%25C3%25A9rcias%2Bpuebla%2Bde%2Bm%25C3%25A9xico%26hl%3Des%26sa%3DG" TargetMode="External"/><Relationship Id="rId18" Type="http://schemas.openxmlformats.org/officeDocument/2006/relationships/image" Target="../media/image11.jpeg"/><Relationship Id="rId26" Type="http://schemas.openxmlformats.org/officeDocument/2006/relationships/image" Target="../media/image15.jpeg"/><Relationship Id="rId3" Type="http://schemas.openxmlformats.org/officeDocument/2006/relationships/notesSlide" Target="../notesSlides/notesSlide1.xml"/><Relationship Id="rId21" Type="http://schemas.openxmlformats.org/officeDocument/2006/relationships/hyperlink" Target="http://images.google.com/imgres?imgurl=http://www.ecofield.com.ar/images-blog/IMAGES/logo%2520universidad%2520externado%2520colombia.jpg&amp;imgrefurl=http://ecofield.com.ar/blog/%3Fp%3D1832&amp;usg=__a-3J97w_9CuV-EY52LpEgCF9n7s=&amp;h=93&amp;w=223&amp;sz=14&amp;hl=es&amp;start=11&amp;tbnid=iCc-8WNsKuj-UM:&amp;tbnh=45&amp;tbnw=107&amp;prev=/images%3Fq%3D%2522logo%2522%2B%2Bexternado%2Bde%2Bcolombia%2Buniversidad%26hl%3Des%26sa%3DG" TargetMode="External"/><Relationship Id="rId7" Type="http://schemas.openxmlformats.org/officeDocument/2006/relationships/image" Target="../media/image4.png"/><Relationship Id="rId12" Type="http://schemas.openxmlformats.org/officeDocument/2006/relationships/image" Target="../media/image8.jpeg"/><Relationship Id="rId17" Type="http://schemas.openxmlformats.org/officeDocument/2006/relationships/hyperlink" Target="http://images.google.com/imgres?imgurl=http://redipec.com/img/logos/logo_unam.jpg&amp;imgrefurl=http://redipec.com/materiales_gratis.html&amp;usg=__2WnB0G0FEFa0QOVKGFqNFQA5dnA=&amp;h=1337&amp;w=1191&amp;sz=387&amp;hl=es&amp;start=11&amp;tbnid=4X3lL5qc64R0SM:&amp;tbnh=150&amp;tbnw=134&amp;prev=/images%3Fq%3D%2522logo%2522%2Buniversidad%2Bcrist%25C3%25B3bal%2Bcol%25C3%25B3n%2Bveracruz%26hl%3Des%26sa%3DG" TargetMode="External"/><Relationship Id="rId25" Type="http://schemas.openxmlformats.org/officeDocument/2006/relationships/hyperlink" Target="http://images.google.com/imgres?imgurl=http://www.revistabuenviaje.com/b_travel/noticias/btmarzo04/utcalogo.gif&amp;imgrefurl=http://www.revistabuenviaje.com/b_travel/noticias/btmarzo04/bt01-04-03-09.html&amp;usg=__rHwmuJlyhoUN5XTb0ScWEfXSZ9U=&amp;h=120&amp;w=120&amp;sz=7&amp;hl=es&amp;start=5&amp;tbnid=e44EtANtXfwgqM:&amp;tbnh=88&amp;tbnw=88&amp;prev=/images%3Fq%3D%2522logo%2522%2B%2Buniversidad%2Bde%2Bturismo%2By%2Bciencias%2Badministrativas%2Bde%2Bm%25C3%25A9xico%26hl%3Des%26sa%3DG" TargetMode="External"/><Relationship Id="rId2" Type="http://schemas.openxmlformats.org/officeDocument/2006/relationships/slideLayout" Target="../slideLayouts/slideLayout7.xml"/><Relationship Id="rId16" Type="http://schemas.openxmlformats.org/officeDocument/2006/relationships/image" Target="../media/image10.jpeg"/><Relationship Id="rId20" Type="http://schemas.openxmlformats.org/officeDocument/2006/relationships/image" Target="../media/image12.jpeg"/><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hyperlink" Target="http://images.google.com/imgres?imgurl=http://fast2.mediamatic.nl/f/rgxv/image/069/87443-500-173.jpg&amp;imgrefurl=http://www.bidnetwork.org/page/87443/es&amp;usg=___RQqK_B2FSwsmuVkGuOdE5kQ09o=&amp;h=173&amp;w=500&amp;sz=24&amp;hl=es&amp;start=10&amp;tbnid=anrrdQHSlG8VsM:&amp;tbnh=45&amp;tbnw=130&amp;prev=/images%3Fq%3Dlogo%2Buniversidad%2Bde%2Bespecialidades%2Btur%25C3%25ADsticas%2Bdel%2BEcuador%26hl%3Des" TargetMode="External"/><Relationship Id="rId24" Type="http://schemas.openxmlformats.org/officeDocument/2006/relationships/image" Target="../media/image14.jpeg"/><Relationship Id="rId5" Type="http://schemas.openxmlformats.org/officeDocument/2006/relationships/image" Target="../media/image2.png"/><Relationship Id="rId15" Type="http://schemas.openxmlformats.org/officeDocument/2006/relationships/hyperlink" Target="http://images.google.com/imgres?imgurl=http://4.bp.blogspot.com/_G_ZMNXaLg0Y/SLv_P0cb9HI/AAAAAAAASVM/ifOSSXUUw7k/S230/LOGO.JPG&amp;imgrefurl=http://profesoravalos.blogspot.com/2009/06/nueva-chequera-banesco-con-codigo-de.html&amp;usg=__2EchImAlU5Gb-F6qNRy2VIAXWSM=&amp;h=149&amp;w=230&amp;sz=8&amp;hl=es&amp;start=18&amp;tbnid=ptYk5gGjljUUpM:&amp;tbnh=70&amp;tbnw=108&amp;prev=/images%3Fq%3D%2522logo%2522%2Buniversidad%2Bde%2Bnueva%2Besparta%2Bde%2Bvenezuela%26hl%3Des%26sa%3DG" TargetMode="External"/><Relationship Id="rId23" Type="http://schemas.openxmlformats.org/officeDocument/2006/relationships/hyperlink" Target="http://images.google.com/imgres?imgurl=http://www.brandsoftheworld.com/brands/0021/0188/brand.gif&amp;imgrefurl=http://www.brandsoftheworld.com/countries/co/210188.html&amp;usg=__Nsaybs3AS2rmJS9WUimlsN1c_sY=&amp;h=200&amp;w=200&amp;sz=13&amp;hl=es&amp;start=1&amp;tbnid=XnYBK257wVXxcM:&amp;tbnh=104&amp;tbnw=104&amp;prev=/images%3Fq%3D%2522logo%2522%2B%2Baut%25C3%25B3noma%2Bdel%2Bcaribe%2Bde%2Bcolombia%2Buniversidad%26hl%3Des%26sa%3DG" TargetMode="External"/><Relationship Id="rId28" Type="http://schemas.openxmlformats.org/officeDocument/2006/relationships/image" Target="../media/image16.jpeg"/><Relationship Id="rId10" Type="http://schemas.openxmlformats.org/officeDocument/2006/relationships/image" Target="../media/image7.png"/><Relationship Id="rId19" Type="http://schemas.openxmlformats.org/officeDocument/2006/relationships/hyperlink" Target="http://images.google.com/imgres?imgurl=http://www.udoym.edu.do/pemsa/logo.jpeg&amp;imgrefurl=http://www.udoym.edu.do/pemsa/psc.asp&amp;usg=__IFawhUW5_dpASt85lSXcbcnOqko=&amp;h=231&amp;w=255&amp;sz=39&amp;hl=es&amp;start=12&amp;tbnid=Pavq01Fc2q1diM:&amp;tbnh=101&amp;tbnw=111&amp;prev=/images%3Fq%3D%2522logo%2522%2BO%2B%2526%2BM%2Bde%2Brep%25C3%25BAblica%2Bdominicana%2Buniversidad%26hl%3Des%26sa%3DG" TargetMode="External"/><Relationship Id="rId4" Type="http://schemas.openxmlformats.org/officeDocument/2006/relationships/oleObject" Target="../embeddings/oleObject1.bin"/><Relationship Id="rId9" Type="http://schemas.openxmlformats.org/officeDocument/2006/relationships/image" Target="../media/image6.png"/><Relationship Id="rId14" Type="http://schemas.openxmlformats.org/officeDocument/2006/relationships/image" Target="../media/image9.jpeg"/><Relationship Id="rId22" Type="http://schemas.openxmlformats.org/officeDocument/2006/relationships/image" Target="../media/image13.jpeg"/><Relationship Id="rId27" Type="http://schemas.openxmlformats.org/officeDocument/2006/relationships/hyperlink" Target="http://images.google.com/imgres?imgurl=http://www.uah.es/turismo/imagenes/logos_instituciones/logo_anestur.gif&amp;imgrefurl=http://www.uah.es/turismo/instituciones_turismo.htm&amp;usg=__Cc2zEkwPVGLdKnRDqsj9uwap1q8=&amp;h=78&amp;w=119&amp;sz=2&amp;hl=es&amp;start=2&amp;tbnid=0ome6BlMW-oPxM:&amp;tbnh=58&amp;tbnw=88&amp;prev=/images%3Fq%3D%2522logo%2522%2B%2Bfederacion%2Bnacional%2Bde%2Bescuelas%2Bde%2Bturismo%2BANESTUR%2Bde%2Bespa%25C3%25B1a%26hl%3Des%26sa%3DG"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7.xml"/><Relationship Id="rId1" Type="http://schemas.openxmlformats.org/officeDocument/2006/relationships/vmlDrawing" Target="../drawings/vmlDrawing100.v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7.xml"/><Relationship Id="rId1" Type="http://schemas.openxmlformats.org/officeDocument/2006/relationships/vmlDrawing" Target="../drawings/vmlDrawing101.v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7.xml"/><Relationship Id="rId1" Type="http://schemas.openxmlformats.org/officeDocument/2006/relationships/vmlDrawing" Target="../drawings/vmlDrawing102.v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7.xml"/><Relationship Id="rId1" Type="http://schemas.openxmlformats.org/officeDocument/2006/relationships/vmlDrawing" Target="../drawings/vmlDrawing103.v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7.xml"/><Relationship Id="rId1" Type="http://schemas.openxmlformats.org/officeDocument/2006/relationships/vmlDrawing" Target="../drawings/vmlDrawing104.v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7.xml"/><Relationship Id="rId1" Type="http://schemas.openxmlformats.org/officeDocument/2006/relationships/vmlDrawing" Target="../drawings/vmlDrawing105.vml"/><Relationship Id="rId4" Type="http://schemas.openxmlformats.org/officeDocument/2006/relationships/image" Target="../media/image112.png"/></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7.xml"/><Relationship Id="rId1" Type="http://schemas.openxmlformats.org/officeDocument/2006/relationships/vmlDrawing" Target="../drawings/vmlDrawing106.vml"/><Relationship Id="rId4" Type="http://schemas.openxmlformats.org/officeDocument/2006/relationships/image" Target="../media/image113.png"/></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7.xml"/><Relationship Id="rId1" Type="http://schemas.openxmlformats.org/officeDocument/2006/relationships/vmlDrawing" Target="../drawings/vmlDrawing107.vml"/><Relationship Id="rId4" Type="http://schemas.openxmlformats.org/officeDocument/2006/relationships/image" Target="../media/image114.png"/></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7.xml"/><Relationship Id="rId1" Type="http://schemas.openxmlformats.org/officeDocument/2006/relationships/vmlDrawing" Target="../drawings/vmlDrawing108.v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7.xml"/><Relationship Id="rId1" Type="http://schemas.openxmlformats.org/officeDocument/2006/relationships/vmlDrawing" Target="../drawings/vmlDrawing109.vml"/><Relationship Id="rId4" Type="http://schemas.openxmlformats.org/officeDocument/2006/relationships/image" Target="../media/image1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7.xml"/><Relationship Id="rId1" Type="http://schemas.openxmlformats.org/officeDocument/2006/relationships/vmlDrawing" Target="../drawings/vmlDrawing110.vml"/><Relationship Id="rId4" Type="http://schemas.openxmlformats.org/officeDocument/2006/relationships/image" Target="../media/image116.png"/></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7.xml"/><Relationship Id="rId1" Type="http://schemas.openxmlformats.org/officeDocument/2006/relationships/vmlDrawing" Target="../drawings/vmlDrawing111.v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7.xml"/><Relationship Id="rId1" Type="http://schemas.openxmlformats.org/officeDocument/2006/relationships/vmlDrawing" Target="../drawings/vmlDrawing112.v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7.xml"/><Relationship Id="rId1" Type="http://schemas.openxmlformats.org/officeDocument/2006/relationships/vmlDrawing" Target="../drawings/vmlDrawing113.v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hyperlink" Target="mailto:mvandam@kennedy.edu.ar" TargetMode="External"/><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oleObject" Target="../embeddings/oleObject2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30.xml"/><Relationship Id="rId7"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oleObject" Target="../embeddings/oleObject3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oleObject" Target="../embeddings/oleObject3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oleObject" Target="../embeddings/oleObject3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oleObject" Target="../embeddings/oleObject3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oleObject" Target="../embeddings/oleObject3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35.jpeg"/><Relationship Id="rId4" Type="http://schemas.openxmlformats.org/officeDocument/2006/relationships/oleObject" Target="../embeddings/oleObject3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oleObject" Target="../embeddings/oleObject3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oleObject" Target="../embeddings/oleObject37.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oleObject" Target="../embeddings/oleObject38.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3.jpeg"/><Relationship Id="rId4" Type="http://schemas.openxmlformats.org/officeDocument/2006/relationships/oleObject" Target="../embeddings/oleObject39.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oleObject" Target="../embeddings/oleObject40.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oleObject" Target="../embeddings/oleObject4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oleObject" Target="../embeddings/oleObject4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oleObject" Target="../embeddings/oleObject4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oleObject" Target="../embeddings/oleObject44.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55.jpeg"/><Relationship Id="rId4" Type="http://schemas.openxmlformats.org/officeDocument/2006/relationships/oleObject" Target="../embeddings/oleObject4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image" Target="../media/image56.jpeg"/><Relationship Id="rId4" Type="http://schemas.openxmlformats.org/officeDocument/2006/relationships/oleObject" Target="../embeddings/oleObject46.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image" Target="../media/image57.jpeg"/><Relationship Id="rId4" Type="http://schemas.openxmlformats.org/officeDocument/2006/relationships/oleObject" Target="../embeddings/oleObject47.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oleObject" Target="../embeddings/oleObject48.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oleObject" Target="../embeddings/oleObject49.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oleObject" Target="../embeddings/oleObject50.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image" Target="../media/image64.jpeg"/><Relationship Id="rId4" Type="http://schemas.openxmlformats.org/officeDocument/2006/relationships/oleObject" Target="../embeddings/oleObject51.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oleObject" Target="../embeddings/oleObject52.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oleObject" Target="../embeddings/oleObject53.bin"/></Relationships>
</file>

<file path=ppt/slides/_rels/slide54.xml.rels><?xml version="1.0" encoding="UTF-8" standalone="yes"?>
<Relationships xmlns="http://schemas.openxmlformats.org/package/2006/relationships"><Relationship Id="rId8" Type="http://schemas.openxmlformats.org/officeDocument/2006/relationships/image" Target="http://www.mis-recetas.org/foto/foto/1105/grande/llapingachos_2_small.jpg" TargetMode="External"/><Relationship Id="rId3" Type="http://schemas.openxmlformats.org/officeDocument/2006/relationships/notesSlide" Target="../notesSlides/notesSlide54.xml"/><Relationship Id="rId7" Type="http://schemas.openxmlformats.org/officeDocument/2006/relationships/image" Target="../media/image68.jpeg"/><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image" Target="http://cache.virtualtourist.com/3876736-you_have_to_try_chugchucaras-Latacunga.jpg" TargetMode="External"/><Relationship Id="rId5" Type="http://schemas.openxmlformats.org/officeDocument/2006/relationships/image" Target="../media/image67.jpeg"/><Relationship Id="rId4" Type="http://schemas.openxmlformats.org/officeDocument/2006/relationships/oleObject" Target="../embeddings/oleObject54.bin"/></Relationships>
</file>

<file path=ppt/slides/_rels/slide55.xml.rels><?xml version="1.0" encoding="UTF-8" standalone="yes"?>
<Relationships xmlns="http://schemas.openxmlformats.org/package/2006/relationships"><Relationship Id="rId8" Type="http://schemas.openxmlformats.org/officeDocument/2006/relationships/image" Target="http://farm3.static.flickr.com/2406/2531305960_2c315b3a26.jpg" TargetMode="External"/><Relationship Id="rId3" Type="http://schemas.openxmlformats.org/officeDocument/2006/relationships/notesSlide" Target="../notesSlides/notesSlide55.xml"/><Relationship Id="rId7" Type="http://schemas.openxmlformats.org/officeDocument/2006/relationships/image" Target="../media/image70.jpeg"/><Relationship Id="rId2" Type="http://schemas.openxmlformats.org/officeDocument/2006/relationships/slideLayout" Target="../slideLayouts/slideLayout7.xml"/><Relationship Id="rId1" Type="http://schemas.openxmlformats.org/officeDocument/2006/relationships/vmlDrawing" Target="../drawings/vmlDrawing55.vml"/><Relationship Id="rId6" Type="http://schemas.openxmlformats.org/officeDocument/2006/relationships/image" Target="http://www.supermaxi.com/recetas/archivos/1240607672.TAMAL_LOJANO_2.jpg" TargetMode="External"/><Relationship Id="rId5" Type="http://schemas.openxmlformats.org/officeDocument/2006/relationships/image" Target="../media/image69.jpeg"/><Relationship Id="rId4" Type="http://schemas.openxmlformats.org/officeDocument/2006/relationships/oleObject" Target="../embeddings/oleObject55.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image" Target="http://www.restaurantevicentes.com/menu/fritada.jpg" TargetMode="External"/><Relationship Id="rId5" Type="http://schemas.openxmlformats.org/officeDocument/2006/relationships/image" Target="../media/image71.jpeg"/><Relationship Id="rId4" Type="http://schemas.openxmlformats.org/officeDocument/2006/relationships/oleObject" Target="../embeddings/oleObject56.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74.jpeg"/><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oleObject" Target="../embeddings/oleObject57.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58.v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oleObject" Target="../embeddings/oleObject58.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79.jpeg"/><Relationship Id="rId2" Type="http://schemas.openxmlformats.org/officeDocument/2006/relationships/slideLayout" Target="../slideLayouts/slideLayout7.xml"/><Relationship Id="rId1" Type="http://schemas.openxmlformats.org/officeDocument/2006/relationships/vmlDrawing" Target="../drawings/vmlDrawing59.v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oleObject" Target="../embeddings/oleObject59.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60.v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oleObject" Target="../embeddings/oleObject60.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61.vml"/><Relationship Id="rId4" Type="http://schemas.openxmlformats.org/officeDocument/2006/relationships/oleObject" Target="../embeddings/oleObject61.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62.v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oleObject" Target="../embeddings/oleObject62.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63.vml"/><Relationship Id="rId4" Type="http://schemas.openxmlformats.org/officeDocument/2006/relationships/oleObject" Target="../embeddings/oleObject6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86.jpeg"/><Relationship Id="rId2" Type="http://schemas.openxmlformats.org/officeDocument/2006/relationships/slideLayout" Target="../slideLayouts/slideLayout7.xml"/><Relationship Id="rId1" Type="http://schemas.openxmlformats.org/officeDocument/2006/relationships/vmlDrawing" Target="../drawings/vmlDrawing64.v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oleObject" Target="../embeddings/oleObject64.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65.v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oleObject" Target="../embeddings/oleObject65.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66.v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oleObject" Target="../embeddings/oleObject66.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67.vml"/><Relationship Id="rId5" Type="http://schemas.openxmlformats.org/officeDocument/2006/relationships/image" Target="../media/image91.jpeg"/><Relationship Id="rId4" Type="http://schemas.openxmlformats.org/officeDocument/2006/relationships/oleObject" Target="../embeddings/oleObject67.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68.vml"/><Relationship Id="rId4" Type="http://schemas.openxmlformats.org/officeDocument/2006/relationships/image" Target="../media/image92.jpeg"/></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69.vml"/><Relationship Id="rId5" Type="http://schemas.openxmlformats.org/officeDocument/2006/relationships/image" Target="../media/image94.jpeg"/><Relationship Id="rId4" Type="http://schemas.openxmlformats.org/officeDocument/2006/relationships/image" Target="../media/image9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70.vml"/><Relationship Id="rId4" Type="http://schemas.openxmlformats.org/officeDocument/2006/relationships/image" Target="../media/image95.jpeg"/></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image" Target="../media/image97.jpeg"/><Relationship Id="rId4" Type="http://schemas.openxmlformats.org/officeDocument/2006/relationships/image" Target="../media/image96.jpeg"/></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7.xml"/><Relationship Id="rId1" Type="http://schemas.openxmlformats.org/officeDocument/2006/relationships/vmlDrawing" Target="../drawings/vmlDrawing72.vml"/><Relationship Id="rId5" Type="http://schemas.openxmlformats.org/officeDocument/2006/relationships/image" Target="../media/image99.jpeg"/><Relationship Id="rId4" Type="http://schemas.openxmlformats.org/officeDocument/2006/relationships/image" Target="../media/image98.jpeg"/></Relationships>
</file>

<file path=ppt/slides/_rels/slide7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jpeg"/><Relationship Id="rId3" Type="http://schemas.openxmlformats.org/officeDocument/2006/relationships/oleObject" Target="../embeddings/oleObject73.bin"/><Relationship Id="rId7" Type="http://schemas.openxmlformats.org/officeDocument/2006/relationships/image" Target="../media/image5.png"/><Relationship Id="rId12" Type="http://schemas.openxmlformats.org/officeDocument/2006/relationships/hyperlink" Target="http://images.google.com/imgres?imgurl=http://www.udoym.edu.do/pemsa/logo.jpeg&amp;imgrefurl=http://www.udoym.edu.do/pemsa/psc.asp&amp;usg=__IFawhUW5_dpASt85lSXcbcnOqko=&amp;h=231&amp;w=255&amp;sz=39&amp;hl=es&amp;start=12&amp;tbnid=Pavq01Fc2q1diM:&amp;tbnh=101&amp;tbnw=111&amp;prev=/images%3Fq%3D%2522logo%2522%2BO%2B%2526%2BM%2Bde%2Brep%25C3%25BAblica%2Bdominicana%2Buniversidad%26hl%3Des%26sa%3DG" TargetMode="External"/><Relationship Id="rId17" Type="http://schemas.openxmlformats.org/officeDocument/2006/relationships/image" Target="../media/image10.jpeg"/><Relationship Id="rId2" Type="http://schemas.openxmlformats.org/officeDocument/2006/relationships/slideLayout" Target="../slideLayouts/slideLayout7.xml"/><Relationship Id="rId16" Type="http://schemas.openxmlformats.org/officeDocument/2006/relationships/hyperlink" Target="http://images.google.com/imgres?imgurl=http://4.bp.blogspot.com/_G_ZMNXaLg0Y/SLv_P0cb9HI/AAAAAAAASVM/ifOSSXUUw7k/S230/LOGO.JPG&amp;imgrefurl=http://profesoravalos.blogspot.com/2009/06/nueva-chequera-banesco-con-codigo-de.html&amp;usg=__2EchImAlU5Gb-F6qNRy2VIAXWSM=&amp;h=149&amp;w=230&amp;sz=8&amp;hl=es&amp;start=18&amp;tbnid=ptYk5gGjljUUpM:&amp;tbnh=70&amp;tbnw=108&amp;prev=/images%3Fq%3D%2522logo%2522%2Buniversidad%2Bde%2Bnueva%2Besparta%2Bde%2Bvenezuela%26hl%3Des%26sa%3DG" TargetMode="External"/><Relationship Id="rId1" Type="http://schemas.openxmlformats.org/officeDocument/2006/relationships/vmlDrawing" Target="../drawings/vmlDrawing73.vml"/><Relationship Id="rId6" Type="http://schemas.openxmlformats.org/officeDocument/2006/relationships/image" Target="../media/image13.jpeg"/><Relationship Id="rId11" Type="http://schemas.openxmlformats.org/officeDocument/2006/relationships/image" Target="../media/image3.png"/><Relationship Id="rId5" Type="http://schemas.openxmlformats.org/officeDocument/2006/relationships/hyperlink" Target="http://images.google.com/imgres?imgurl=http://www.ecofield.com.ar/images-blog/IMAGES/logo%2520universidad%2520externado%2520colombia.jpg&amp;imgrefurl=http://ecofield.com.ar/blog/%3Fp%3D1832&amp;usg=__a-3J97w_9CuV-EY52LpEgCF9n7s=&amp;h=93&amp;w=223&amp;sz=14&amp;hl=es&amp;start=11&amp;tbnid=iCc-8WNsKuj-UM:&amp;tbnh=45&amp;tbnw=107&amp;prev=/images%3Fq%3D%2522logo%2522%2B%2Bexternado%2Bde%2Bcolombia%2Buniversidad%26hl%3Des%26sa%3DG" TargetMode="External"/><Relationship Id="rId15" Type="http://schemas.openxmlformats.org/officeDocument/2006/relationships/image" Target="../media/image15.jpeg"/><Relationship Id="rId10" Type="http://schemas.openxmlformats.org/officeDocument/2006/relationships/image" Target="../media/image14.jpeg"/><Relationship Id="rId4" Type="http://schemas.openxmlformats.org/officeDocument/2006/relationships/image" Target="../media/image100.png"/><Relationship Id="rId9" Type="http://schemas.openxmlformats.org/officeDocument/2006/relationships/hyperlink" Target="http://images.google.com/imgres?imgurl=http://www.brandsoftheworld.com/brands/0021/0188/brand.gif&amp;imgrefurl=http://www.brandsoftheworld.com/countries/co/210188.html&amp;usg=__Nsaybs3AS2rmJS9WUimlsN1c_sY=&amp;h=200&amp;w=200&amp;sz=13&amp;hl=es&amp;start=1&amp;tbnid=XnYBK257wVXxcM:&amp;tbnh=104&amp;tbnw=104&amp;prev=/images%3Fq%3D%2522logo%2522%2B%2Baut%25C3%25B3noma%2Bdel%2Bcaribe%2Bde%2Bcolombia%2Buniversidad%26hl%3Des%26sa%3DG" TargetMode="External"/><Relationship Id="rId14" Type="http://schemas.openxmlformats.org/officeDocument/2006/relationships/hyperlink" Target="http://images.google.com/imgres?imgurl=http://www.revistabuenviaje.com/b_travel/noticias/btmarzo04/utcalogo.gif&amp;imgrefurl=http://www.revistabuenviaje.com/b_travel/noticias/btmarzo04/bt01-04-03-09.html&amp;usg=__rHwmuJlyhoUN5XTb0ScWEfXSZ9U=&amp;h=120&amp;w=120&amp;sz=7&amp;hl=es&amp;start=5&amp;tbnid=e44EtANtXfwgqM:&amp;tbnh=88&amp;tbnw=88&amp;prev=/images%3Fq%3D%2522logo%2522%2B%2Buniversidad%2Bde%2Bturismo%2By%2Bciencias%2Badministrativas%2Bde%2Bm%25C3%25A9xico%26hl%3Des%26sa%3DG"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images.google.com/imgres?imgurl=http://www.brandsoftheworld.com/brands/0021/0188/brand.gif&amp;imgrefurl=http://www.brandsoftheworld.com/countries/co/210188.html&amp;usg=__Nsaybs3AS2rmJS9WUimlsN1c_sY=&amp;h=200&amp;w=200&amp;sz=13&amp;hl=es&amp;start=1&amp;tbnid=XnYBK257wVXxcM:&amp;tbnh=104&amp;tbnw=104&amp;prev=/images%3Fq%3D%2522logo%2522%2B%2Baut%25C3%25B3noma%2Bdel%2Bcaribe%2Bde%2Bcolombia%2Buniversidad%26hl%3Des%26sa%3DG" TargetMode="External"/><Relationship Id="rId13" Type="http://schemas.openxmlformats.org/officeDocument/2006/relationships/image" Target="../media/image15.jpeg"/><Relationship Id="rId3" Type="http://schemas.openxmlformats.org/officeDocument/2006/relationships/oleObject" Target="../embeddings/oleObject74.bin"/><Relationship Id="rId7" Type="http://schemas.openxmlformats.org/officeDocument/2006/relationships/image" Target="../media/image5.png"/><Relationship Id="rId12" Type="http://schemas.openxmlformats.org/officeDocument/2006/relationships/hyperlink" Target="http://images.google.com/imgres?imgurl=http://www.revistabuenviaje.com/b_travel/noticias/btmarzo04/utcalogo.gif&amp;imgrefurl=http://www.revistabuenviaje.com/b_travel/noticias/btmarzo04/bt01-04-03-09.html&amp;usg=__rHwmuJlyhoUN5XTb0ScWEfXSZ9U=&amp;h=120&amp;w=120&amp;sz=7&amp;hl=es&amp;start=5&amp;tbnid=e44EtANtXfwgqM:&amp;tbnh=88&amp;tbnw=88&amp;prev=/images%3Fq%3D%2522logo%2522%2B%2Buniversidad%2Bde%2Bturismo%2By%2Bciencias%2Badministrativas%2Bde%2Bm%25C3%25A9xico%26hl%3Des%26sa%3DG" TargetMode="External"/><Relationship Id="rId17" Type="http://schemas.openxmlformats.org/officeDocument/2006/relationships/image" Target="../media/image10.jpeg"/><Relationship Id="rId2" Type="http://schemas.openxmlformats.org/officeDocument/2006/relationships/slideLayout" Target="../slideLayouts/slideLayout7.xml"/><Relationship Id="rId16" Type="http://schemas.openxmlformats.org/officeDocument/2006/relationships/hyperlink" Target="http://images.google.com/imgres?imgurl=http://4.bp.blogspot.com/_G_ZMNXaLg0Y/SLv_P0cb9HI/AAAAAAAASVM/ifOSSXUUw7k/S230/LOGO.JPG&amp;imgrefurl=http://profesoravalos.blogspot.com/2009/06/nueva-chequera-banesco-con-codigo-de.html&amp;usg=__2EchImAlU5Gb-F6qNRy2VIAXWSM=&amp;h=149&amp;w=230&amp;sz=8&amp;hl=es&amp;start=18&amp;tbnid=ptYk5gGjljUUpM:&amp;tbnh=70&amp;tbnw=108&amp;prev=/images%3Fq%3D%2522logo%2522%2Buniversidad%2Bde%2Bnueva%2Besparta%2Bde%2Bvenezuela%26hl%3Des%26sa%3DG" TargetMode="External"/><Relationship Id="rId1" Type="http://schemas.openxmlformats.org/officeDocument/2006/relationships/vmlDrawing" Target="../drawings/vmlDrawing74.vml"/><Relationship Id="rId6" Type="http://schemas.openxmlformats.org/officeDocument/2006/relationships/image" Target="../media/image100.png"/><Relationship Id="rId11" Type="http://schemas.openxmlformats.org/officeDocument/2006/relationships/image" Target="../media/image13.jpeg"/><Relationship Id="rId5" Type="http://schemas.openxmlformats.org/officeDocument/2006/relationships/image" Target="../media/image4.png"/><Relationship Id="rId15" Type="http://schemas.openxmlformats.org/officeDocument/2006/relationships/image" Target="../media/image12.jpeg"/><Relationship Id="rId10" Type="http://schemas.openxmlformats.org/officeDocument/2006/relationships/hyperlink" Target="http://images.google.com/imgres?imgurl=http://www.ecofield.com.ar/images-blog/IMAGES/logo%2520universidad%2520externado%2520colombia.jpg&amp;imgrefurl=http://ecofield.com.ar/blog/%3Fp%3D1832&amp;usg=__a-3J97w_9CuV-EY52LpEgCF9n7s=&amp;h=93&amp;w=223&amp;sz=14&amp;hl=es&amp;start=11&amp;tbnid=iCc-8WNsKuj-UM:&amp;tbnh=45&amp;tbnw=107&amp;prev=/images%3Fq%3D%2522logo%2522%2B%2Bexternado%2Bde%2Bcolombia%2Buniversidad%26hl%3Des%26sa%3DG" TargetMode="External"/><Relationship Id="rId4" Type="http://schemas.openxmlformats.org/officeDocument/2006/relationships/image" Target="../media/image3.png"/><Relationship Id="rId9" Type="http://schemas.openxmlformats.org/officeDocument/2006/relationships/image" Target="../media/image14.jpeg"/><Relationship Id="rId14" Type="http://schemas.openxmlformats.org/officeDocument/2006/relationships/hyperlink" Target="http://images.google.com/imgres?imgurl=http://www.udoym.edu.do/pemsa/logo.jpeg&amp;imgrefurl=http://www.udoym.edu.do/pemsa/psc.asp&amp;usg=__IFawhUW5_dpASt85lSXcbcnOqko=&amp;h=231&amp;w=255&amp;sz=39&amp;hl=es&amp;start=12&amp;tbnid=Pavq01Fc2q1diM:&amp;tbnh=101&amp;tbnw=111&amp;prev=/images%3Fq%3D%2522logo%2522%2BO%2B%2526%2BM%2Bde%2Brep%25C3%25BAblica%2Bdominicana%2Buniversidad%26hl%3Des%26sa%3DG" TargetMode="External"/></Relationships>
</file>

<file path=ppt/slides/_rels/slide7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jpeg"/><Relationship Id="rId3" Type="http://schemas.openxmlformats.org/officeDocument/2006/relationships/oleObject" Target="../embeddings/oleObject75.bin"/><Relationship Id="rId7" Type="http://schemas.openxmlformats.org/officeDocument/2006/relationships/image" Target="../media/image5.png"/><Relationship Id="rId12" Type="http://schemas.openxmlformats.org/officeDocument/2006/relationships/hyperlink" Target="http://images.google.com/imgres?imgurl=http://www.udoym.edu.do/pemsa/logo.jpeg&amp;imgrefurl=http://www.udoym.edu.do/pemsa/psc.asp&amp;usg=__IFawhUW5_dpASt85lSXcbcnOqko=&amp;h=231&amp;w=255&amp;sz=39&amp;hl=es&amp;start=12&amp;tbnid=Pavq01Fc2q1diM:&amp;tbnh=101&amp;tbnw=111&amp;prev=/images%3Fq%3D%2522logo%2522%2BO%2B%2526%2BM%2Bde%2Brep%25C3%25BAblica%2Bdominicana%2Buniversidad%26hl%3Des%26sa%3DG" TargetMode="External"/><Relationship Id="rId17" Type="http://schemas.openxmlformats.org/officeDocument/2006/relationships/image" Target="../media/image10.jpeg"/><Relationship Id="rId2" Type="http://schemas.openxmlformats.org/officeDocument/2006/relationships/slideLayout" Target="../slideLayouts/slideLayout7.xml"/><Relationship Id="rId16" Type="http://schemas.openxmlformats.org/officeDocument/2006/relationships/hyperlink" Target="http://images.google.com/imgres?imgurl=http://4.bp.blogspot.com/_G_ZMNXaLg0Y/SLv_P0cb9HI/AAAAAAAASVM/ifOSSXUUw7k/S230/LOGO.JPG&amp;imgrefurl=http://profesoravalos.blogspot.com/2009/06/nueva-chequera-banesco-con-codigo-de.html&amp;usg=__2EchImAlU5Gb-F6qNRy2VIAXWSM=&amp;h=149&amp;w=230&amp;sz=8&amp;hl=es&amp;start=18&amp;tbnid=ptYk5gGjljUUpM:&amp;tbnh=70&amp;tbnw=108&amp;prev=/images%3Fq%3D%2522logo%2522%2Buniversidad%2Bde%2Bnueva%2Besparta%2Bde%2Bvenezuela%26hl%3Des%26sa%3DG" TargetMode="External"/><Relationship Id="rId1" Type="http://schemas.openxmlformats.org/officeDocument/2006/relationships/vmlDrawing" Target="../drawings/vmlDrawing75.vml"/><Relationship Id="rId6" Type="http://schemas.openxmlformats.org/officeDocument/2006/relationships/image" Target="../media/image13.jpeg"/><Relationship Id="rId11" Type="http://schemas.openxmlformats.org/officeDocument/2006/relationships/image" Target="../media/image3.png"/><Relationship Id="rId5" Type="http://schemas.openxmlformats.org/officeDocument/2006/relationships/hyperlink" Target="http://images.google.com/imgres?imgurl=http://www.ecofield.com.ar/images-blog/IMAGES/logo%2520universidad%2520externado%2520colombia.jpg&amp;imgrefurl=http://ecofield.com.ar/blog/%3Fp%3D1832&amp;usg=__a-3J97w_9CuV-EY52LpEgCF9n7s=&amp;h=93&amp;w=223&amp;sz=14&amp;hl=es&amp;start=11&amp;tbnid=iCc-8WNsKuj-UM:&amp;tbnh=45&amp;tbnw=107&amp;prev=/images%3Fq%3D%2522logo%2522%2B%2Bexternado%2Bde%2Bcolombia%2Buniversidad%26hl%3Des%26sa%3DG" TargetMode="External"/><Relationship Id="rId15" Type="http://schemas.openxmlformats.org/officeDocument/2006/relationships/image" Target="../media/image15.jpeg"/><Relationship Id="rId10" Type="http://schemas.openxmlformats.org/officeDocument/2006/relationships/image" Target="../media/image14.jpeg"/><Relationship Id="rId4" Type="http://schemas.openxmlformats.org/officeDocument/2006/relationships/image" Target="../media/image100.png"/><Relationship Id="rId9" Type="http://schemas.openxmlformats.org/officeDocument/2006/relationships/hyperlink" Target="http://images.google.com/imgres?imgurl=http://www.brandsoftheworld.com/brands/0021/0188/brand.gif&amp;imgrefurl=http://www.brandsoftheworld.com/countries/co/210188.html&amp;usg=__Nsaybs3AS2rmJS9WUimlsN1c_sY=&amp;h=200&amp;w=200&amp;sz=13&amp;hl=es&amp;start=1&amp;tbnid=XnYBK257wVXxcM:&amp;tbnh=104&amp;tbnw=104&amp;prev=/images%3Fq%3D%2522logo%2522%2B%2Baut%25C3%25B3noma%2Bdel%2Bcaribe%2Bde%2Bcolombia%2Buniversidad%26hl%3Des%26sa%3DG" TargetMode="External"/><Relationship Id="rId14" Type="http://schemas.openxmlformats.org/officeDocument/2006/relationships/hyperlink" Target="http://images.google.com/imgres?imgurl=http://www.revistabuenviaje.com/b_travel/noticias/btmarzo04/utcalogo.gif&amp;imgrefurl=http://www.revistabuenviaje.com/b_travel/noticias/btmarzo04/bt01-04-03-09.html&amp;usg=__rHwmuJlyhoUN5XTb0ScWEfXSZ9U=&amp;h=120&amp;w=120&amp;sz=7&amp;hl=es&amp;start=5&amp;tbnid=e44EtANtXfwgqM:&amp;tbnh=88&amp;tbnw=88&amp;prev=/images%3Fq%3D%2522logo%2522%2B%2Buniversidad%2Bde%2Bturismo%2By%2Bciencias%2Badministrativas%2Bde%2Bm%25C3%25A9xico%26hl%3Des%26sa%3DG" TargetMode="External"/></Relationships>
</file>

<file path=ppt/slides/_rels/slide7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jpeg"/><Relationship Id="rId3" Type="http://schemas.openxmlformats.org/officeDocument/2006/relationships/oleObject" Target="../embeddings/oleObject76.bin"/><Relationship Id="rId7" Type="http://schemas.openxmlformats.org/officeDocument/2006/relationships/image" Target="../media/image5.png"/><Relationship Id="rId12" Type="http://schemas.openxmlformats.org/officeDocument/2006/relationships/hyperlink" Target="http://images.google.com/imgres?imgurl=http://www.udoym.edu.do/pemsa/logo.jpeg&amp;imgrefurl=http://www.udoym.edu.do/pemsa/psc.asp&amp;usg=__IFawhUW5_dpASt85lSXcbcnOqko=&amp;h=231&amp;w=255&amp;sz=39&amp;hl=es&amp;start=12&amp;tbnid=Pavq01Fc2q1diM:&amp;tbnh=101&amp;tbnw=111&amp;prev=/images%3Fq%3D%2522logo%2522%2BO%2B%2526%2BM%2Bde%2Brep%25C3%25BAblica%2Bdominicana%2Buniversidad%26hl%3Des%26sa%3DG" TargetMode="External"/><Relationship Id="rId17" Type="http://schemas.openxmlformats.org/officeDocument/2006/relationships/image" Target="../media/image10.jpeg"/><Relationship Id="rId2" Type="http://schemas.openxmlformats.org/officeDocument/2006/relationships/slideLayout" Target="../slideLayouts/slideLayout7.xml"/><Relationship Id="rId16" Type="http://schemas.openxmlformats.org/officeDocument/2006/relationships/hyperlink" Target="http://images.google.com/imgres?imgurl=http://4.bp.blogspot.com/_G_ZMNXaLg0Y/SLv_P0cb9HI/AAAAAAAASVM/ifOSSXUUw7k/S230/LOGO.JPG&amp;imgrefurl=http://profesoravalos.blogspot.com/2009/06/nueva-chequera-banesco-con-codigo-de.html&amp;usg=__2EchImAlU5Gb-F6qNRy2VIAXWSM=&amp;h=149&amp;w=230&amp;sz=8&amp;hl=es&amp;start=18&amp;tbnid=ptYk5gGjljUUpM:&amp;tbnh=70&amp;tbnw=108&amp;prev=/images%3Fq%3D%2522logo%2522%2Buniversidad%2Bde%2Bnueva%2Besparta%2Bde%2Bvenezuela%26hl%3Des%26sa%3DG" TargetMode="External"/><Relationship Id="rId1" Type="http://schemas.openxmlformats.org/officeDocument/2006/relationships/vmlDrawing" Target="../drawings/vmlDrawing76.vml"/><Relationship Id="rId6" Type="http://schemas.openxmlformats.org/officeDocument/2006/relationships/image" Target="../media/image13.jpeg"/><Relationship Id="rId11" Type="http://schemas.openxmlformats.org/officeDocument/2006/relationships/image" Target="../media/image3.png"/><Relationship Id="rId5" Type="http://schemas.openxmlformats.org/officeDocument/2006/relationships/hyperlink" Target="http://images.google.com/imgres?imgurl=http://www.ecofield.com.ar/images-blog/IMAGES/logo%2520universidad%2520externado%2520colombia.jpg&amp;imgrefurl=http://ecofield.com.ar/blog/%3Fp%3D1832&amp;usg=__a-3J97w_9CuV-EY52LpEgCF9n7s=&amp;h=93&amp;w=223&amp;sz=14&amp;hl=es&amp;start=11&amp;tbnid=iCc-8WNsKuj-UM:&amp;tbnh=45&amp;tbnw=107&amp;prev=/images%3Fq%3D%2522logo%2522%2B%2Bexternado%2Bde%2Bcolombia%2Buniversidad%26hl%3Des%26sa%3DG" TargetMode="External"/><Relationship Id="rId15" Type="http://schemas.openxmlformats.org/officeDocument/2006/relationships/image" Target="../media/image15.jpeg"/><Relationship Id="rId10" Type="http://schemas.openxmlformats.org/officeDocument/2006/relationships/image" Target="../media/image14.jpeg"/><Relationship Id="rId4" Type="http://schemas.openxmlformats.org/officeDocument/2006/relationships/image" Target="../media/image100.png"/><Relationship Id="rId9" Type="http://schemas.openxmlformats.org/officeDocument/2006/relationships/hyperlink" Target="http://images.google.com/imgres?imgurl=http://www.brandsoftheworld.com/brands/0021/0188/brand.gif&amp;imgrefurl=http://www.brandsoftheworld.com/countries/co/210188.html&amp;usg=__Nsaybs3AS2rmJS9WUimlsN1c_sY=&amp;h=200&amp;w=200&amp;sz=13&amp;hl=es&amp;start=1&amp;tbnid=XnYBK257wVXxcM:&amp;tbnh=104&amp;tbnw=104&amp;prev=/images%3Fq%3D%2522logo%2522%2B%2Baut%25C3%25B3noma%2Bdel%2Bcaribe%2Bde%2Bcolombia%2Buniversidad%26hl%3Des%26sa%3DG" TargetMode="External"/><Relationship Id="rId14" Type="http://schemas.openxmlformats.org/officeDocument/2006/relationships/hyperlink" Target="http://images.google.com/imgres?imgurl=http://www.revistabuenviaje.com/b_travel/noticias/btmarzo04/utcalogo.gif&amp;imgrefurl=http://www.revistabuenviaje.com/b_travel/noticias/btmarzo04/bt01-04-03-09.html&amp;usg=__rHwmuJlyhoUN5XTb0ScWEfXSZ9U=&amp;h=120&amp;w=120&amp;sz=7&amp;hl=es&amp;start=5&amp;tbnid=e44EtANtXfwgqM:&amp;tbnh=88&amp;tbnw=88&amp;prev=/images%3Fq%3D%2522logo%2522%2B%2Buniversidad%2Bde%2Bturismo%2By%2Bciencias%2Badministrativas%2Bde%2Bm%25C3%25A9xico%26hl%3Des%26sa%3DG" TargetMode="External"/></Relationships>
</file>

<file path=ppt/slides/_rels/slide7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jpeg"/><Relationship Id="rId3" Type="http://schemas.openxmlformats.org/officeDocument/2006/relationships/oleObject" Target="../embeddings/oleObject77.bin"/><Relationship Id="rId7" Type="http://schemas.openxmlformats.org/officeDocument/2006/relationships/image" Target="../media/image5.png"/><Relationship Id="rId12" Type="http://schemas.openxmlformats.org/officeDocument/2006/relationships/hyperlink" Target="http://images.google.com/imgres?imgurl=http://www.udoym.edu.do/pemsa/logo.jpeg&amp;imgrefurl=http://www.udoym.edu.do/pemsa/psc.asp&amp;usg=__IFawhUW5_dpASt85lSXcbcnOqko=&amp;h=231&amp;w=255&amp;sz=39&amp;hl=es&amp;start=12&amp;tbnid=Pavq01Fc2q1diM:&amp;tbnh=101&amp;tbnw=111&amp;prev=/images%3Fq%3D%2522logo%2522%2BO%2B%2526%2BM%2Bde%2Brep%25C3%25BAblica%2Bdominicana%2Buniversidad%26hl%3Des%26sa%3DG" TargetMode="External"/><Relationship Id="rId17" Type="http://schemas.openxmlformats.org/officeDocument/2006/relationships/image" Target="../media/image10.jpeg"/><Relationship Id="rId2" Type="http://schemas.openxmlformats.org/officeDocument/2006/relationships/slideLayout" Target="../slideLayouts/slideLayout7.xml"/><Relationship Id="rId16" Type="http://schemas.openxmlformats.org/officeDocument/2006/relationships/hyperlink" Target="http://images.google.com/imgres?imgurl=http://4.bp.blogspot.com/_G_ZMNXaLg0Y/SLv_P0cb9HI/AAAAAAAASVM/ifOSSXUUw7k/S230/LOGO.JPG&amp;imgrefurl=http://profesoravalos.blogspot.com/2009/06/nueva-chequera-banesco-con-codigo-de.html&amp;usg=__2EchImAlU5Gb-F6qNRy2VIAXWSM=&amp;h=149&amp;w=230&amp;sz=8&amp;hl=es&amp;start=18&amp;tbnid=ptYk5gGjljUUpM:&amp;tbnh=70&amp;tbnw=108&amp;prev=/images%3Fq%3D%2522logo%2522%2Buniversidad%2Bde%2Bnueva%2Besparta%2Bde%2Bvenezuela%26hl%3Des%26sa%3DG" TargetMode="External"/><Relationship Id="rId1" Type="http://schemas.openxmlformats.org/officeDocument/2006/relationships/vmlDrawing" Target="../drawings/vmlDrawing77.vml"/><Relationship Id="rId6" Type="http://schemas.openxmlformats.org/officeDocument/2006/relationships/image" Target="../media/image13.jpeg"/><Relationship Id="rId11" Type="http://schemas.openxmlformats.org/officeDocument/2006/relationships/image" Target="../media/image3.png"/><Relationship Id="rId5" Type="http://schemas.openxmlformats.org/officeDocument/2006/relationships/hyperlink" Target="http://images.google.com/imgres?imgurl=http://www.ecofield.com.ar/images-blog/IMAGES/logo%2520universidad%2520externado%2520colombia.jpg&amp;imgrefurl=http://ecofield.com.ar/blog/%3Fp%3D1832&amp;usg=__a-3J97w_9CuV-EY52LpEgCF9n7s=&amp;h=93&amp;w=223&amp;sz=14&amp;hl=es&amp;start=11&amp;tbnid=iCc-8WNsKuj-UM:&amp;tbnh=45&amp;tbnw=107&amp;prev=/images%3Fq%3D%2522logo%2522%2B%2Bexternado%2Bde%2Bcolombia%2Buniversidad%26hl%3Des%26sa%3DG" TargetMode="External"/><Relationship Id="rId15" Type="http://schemas.openxmlformats.org/officeDocument/2006/relationships/image" Target="../media/image15.jpeg"/><Relationship Id="rId10" Type="http://schemas.openxmlformats.org/officeDocument/2006/relationships/image" Target="../media/image14.jpeg"/><Relationship Id="rId4" Type="http://schemas.openxmlformats.org/officeDocument/2006/relationships/image" Target="../media/image100.png"/><Relationship Id="rId9" Type="http://schemas.openxmlformats.org/officeDocument/2006/relationships/hyperlink" Target="http://images.google.com/imgres?imgurl=http://www.brandsoftheworld.com/brands/0021/0188/brand.gif&amp;imgrefurl=http://www.brandsoftheworld.com/countries/co/210188.html&amp;usg=__Nsaybs3AS2rmJS9WUimlsN1c_sY=&amp;h=200&amp;w=200&amp;sz=13&amp;hl=es&amp;start=1&amp;tbnid=XnYBK257wVXxcM:&amp;tbnh=104&amp;tbnw=104&amp;prev=/images%3Fq%3D%2522logo%2522%2B%2Baut%25C3%25B3noma%2Bdel%2Bcaribe%2Bde%2Bcolombia%2Buniversidad%26hl%3Des%26sa%3DG" TargetMode="External"/><Relationship Id="rId14" Type="http://schemas.openxmlformats.org/officeDocument/2006/relationships/hyperlink" Target="http://images.google.com/imgres?imgurl=http://www.revistabuenviaje.com/b_travel/noticias/btmarzo04/utcalogo.gif&amp;imgrefurl=http://www.revistabuenviaje.com/b_travel/noticias/btmarzo04/bt01-04-03-09.html&amp;usg=__rHwmuJlyhoUN5XTb0ScWEfXSZ9U=&amp;h=120&amp;w=120&amp;sz=7&amp;hl=es&amp;start=5&amp;tbnid=e44EtANtXfwgqM:&amp;tbnh=88&amp;tbnw=88&amp;prev=/images%3Fq%3D%2522logo%2522%2B%2Buniversidad%2Bde%2Bturismo%2By%2Bciencias%2Badministrativas%2Bde%2Bm%25C3%25A9xico%26hl%3Des%26sa%3DG" TargetMode="Externa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7.xml"/><Relationship Id="rId1" Type="http://schemas.openxmlformats.org/officeDocument/2006/relationships/vmlDrawing" Target="../drawings/vmlDrawing78.v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79.v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7.xml"/><Relationship Id="rId1" Type="http://schemas.openxmlformats.org/officeDocument/2006/relationships/vmlDrawing" Target="../drawings/vmlDrawing80.vml"/><Relationship Id="rId4" Type="http://schemas.openxmlformats.org/officeDocument/2006/relationships/image" Target="../media/image101.png"/></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81.vml"/><Relationship Id="rId4" Type="http://schemas.openxmlformats.org/officeDocument/2006/relationships/image" Target="../media/image102.png"/></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82.vml"/><Relationship Id="rId4" Type="http://schemas.openxmlformats.org/officeDocument/2006/relationships/image" Target="../media/image103.png"/></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7.xml"/><Relationship Id="rId1" Type="http://schemas.openxmlformats.org/officeDocument/2006/relationships/vmlDrawing" Target="../drawings/vmlDrawing83.vml"/><Relationship Id="rId4" Type="http://schemas.openxmlformats.org/officeDocument/2006/relationships/image" Target="../media/image104.png"/></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84.vml"/><Relationship Id="rId4" Type="http://schemas.openxmlformats.org/officeDocument/2006/relationships/image" Target="../media/image105.png"/></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85.vml"/><Relationship Id="rId4" Type="http://schemas.openxmlformats.org/officeDocument/2006/relationships/chart" Target="../charts/char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86.vml"/><Relationship Id="rId4" Type="http://schemas.openxmlformats.org/officeDocument/2006/relationships/image" Target="../media/image106.png"/></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7.xml"/><Relationship Id="rId1" Type="http://schemas.openxmlformats.org/officeDocument/2006/relationships/vmlDrawing" Target="../drawings/vmlDrawing87.vml"/><Relationship Id="rId4" Type="http://schemas.openxmlformats.org/officeDocument/2006/relationships/image" Target="../media/image107.png"/></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7.xml"/><Relationship Id="rId1" Type="http://schemas.openxmlformats.org/officeDocument/2006/relationships/vmlDrawing" Target="../drawings/vmlDrawing88.vml"/><Relationship Id="rId4" Type="http://schemas.openxmlformats.org/officeDocument/2006/relationships/image" Target="../media/image108.png"/></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7.xml"/><Relationship Id="rId1" Type="http://schemas.openxmlformats.org/officeDocument/2006/relationships/vmlDrawing" Target="../drawings/vmlDrawing89.vml"/><Relationship Id="rId4" Type="http://schemas.openxmlformats.org/officeDocument/2006/relationships/image" Target="../media/image10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7.xml"/><Relationship Id="rId1" Type="http://schemas.openxmlformats.org/officeDocument/2006/relationships/vmlDrawing" Target="../drawings/vmlDrawing90.vml"/><Relationship Id="rId4" Type="http://schemas.openxmlformats.org/officeDocument/2006/relationships/image" Target="../media/image110.png"/></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7.xml"/><Relationship Id="rId1" Type="http://schemas.openxmlformats.org/officeDocument/2006/relationships/vmlDrawing" Target="../drawings/vmlDrawing91.vml"/><Relationship Id="rId4" Type="http://schemas.openxmlformats.org/officeDocument/2006/relationships/image" Target="../media/image111.png"/></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7.xml"/><Relationship Id="rId1" Type="http://schemas.openxmlformats.org/officeDocument/2006/relationships/vmlDrawing" Target="../drawings/vmlDrawing92.v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7.xml"/><Relationship Id="rId1" Type="http://schemas.openxmlformats.org/officeDocument/2006/relationships/vmlDrawing" Target="../drawings/vmlDrawing93.v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7.xml"/><Relationship Id="rId1" Type="http://schemas.openxmlformats.org/officeDocument/2006/relationships/vmlDrawing" Target="../drawings/vmlDrawing94.v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7.xml"/><Relationship Id="rId1" Type="http://schemas.openxmlformats.org/officeDocument/2006/relationships/vmlDrawing" Target="../drawings/vmlDrawing95.v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7.xml"/><Relationship Id="rId1" Type="http://schemas.openxmlformats.org/officeDocument/2006/relationships/vmlDrawing" Target="../drawings/vmlDrawing96.v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7.xml"/><Relationship Id="rId1" Type="http://schemas.openxmlformats.org/officeDocument/2006/relationships/vmlDrawing" Target="../drawings/vmlDrawing97.v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7.xml"/><Relationship Id="rId1" Type="http://schemas.openxmlformats.org/officeDocument/2006/relationships/vmlDrawing" Target="../drawings/vmlDrawing98.v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7.xml"/><Relationship Id="rId1" Type="http://schemas.openxmlformats.org/officeDocument/2006/relationships/vmlDrawing" Target="../drawings/vmlDrawing99.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p:oleObj spid="_x0000_s1026" name="Imagen" r:id="rId4" imgW="1066772" imgH="1066772" progId="MS_ClipArt_Gallery.2">
              <p:embed/>
            </p:oleObj>
          </a:graphicData>
        </a:graphic>
      </p:graphicFrame>
      <p:pic>
        <p:nvPicPr>
          <p:cNvPr id="1027" name="Picture 3" descr="smallconpehtlogo"/>
          <p:cNvPicPr>
            <a:picLocks noChangeAspect="1" noChangeArrowheads="1"/>
          </p:cNvPicPr>
          <p:nvPr/>
        </p:nvPicPr>
        <p:blipFill>
          <a:blip r:embed="rId5"/>
          <a:srcRect/>
          <a:stretch>
            <a:fillRect/>
          </a:stretch>
        </p:blipFill>
        <p:spPr bwMode="auto">
          <a:xfrm>
            <a:off x="3419475" y="2133600"/>
            <a:ext cx="2376488" cy="3095625"/>
          </a:xfrm>
          <a:prstGeom prst="rect">
            <a:avLst/>
          </a:prstGeom>
          <a:gradFill rotWithShape="0">
            <a:gsLst>
              <a:gs pos="0">
                <a:srgbClr val="F7ECBF"/>
              </a:gs>
              <a:gs pos="100000">
                <a:srgbClr val="726D58"/>
              </a:gs>
            </a:gsLst>
            <a:lin ang="5400000" scaled="1"/>
          </a:gradFill>
          <a:ln w="9525">
            <a:noFill/>
            <a:miter lim="800000"/>
            <a:headEnd/>
            <a:tailEnd/>
          </a:ln>
        </p:spPr>
      </p:pic>
      <p:pic>
        <p:nvPicPr>
          <p:cNvPr id="1028" name="Picture 4"/>
          <p:cNvPicPr>
            <a:picLocks noChangeAspect="1" noChangeArrowheads="1"/>
          </p:cNvPicPr>
          <p:nvPr/>
        </p:nvPicPr>
        <p:blipFill>
          <a:blip r:embed="rId6"/>
          <a:srcRect/>
          <a:stretch>
            <a:fillRect/>
          </a:stretch>
        </p:blipFill>
        <p:spPr bwMode="auto">
          <a:xfrm>
            <a:off x="395288" y="836613"/>
            <a:ext cx="1143000" cy="1185862"/>
          </a:xfrm>
          <a:prstGeom prst="rect">
            <a:avLst/>
          </a:prstGeom>
          <a:noFill/>
          <a:ln w="9525">
            <a:noFill/>
            <a:miter lim="800000"/>
            <a:headEnd/>
            <a:tailEnd/>
          </a:ln>
        </p:spPr>
      </p:pic>
      <p:pic>
        <p:nvPicPr>
          <p:cNvPr id="1029" name="Picture 5"/>
          <p:cNvPicPr>
            <a:picLocks noChangeAspect="1" noChangeArrowheads="1"/>
          </p:cNvPicPr>
          <p:nvPr/>
        </p:nvPicPr>
        <p:blipFill>
          <a:blip r:embed="rId7"/>
          <a:srcRect/>
          <a:stretch>
            <a:fillRect/>
          </a:stretch>
        </p:blipFill>
        <p:spPr bwMode="auto">
          <a:xfrm>
            <a:off x="2051050" y="836613"/>
            <a:ext cx="1143000" cy="1112837"/>
          </a:xfrm>
          <a:prstGeom prst="rect">
            <a:avLst/>
          </a:prstGeom>
          <a:noFill/>
          <a:ln w="9525">
            <a:noFill/>
            <a:miter lim="800000"/>
            <a:headEnd/>
            <a:tailEnd/>
          </a:ln>
        </p:spPr>
      </p:pic>
      <p:pic>
        <p:nvPicPr>
          <p:cNvPr id="1030" name="Picture 6"/>
          <p:cNvPicPr>
            <a:picLocks noChangeAspect="1" noChangeArrowheads="1"/>
          </p:cNvPicPr>
          <p:nvPr/>
        </p:nvPicPr>
        <p:blipFill>
          <a:blip r:embed="rId8"/>
          <a:srcRect/>
          <a:stretch>
            <a:fillRect/>
          </a:stretch>
        </p:blipFill>
        <p:spPr bwMode="auto">
          <a:xfrm>
            <a:off x="323850" y="3733800"/>
            <a:ext cx="1295400" cy="1266825"/>
          </a:xfrm>
          <a:prstGeom prst="rect">
            <a:avLst/>
          </a:prstGeom>
          <a:noFill/>
          <a:ln w="9525">
            <a:noFill/>
            <a:miter lim="800000"/>
            <a:headEnd/>
            <a:tailEnd/>
          </a:ln>
        </p:spPr>
      </p:pic>
      <p:sp>
        <p:nvSpPr>
          <p:cNvPr id="1031" name="Text Box 8"/>
          <p:cNvSpPr txBox="1">
            <a:spLocks noChangeArrowheads="1"/>
          </p:cNvSpPr>
          <p:nvPr/>
        </p:nvSpPr>
        <p:spPr bwMode="auto">
          <a:xfrm>
            <a:off x="3779838" y="1700213"/>
            <a:ext cx="2016125" cy="457200"/>
          </a:xfrm>
          <a:prstGeom prst="rect">
            <a:avLst/>
          </a:prstGeom>
          <a:noFill/>
          <a:ln w="9525">
            <a:noFill/>
            <a:miter lim="800000"/>
            <a:headEnd/>
            <a:tailEnd/>
          </a:ln>
        </p:spPr>
        <p:txBody>
          <a:bodyPr>
            <a:spAutoFit/>
          </a:bodyPr>
          <a:lstStyle/>
          <a:p>
            <a:pPr algn="ctr" eaLnBrk="0" hangingPunct="0">
              <a:spcBef>
                <a:spcPct val="50000"/>
              </a:spcBef>
            </a:pPr>
            <a:r>
              <a:rPr lang="es-ES_tradnl" sz="1200" b="1">
                <a:latin typeface="Times New Roman" pitchFamily="18" charset="0"/>
              </a:rPr>
              <a:t>Universidad Argentina John F. Kennedy</a:t>
            </a:r>
          </a:p>
        </p:txBody>
      </p:sp>
      <p:sp>
        <p:nvSpPr>
          <p:cNvPr id="1032" name="Text Box 9"/>
          <p:cNvSpPr txBox="1">
            <a:spLocks noChangeArrowheads="1"/>
          </p:cNvSpPr>
          <p:nvPr/>
        </p:nvSpPr>
        <p:spPr bwMode="auto">
          <a:xfrm>
            <a:off x="0" y="2349500"/>
            <a:ext cx="2035175" cy="457200"/>
          </a:xfrm>
          <a:prstGeom prst="rect">
            <a:avLst/>
          </a:prstGeom>
          <a:noFill/>
          <a:ln w="9525">
            <a:noFill/>
            <a:miter lim="800000"/>
            <a:headEnd/>
            <a:tailEnd/>
          </a:ln>
        </p:spPr>
        <p:txBody>
          <a:bodyPr>
            <a:spAutoFit/>
          </a:bodyPr>
          <a:lstStyle/>
          <a:p>
            <a:pPr algn="ctr" eaLnBrk="0" hangingPunct="0">
              <a:spcBef>
                <a:spcPct val="50000"/>
              </a:spcBef>
            </a:pPr>
            <a:r>
              <a:rPr lang="es-ES_tradnl" sz="1200" b="1">
                <a:latin typeface="Times New Roman" pitchFamily="18" charset="0"/>
              </a:rPr>
              <a:t>Pontificia Universidad Católica Madre y Maestra</a:t>
            </a:r>
            <a:endParaRPr lang="es-ES_tradnl" sz="2400">
              <a:latin typeface="Times New Roman" pitchFamily="18" charset="0"/>
            </a:endParaRPr>
          </a:p>
        </p:txBody>
      </p:sp>
      <p:sp>
        <p:nvSpPr>
          <p:cNvPr id="1033" name="Text Box 10"/>
          <p:cNvSpPr txBox="1">
            <a:spLocks noChangeArrowheads="1"/>
          </p:cNvSpPr>
          <p:nvPr/>
        </p:nvSpPr>
        <p:spPr bwMode="auto">
          <a:xfrm>
            <a:off x="3995738" y="6400800"/>
            <a:ext cx="1828800" cy="457200"/>
          </a:xfrm>
          <a:prstGeom prst="rect">
            <a:avLst/>
          </a:prstGeom>
          <a:noFill/>
          <a:ln w="9525">
            <a:noFill/>
            <a:miter lim="800000"/>
            <a:headEnd/>
            <a:tailEnd/>
          </a:ln>
        </p:spPr>
        <p:txBody>
          <a:bodyPr>
            <a:spAutoFit/>
          </a:bodyPr>
          <a:lstStyle/>
          <a:p>
            <a:pPr algn="ctr" eaLnBrk="0" hangingPunct="0">
              <a:spcBef>
                <a:spcPct val="50000"/>
              </a:spcBef>
            </a:pPr>
            <a:r>
              <a:rPr lang="es-ES_tradnl" sz="1200" b="1">
                <a:latin typeface="Times New Roman" pitchFamily="18" charset="0"/>
              </a:rPr>
              <a:t>Universidad de las Américas Puebla</a:t>
            </a:r>
            <a:endParaRPr lang="es-ES_tradnl" sz="2400">
              <a:latin typeface="Times New Roman" pitchFamily="18" charset="0"/>
            </a:endParaRPr>
          </a:p>
        </p:txBody>
      </p:sp>
      <p:sp>
        <p:nvSpPr>
          <p:cNvPr id="1034" name="Text Box 11"/>
          <p:cNvSpPr txBox="1">
            <a:spLocks noChangeArrowheads="1"/>
          </p:cNvSpPr>
          <p:nvPr/>
        </p:nvSpPr>
        <p:spPr bwMode="auto">
          <a:xfrm>
            <a:off x="1619250" y="2060575"/>
            <a:ext cx="2062163" cy="457200"/>
          </a:xfrm>
          <a:prstGeom prst="rect">
            <a:avLst/>
          </a:prstGeom>
          <a:noFill/>
          <a:ln w="9525">
            <a:noFill/>
            <a:miter lim="800000"/>
            <a:headEnd/>
            <a:tailEnd/>
          </a:ln>
        </p:spPr>
        <p:txBody>
          <a:bodyPr>
            <a:spAutoFit/>
          </a:bodyPr>
          <a:lstStyle/>
          <a:p>
            <a:pPr algn="ctr" eaLnBrk="0" hangingPunct="0">
              <a:spcBef>
                <a:spcPct val="50000"/>
              </a:spcBef>
            </a:pPr>
            <a:r>
              <a:rPr lang="es-ES_tradnl" sz="1200" b="1">
                <a:latin typeface="Times New Roman" pitchFamily="18" charset="0"/>
              </a:rPr>
              <a:t>Universidad de Ciencias Comerciales</a:t>
            </a:r>
            <a:endParaRPr lang="es-ES_tradnl" sz="2400">
              <a:latin typeface="Times New Roman" pitchFamily="18" charset="0"/>
            </a:endParaRPr>
          </a:p>
        </p:txBody>
      </p:sp>
      <p:sp>
        <p:nvSpPr>
          <p:cNvPr id="1035" name="Text Box 12"/>
          <p:cNvSpPr txBox="1">
            <a:spLocks noChangeArrowheads="1"/>
          </p:cNvSpPr>
          <p:nvPr/>
        </p:nvSpPr>
        <p:spPr bwMode="auto">
          <a:xfrm>
            <a:off x="0" y="5011738"/>
            <a:ext cx="2209800" cy="274637"/>
          </a:xfrm>
          <a:prstGeom prst="rect">
            <a:avLst/>
          </a:prstGeom>
          <a:noFill/>
          <a:ln w="9525">
            <a:noFill/>
            <a:miter lim="800000"/>
            <a:headEnd/>
            <a:tailEnd/>
          </a:ln>
        </p:spPr>
        <p:txBody>
          <a:bodyPr>
            <a:spAutoFit/>
          </a:bodyPr>
          <a:lstStyle/>
          <a:p>
            <a:pPr eaLnBrk="0" hangingPunct="0">
              <a:spcBef>
                <a:spcPct val="50000"/>
              </a:spcBef>
            </a:pPr>
            <a:r>
              <a:rPr lang="es-ES_tradnl" sz="1200" b="1">
                <a:latin typeface="Times New Roman" pitchFamily="18" charset="0"/>
              </a:rPr>
              <a:t>Universidad de Bucaramanga</a:t>
            </a:r>
            <a:endParaRPr lang="es-ES_tradnl" sz="2400">
              <a:latin typeface="Times New Roman" pitchFamily="18" charset="0"/>
            </a:endParaRPr>
          </a:p>
        </p:txBody>
      </p:sp>
      <p:sp>
        <p:nvSpPr>
          <p:cNvPr id="1036" name="Text Box 14"/>
          <p:cNvSpPr txBox="1">
            <a:spLocks noChangeArrowheads="1"/>
          </p:cNvSpPr>
          <p:nvPr/>
        </p:nvSpPr>
        <p:spPr bwMode="auto">
          <a:xfrm>
            <a:off x="6804025" y="5084763"/>
            <a:ext cx="2339975" cy="274637"/>
          </a:xfrm>
          <a:prstGeom prst="rect">
            <a:avLst/>
          </a:prstGeom>
          <a:noFill/>
          <a:ln w="9525">
            <a:noFill/>
            <a:miter lim="800000"/>
            <a:headEnd/>
            <a:tailEnd/>
          </a:ln>
        </p:spPr>
        <p:txBody>
          <a:bodyPr>
            <a:spAutoFit/>
          </a:bodyPr>
          <a:lstStyle/>
          <a:p>
            <a:pPr algn="ctr" eaLnBrk="0" hangingPunct="0">
              <a:spcBef>
                <a:spcPct val="50000"/>
              </a:spcBef>
            </a:pPr>
            <a:r>
              <a:rPr lang="es-ES_tradnl" sz="1200" b="1">
                <a:latin typeface="Times New Roman" pitchFamily="18" charset="0"/>
              </a:rPr>
              <a:t>Universidad de Nueva Esparta</a:t>
            </a:r>
            <a:endParaRPr lang="es-ES_tradnl" sz="2400">
              <a:latin typeface="Times New Roman" pitchFamily="18" charset="0"/>
            </a:endParaRPr>
          </a:p>
        </p:txBody>
      </p:sp>
      <p:sp>
        <p:nvSpPr>
          <p:cNvPr id="1037" name="Text Box 16"/>
          <p:cNvSpPr txBox="1">
            <a:spLocks noChangeArrowheads="1"/>
          </p:cNvSpPr>
          <p:nvPr/>
        </p:nvSpPr>
        <p:spPr bwMode="auto">
          <a:xfrm>
            <a:off x="6372225" y="1484313"/>
            <a:ext cx="2070100" cy="457200"/>
          </a:xfrm>
          <a:prstGeom prst="rect">
            <a:avLst/>
          </a:prstGeom>
          <a:noFill/>
          <a:ln w="9525">
            <a:noFill/>
            <a:miter lim="800000"/>
            <a:headEnd/>
            <a:tailEnd/>
          </a:ln>
        </p:spPr>
        <p:txBody>
          <a:bodyPr>
            <a:spAutoFit/>
          </a:bodyPr>
          <a:lstStyle/>
          <a:p>
            <a:pPr algn="ctr" eaLnBrk="0" hangingPunct="0">
              <a:spcBef>
                <a:spcPct val="50000"/>
              </a:spcBef>
            </a:pPr>
            <a:r>
              <a:rPr lang="es-ES_tradnl" sz="1200" b="1">
                <a:latin typeface="Times New Roman" pitchFamily="18" charset="0"/>
              </a:rPr>
              <a:t>Universidad de Especialidades Turísticas</a:t>
            </a:r>
            <a:endParaRPr lang="es-ES_tradnl" sz="2400">
              <a:latin typeface="Times New Roman" pitchFamily="18" charset="0"/>
            </a:endParaRPr>
          </a:p>
        </p:txBody>
      </p:sp>
      <p:pic>
        <p:nvPicPr>
          <p:cNvPr id="1038" name="Picture 17"/>
          <p:cNvPicPr>
            <a:picLocks noChangeAspect="1" noChangeArrowheads="1"/>
          </p:cNvPicPr>
          <p:nvPr/>
        </p:nvPicPr>
        <p:blipFill>
          <a:blip r:embed="rId9"/>
          <a:srcRect/>
          <a:stretch>
            <a:fillRect/>
          </a:stretch>
        </p:blipFill>
        <p:spPr bwMode="auto">
          <a:xfrm>
            <a:off x="1714500" y="2786063"/>
            <a:ext cx="1123950" cy="1130300"/>
          </a:xfrm>
          <a:prstGeom prst="rect">
            <a:avLst/>
          </a:prstGeom>
          <a:noFill/>
          <a:ln w="9525">
            <a:noFill/>
            <a:miter lim="800000"/>
            <a:headEnd/>
            <a:tailEnd/>
          </a:ln>
        </p:spPr>
      </p:pic>
      <p:sp>
        <p:nvSpPr>
          <p:cNvPr id="1039" name="Text Box 18"/>
          <p:cNvSpPr txBox="1">
            <a:spLocks noChangeArrowheads="1"/>
          </p:cNvSpPr>
          <p:nvPr/>
        </p:nvSpPr>
        <p:spPr bwMode="auto">
          <a:xfrm>
            <a:off x="7258050" y="2924175"/>
            <a:ext cx="1885950" cy="457200"/>
          </a:xfrm>
          <a:prstGeom prst="rect">
            <a:avLst/>
          </a:prstGeom>
          <a:noFill/>
          <a:ln w="9525">
            <a:noFill/>
            <a:miter lim="800000"/>
            <a:headEnd/>
            <a:tailEnd/>
          </a:ln>
        </p:spPr>
        <p:txBody>
          <a:bodyPr>
            <a:spAutoFit/>
          </a:bodyPr>
          <a:lstStyle/>
          <a:p>
            <a:pPr algn="ctr" eaLnBrk="0" hangingPunct="0">
              <a:spcBef>
                <a:spcPct val="50000"/>
              </a:spcBef>
            </a:pPr>
            <a:r>
              <a:rPr lang="es-ES_tradnl" sz="1200" b="1">
                <a:latin typeface="Times New Roman" pitchFamily="18" charset="0"/>
              </a:rPr>
              <a:t>Universidad Dominicana O &amp;M </a:t>
            </a:r>
            <a:endParaRPr lang="es-ES_tradnl" sz="2400">
              <a:latin typeface="Times New Roman" pitchFamily="18" charset="0"/>
            </a:endParaRPr>
          </a:p>
        </p:txBody>
      </p:sp>
      <p:sp>
        <p:nvSpPr>
          <p:cNvPr id="1040" name="Text Box 20"/>
          <p:cNvSpPr txBox="1">
            <a:spLocks noChangeArrowheads="1"/>
          </p:cNvSpPr>
          <p:nvPr/>
        </p:nvSpPr>
        <p:spPr bwMode="auto">
          <a:xfrm>
            <a:off x="1428750" y="4000500"/>
            <a:ext cx="1828800" cy="457200"/>
          </a:xfrm>
          <a:prstGeom prst="rect">
            <a:avLst/>
          </a:prstGeom>
          <a:noFill/>
          <a:ln w="9525">
            <a:noFill/>
            <a:miter lim="800000"/>
            <a:headEnd/>
            <a:tailEnd/>
          </a:ln>
        </p:spPr>
        <p:txBody>
          <a:bodyPr>
            <a:spAutoFit/>
          </a:bodyPr>
          <a:lstStyle/>
          <a:p>
            <a:pPr algn="ctr" eaLnBrk="0" hangingPunct="0">
              <a:spcBef>
                <a:spcPct val="50000"/>
              </a:spcBef>
            </a:pPr>
            <a:r>
              <a:rPr lang="es-ES_tradnl" sz="1200" b="1">
                <a:latin typeface="Times New Roman" pitchFamily="18" charset="0"/>
              </a:rPr>
              <a:t>Sistema de Formación  para  el Turismo</a:t>
            </a:r>
          </a:p>
        </p:txBody>
      </p:sp>
      <p:sp>
        <p:nvSpPr>
          <p:cNvPr id="1041" name="WordArt 21"/>
          <p:cNvSpPr>
            <a:spLocks noChangeArrowheads="1" noChangeShapeType="1" noTextEdit="1"/>
          </p:cNvSpPr>
          <p:nvPr/>
        </p:nvSpPr>
        <p:spPr bwMode="auto">
          <a:xfrm>
            <a:off x="2971800" y="3429000"/>
            <a:ext cx="1400175" cy="565150"/>
          </a:xfrm>
          <a:prstGeom prst="rect">
            <a:avLst/>
          </a:prstGeom>
        </p:spPr>
        <p:txBody>
          <a:bodyPr wrap="none" fromWordArt="1">
            <a:prstTxWarp prst="textPlain">
              <a:avLst>
                <a:gd name="adj" fmla="val 50000"/>
              </a:avLst>
            </a:prstTxWarp>
          </a:bodyPr>
          <a:lstStyle/>
          <a:p>
            <a:pPr algn="ctr"/>
            <a:r>
              <a:rPr lang="es-ES" sz="1600" kern="10" spc="320">
                <a:ln w="9525">
                  <a:noFill/>
                  <a:round/>
                  <a:headEnd/>
                  <a:tailEnd/>
                </a:ln>
                <a:solidFill>
                  <a:srgbClr val="BA0000"/>
                </a:solidFill>
                <a:effectLst>
                  <a:outerShdw dist="45791" dir="3378596" algn="ctr" rotWithShape="0">
                    <a:srgbClr val="4D4D4D"/>
                  </a:outerShdw>
                </a:effectLst>
                <a:latin typeface="Arial Black"/>
              </a:rPr>
              <a:t>CONPEHT</a:t>
            </a:r>
          </a:p>
        </p:txBody>
      </p:sp>
      <p:pic>
        <p:nvPicPr>
          <p:cNvPr id="1042" name="Picture 22" descr="Ġ"/>
          <p:cNvPicPr>
            <a:picLocks noChangeAspect="1" noChangeArrowheads="1"/>
          </p:cNvPicPr>
          <p:nvPr/>
        </p:nvPicPr>
        <p:blipFill>
          <a:blip r:embed="rId10"/>
          <a:srcRect/>
          <a:stretch>
            <a:fillRect/>
          </a:stretch>
        </p:blipFill>
        <p:spPr bwMode="auto">
          <a:xfrm>
            <a:off x="3851275" y="476250"/>
            <a:ext cx="1800225" cy="1295400"/>
          </a:xfrm>
          <a:prstGeom prst="rect">
            <a:avLst/>
          </a:prstGeom>
          <a:noFill/>
          <a:ln w="9525">
            <a:noFill/>
            <a:miter lim="800000"/>
            <a:headEnd/>
            <a:tailEnd/>
          </a:ln>
        </p:spPr>
      </p:pic>
      <p:pic>
        <p:nvPicPr>
          <p:cNvPr id="1043" name="Picture 24" descr="87443-500-173">
            <a:hlinkClick r:id="rId11"/>
          </p:cNvPr>
          <p:cNvPicPr>
            <a:picLocks noChangeAspect="1" noChangeArrowheads="1"/>
          </p:cNvPicPr>
          <p:nvPr/>
        </p:nvPicPr>
        <p:blipFill>
          <a:blip r:embed="rId12"/>
          <a:srcRect/>
          <a:stretch>
            <a:fillRect/>
          </a:stretch>
        </p:blipFill>
        <p:spPr bwMode="auto">
          <a:xfrm>
            <a:off x="6372225" y="692150"/>
            <a:ext cx="2016125" cy="792163"/>
          </a:xfrm>
          <a:prstGeom prst="rect">
            <a:avLst/>
          </a:prstGeom>
          <a:noFill/>
          <a:ln w="9525">
            <a:noFill/>
            <a:miter lim="800000"/>
            <a:headEnd/>
            <a:tailEnd/>
          </a:ln>
        </p:spPr>
      </p:pic>
      <p:pic>
        <p:nvPicPr>
          <p:cNvPr id="1044" name="Picture 26" descr="udla">
            <a:hlinkClick r:id="rId13"/>
          </p:cNvPr>
          <p:cNvPicPr>
            <a:picLocks noChangeAspect="1" noChangeArrowheads="1"/>
          </p:cNvPicPr>
          <p:nvPr/>
        </p:nvPicPr>
        <p:blipFill>
          <a:blip r:embed="rId14"/>
          <a:srcRect/>
          <a:stretch>
            <a:fillRect/>
          </a:stretch>
        </p:blipFill>
        <p:spPr bwMode="auto">
          <a:xfrm>
            <a:off x="4284663" y="5229225"/>
            <a:ext cx="1038225" cy="1143000"/>
          </a:xfrm>
          <a:prstGeom prst="rect">
            <a:avLst/>
          </a:prstGeom>
          <a:noFill/>
          <a:ln w="9525">
            <a:noFill/>
            <a:miter lim="800000"/>
            <a:headEnd/>
            <a:tailEnd/>
          </a:ln>
        </p:spPr>
      </p:pic>
      <p:pic>
        <p:nvPicPr>
          <p:cNvPr id="1045" name="Picture 28" descr="LOGO">
            <a:hlinkClick r:id="rId15"/>
          </p:cNvPr>
          <p:cNvPicPr>
            <a:picLocks noChangeAspect="1" noChangeArrowheads="1"/>
          </p:cNvPicPr>
          <p:nvPr/>
        </p:nvPicPr>
        <p:blipFill>
          <a:blip r:embed="rId16"/>
          <a:srcRect/>
          <a:stretch>
            <a:fillRect/>
          </a:stretch>
        </p:blipFill>
        <p:spPr bwMode="auto">
          <a:xfrm>
            <a:off x="7164388" y="4221163"/>
            <a:ext cx="1584325" cy="865187"/>
          </a:xfrm>
          <a:prstGeom prst="rect">
            <a:avLst/>
          </a:prstGeom>
          <a:noFill/>
          <a:ln w="9525">
            <a:noFill/>
            <a:miter lim="800000"/>
            <a:headEnd/>
            <a:tailEnd/>
          </a:ln>
        </p:spPr>
      </p:pic>
      <p:pic>
        <p:nvPicPr>
          <p:cNvPr id="1046" name="Picture 30" descr="logo_unam">
            <a:hlinkClick r:id="rId17"/>
          </p:cNvPr>
          <p:cNvPicPr>
            <a:picLocks noChangeAspect="1" noChangeArrowheads="1"/>
          </p:cNvPicPr>
          <p:nvPr/>
        </p:nvPicPr>
        <p:blipFill>
          <a:blip r:embed="rId18"/>
          <a:srcRect/>
          <a:stretch>
            <a:fillRect/>
          </a:stretch>
        </p:blipFill>
        <p:spPr bwMode="auto">
          <a:xfrm>
            <a:off x="5867400" y="5373688"/>
            <a:ext cx="1223963" cy="1139825"/>
          </a:xfrm>
          <a:prstGeom prst="rect">
            <a:avLst/>
          </a:prstGeom>
          <a:noFill/>
          <a:ln w="9525">
            <a:noFill/>
            <a:miter lim="800000"/>
            <a:headEnd/>
            <a:tailEnd/>
          </a:ln>
        </p:spPr>
      </p:pic>
      <p:sp>
        <p:nvSpPr>
          <p:cNvPr id="1047" name="Text Box 31"/>
          <p:cNvSpPr txBox="1">
            <a:spLocks noChangeArrowheads="1"/>
          </p:cNvSpPr>
          <p:nvPr/>
        </p:nvSpPr>
        <p:spPr bwMode="auto">
          <a:xfrm>
            <a:off x="5508625" y="6583363"/>
            <a:ext cx="2332038" cy="274637"/>
          </a:xfrm>
          <a:prstGeom prst="rect">
            <a:avLst/>
          </a:prstGeom>
          <a:noFill/>
          <a:ln w="9525">
            <a:noFill/>
            <a:miter lim="800000"/>
            <a:headEnd/>
            <a:tailEnd/>
          </a:ln>
        </p:spPr>
        <p:txBody>
          <a:bodyPr>
            <a:spAutoFit/>
          </a:bodyPr>
          <a:lstStyle/>
          <a:p>
            <a:pPr algn="ctr" eaLnBrk="0" hangingPunct="0">
              <a:spcBef>
                <a:spcPct val="50000"/>
              </a:spcBef>
            </a:pPr>
            <a:r>
              <a:rPr lang="es-ES_tradnl" sz="1200" b="1">
                <a:latin typeface="Times New Roman" pitchFamily="18" charset="0"/>
              </a:rPr>
              <a:t>Universidad Cristóbal Colón</a:t>
            </a:r>
            <a:endParaRPr lang="es-ES_tradnl" sz="2400">
              <a:latin typeface="Times New Roman" pitchFamily="18" charset="0"/>
            </a:endParaRPr>
          </a:p>
        </p:txBody>
      </p:sp>
      <p:pic>
        <p:nvPicPr>
          <p:cNvPr id="1048" name="Picture 33" descr="logo">
            <a:hlinkClick r:id="rId19"/>
          </p:cNvPr>
          <p:cNvPicPr>
            <a:picLocks noChangeAspect="1" noChangeArrowheads="1"/>
          </p:cNvPicPr>
          <p:nvPr/>
        </p:nvPicPr>
        <p:blipFill>
          <a:blip r:embed="rId20"/>
          <a:srcRect/>
          <a:stretch>
            <a:fillRect/>
          </a:stretch>
        </p:blipFill>
        <p:spPr bwMode="auto">
          <a:xfrm>
            <a:off x="7667625" y="1989138"/>
            <a:ext cx="1057275" cy="962025"/>
          </a:xfrm>
          <a:prstGeom prst="rect">
            <a:avLst/>
          </a:prstGeom>
          <a:noFill/>
          <a:ln w="9525">
            <a:noFill/>
            <a:miter lim="800000"/>
            <a:headEnd/>
            <a:tailEnd/>
          </a:ln>
        </p:spPr>
      </p:pic>
      <p:pic>
        <p:nvPicPr>
          <p:cNvPr id="1049" name="Picture 35" descr="logo%2520universidad%2520externado%2520colombia">
            <a:hlinkClick r:id="rId21"/>
          </p:cNvPr>
          <p:cNvPicPr>
            <a:picLocks noChangeAspect="1" noChangeArrowheads="1"/>
          </p:cNvPicPr>
          <p:nvPr/>
        </p:nvPicPr>
        <p:blipFill>
          <a:blip r:embed="rId22"/>
          <a:srcRect/>
          <a:stretch>
            <a:fillRect/>
          </a:stretch>
        </p:blipFill>
        <p:spPr bwMode="auto">
          <a:xfrm>
            <a:off x="5978525" y="3141663"/>
            <a:ext cx="1593850" cy="719137"/>
          </a:xfrm>
          <a:prstGeom prst="rect">
            <a:avLst/>
          </a:prstGeom>
          <a:noFill/>
          <a:ln w="9525">
            <a:noFill/>
            <a:miter lim="800000"/>
            <a:headEnd/>
            <a:tailEnd/>
          </a:ln>
        </p:spPr>
      </p:pic>
      <p:sp>
        <p:nvSpPr>
          <p:cNvPr id="1050" name="Text Box 36"/>
          <p:cNvSpPr txBox="1">
            <a:spLocks noChangeArrowheads="1"/>
          </p:cNvSpPr>
          <p:nvPr/>
        </p:nvSpPr>
        <p:spPr bwMode="auto">
          <a:xfrm>
            <a:off x="5867400" y="3860800"/>
            <a:ext cx="2087563" cy="549275"/>
          </a:xfrm>
          <a:prstGeom prst="rect">
            <a:avLst/>
          </a:prstGeom>
          <a:noFill/>
          <a:ln w="9525">
            <a:noFill/>
            <a:miter lim="800000"/>
            <a:headEnd/>
            <a:tailEnd/>
          </a:ln>
        </p:spPr>
        <p:txBody>
          <a:bodyPr>
            <a:spAutoFit/>
          </a:bodyPr>
          <a:lstStyle/>
          <a:p>
            <a:pPr algn="ctr" eaLnBrk="0" hangingPunct="0">
              <a:spcBef>
                <a:spcPct val="50000"/>
              </a:spcBef>
            </a:pPr>
            <a:r>
              <a:rPr lang="es-ES_tradnl" sz="1200" b="1">
                <a:latin typeface="Times New Roman" pitchFamily="18" charset="0"/>
              </a:rPr>
              <a:t>Universidad Externado</a:t>
            </a:r>
          </a:p>
          <a:p>
            <a:pPr algn="ctr" eaLnBrk="0" hangingPunct="0">
              <a:spcBef>
                <a:spcPct val="50000"/>
              </a:spcBef>
            </a:pPr>
            <a:r>
              <a:rPr lang="es-ES_tradnl" sz="1200" b="1">
                <a:latin typeface="Times New Roman" pitchFamily="18" charset="0"/>
              </a:rPr>
              <a:t> </a:t>
            </a:r>
            <a:endParaRPr lang="es-ES_tradnl" sz="2400">
              <a:latin typeface="Times New Roman" pitchFamily="18" charset="0"/>
            </a:endParaRPr>
          </a:p>
        </p:txBody>
      </p:sp>
      <p:pic>
        <p:nvPicPr>
          <p:cNvPr id="1051" name="Picture 40" descr="brand">
            <a:hlinkClick r:id="rId23"/>
          </p:cNvPr>
          <p:cNvPicPr>
            <a:picLocks noChangeAspect="1" noChangeArrowheads="1"/>
          </p:cNvPicPr>
          <p:nvPr/>
        </p:nvPicPr>
        <p:blipFill>
          <a:blip r:embed="rId24"/>
          <a:srcRect/>
          <a:stretch>
            <a:fillRect/>
          </a:stretch>
        </p:blipFill>
        <p:spPr bwMode="auto">
          <a:xfrm>
            <a:off x="642938" y="5357813"/>
            <a:ext cx="990600" cy="990600"/>
          </a:xfrm>
          <a:prstGeom prst="rect">
            <a:avLst/>
          </a:prstGeom>
          <a:noFill/>
          <a:ln w="9525">
            <a:noFill/>
            <a:miter lim="800000"/>
            <a:headEnd/>
            <a:tailEnd/>
          </a:ln>
        </p:spPr>
      </p:pic>
      <p:sp>
        <p:nvSpPr>
          <p:cNvPr id="1052" name="Text Box 41"/>
          <p:cNvSpPr txBox="1">
            <a:spLocks noChangeArrowheads="1"/>
          </p:cNvSpPr>
          <p:nvPr/>
        </p:nvSpPr>
        <p:spPr bwMode="auto">
          <a:xfrm>
            <a:off x="0" y="6400800"/>
            <a:ext cx="2286000" cy="457200"/>
          </a:xfrm>
          <a:prstGeom prst="rect">
            <a:avLst/>
          </a:prstGeom>
          <a:noFill/>
          <a:ln w="9525">
            <a:noFill/>
            <a:miter lim="800000"/>
            <a:headEnd/>
            <a:tailEnd/>
          </a:ln>
        </p:spPr>
        <p:txBody>
          <a:bodyPr>
            <a:spAutoFit/>
          </a:bodyPr>
          <a:lstStyle/>
          <a:p>
            <a:pPr algn="ctr" eaLnBrk="0" hangingPunct="0">
              <a:spcBef>
                <a:spcPct val="50000"/>
              </a:spcBef>
            </a:pPr>
            <a:r>
              <a:rPr lang="es-ES_tradnl" sz="1200" b="1">
                <a:latin typeface="Times New Roman" pitchFamily="18" charset="0"/>
              </a:rPr>
              <a:t>Universidad Autónoma del Caribe</a:t>
            </a:r>
            <a:endParaRPr lang="es-ES_tradnl" sz="2400">
              <a:latin typeface="Times New Roman" pitchFamily="18" charset="0"/>
            </a:endParaRPr>
          </a:p>
        </p:txBody>
      </p:sp>
      <p:pic>
        <p:nvPicPr>
          <p:cNvPr id="1053" name="Picture 43" descr="utcalogo">
            <a:hlinkClick r:id="rId25"/>
          </p:cNvPr>
          <p:cNvPicPr>
            <a:picLocks noChangeAspect="1" noChangeArrowheads="1"/>
          </p:cNvPicPr>
          <p:nvPr/>
        </p:nvPicPr>
        <p:blipFill>
          <a:blip r:embed="rId26"/>
          <a:srcRect/>
          <a:stretch>
            <a:fillRect/>
          </a:stretch>
        </p:blipFill>
        <p:spPr bwMode="auto">
          <a:xfrm>
            <a:off x="2500313" y="5143500"/>
            <a:ext cx="1152525" cy="1054100"/>
          </a:xfrm>
          <a:prstGeom prst="rect">
            <a:avLst/>
          </a:prstGeom>
          <a:noFill/>
          <a:ln w="9525">
            <a:noFill/>
            <a:miter lim="800000"/>
            <a:headEnd/>
            <a:tailEnd/>
          </a:ln>
        </p:spPr>
      </p:pic>
      <p:sp>
        <p:nvSpPr>
          <p:cNvPr id="1054" name="Text Box 45"/>
          <p:cNvSpPr txBox="1">
            <a:spLocks noChangeArrowheads="1"/>
          </p:cNvSpPr>
          <p:nvPr/>
        </p:nvSpPr>
        <p:spPr bwMode="auto">
          <a:xfrm>
            <a:off x="2124075" y="6218238"/>
            <a:ext cx="1828800" cy="639762"/>
          </a:xfrm>
          <a:prstGeom prst="rect">
            <a:avLst/>
          </a:prstGeom>
          <a:noFill/>
          <a:ln w="9525">
            <a:noFill/>
            <a:miter lim="800000"/>
            <a:headEnd/>
            <a:tailEnd/>
          </a:ln>
        </p:spPr>
        <p:txBody>
          <a:bodyPr>
            <a:spAutoFit/>
          </a:bodyPr>
          <a:lstStyle/>
          <a:p>
            <a:pPr algn="ctr" eaLnBrk="0" hangingPunct="0">
              <a:spcBef>
                <a:spcPct val="50000"/>
              </a:spcBef>
            </a:pPr>
            <a:r>
              <a:rPr lang="es-ES_tradnl" sz="1200" b="1">
                <a:latin typeface="Times New Roman" pitchFamily="18" charset="0"/>
              </a:rPr>
              <a:t>Universidad de Turismo y Ciencias Administrativas</a:t>
            </a:r>
            <a:endParaRPr lang="es-ES_tradnl" sz="2400">
              <a:latin typeface="Times New Roman" pitchFamily="18" charset="0"/>
            </a:endParaRPr>
          </a:p>
        </p:txBody>
      </p:sp>
      <p:pic>
        <p:nvPicPr>
          <p:cNvPr id="1055" name="Picture 47" descr="logo_anestur">
            <a:hlinkClick r:id="rId27"/>
          </p:cNvPr>
          <p:cNvPicPr>
            <a:picLocks noChangeAspect="1" noChangeArrowheads="1"/>
          </p:cNvPicPr>
          <p:nvPr/>
        </p:nvPicPr>
        <p:blipFill>
          <a:blip r:embed="rId28"/>
          <a:srcRect/>
          <a:stretch>
            <a:fillRect/>
          </a:stretch>
        </p:blipFill>
        <p:spPr bwMode="auto">
          <a:xfrm>
            <a:off x="7596188" y="5516563"/>
            <a:ext cx="1079500" cy="720725"/>
          </a:xfrm>
          <a:prstGeom prst="rect">
            <a:avLst/>
          </a:prstGeom>
          <a:noFill/>
          <a:ln w="9525">
            <a:noFill/>
            <a:miter lim="800000"/>
            <a:headEnd/>
            <a:tailEnd/>
          </a:ln>
        </p:spPr>
      </p:pic>
      <p:sp>
        <p:nvSpPr>
          <p:cNvPr id="1056" name="Text Box 49"/>
          <p:cNvSpPr txBox="1">
            <a:spLocks noChangeArrowheads="1"/>
          </p:cNvSpPr>
          <p:nvPr/>
        </p:nvSpPr>
        <p:spPr bwMode="auto">
          <a:xfrm>
            <a:off x="7092950" y="6237288"/>
            <a:ext cx="1828800" cy="274637"/>
          </a:xfrm>
          <a:prstGeom prst="rect">
            <a:avLst/>
          </a:prstGeom>
          <a:noFill/>
          <a:ln w="9525">
            <a:noFill/>
            <a:miter lim="800000"/>
            <a:headEnd/>
            <a:tailEnd/>
          </a:ln>
        </p:spPr>
        <p:txBody>
          <a:bodyPr>
            <a:spAutoFit/>
          </a:bodyPr>
          <a:lstStyle/>
          <a:p>
            <a:pPr algn="ctr" eaLnBrk="0" hangingPunct="0">
              <a:spcBef>
                <a:spcPct val="50000"/>
              </a:spcBef>
            </a:pPr>
            <a:r>
              <a:rPr lang="es-ES_tradnl" sz="1200" b="1">
                <a:latin typeface="Times New Roman" pitchFamily="18" charset="0"/>
              </a:rPr>
              <a:t>ANESTUR de España</a:t>
            </a:r>
            <a:endParaRPr lang="es-ES_tradnl" sz="2400">
              <a:latin typeface="Times New Roman" pitchFamily="18" charset="0"/>
            </a:endParaRPr>
          </a:p>
        </p:txBody>
      </p:sp>
      <p:sp>
        <p:nvSpPr>
          <p:cNvPr id="1057" name="Rectangle 50"/>
          <p:cNvSpPr>
            <a:spLocks noChangeArrowheads="1"/>
          </p:cNvSpPr>
          <p:nvPr/>
        </p:nvSpPr>
        <p:spPr bwMode="auto">
          <a:xfrm>
            <a:off x="0" y="0"/>
            <a:ext cx="9028113" cy="396875"/>
          </a:xfrm>
          <a:prstGeom prst="rect">
            <a:avLst/>
          </a:prstGeom>
          <a:noFill/>
          <a:ln w="9525">
            <a:noFill/>
            <a:miter lim="800000"/>
            <a:headEnd/>
            <a:tailEnd/>
          </a:ln>
        </p:spPr>
        <p:txBody>
          <a:bodyPr wrap="none">
            <a:spAutoFit/>
          </a:bodyPr>
          <a:lstStyle/>
          <a:p>
            <a:r>
              <a:rPr lang="es-ES" sz="2000" b="1">
                <a:solidFill>
                  <a:srgbClr val="996600"/>
                </a:solidFill>
              </a:rPr>
              <a:t>Red Latinoamericana de Investigación y Docencia en Turismo y Hotelería</a:t>
            </a: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0" y="0"/>
          <a:ext cx="9144000" cy="6858000"/>
        </p:xfrm>
        <a:graphic>
          <a:graphicData uri="http://schemas.openxmlformats.org/presentationml/2006/ole">
            <p:oleObj spid="_x0000_s10242" name="Imagen" r:id="rId4" imgW="1066772" imgH="1066772" progId="MS_ClipArt_Gallery.2">
              <p:embed/>
            </p:oleObj>
          </a:graphicData>
        </a:graphic>
      </p:graphicFrame>
      <p:sp>
        <p:nvSpPr>
          <p:cNvPr id="4" name="Rectangle 3"/>
          <p:cNvSpPr txBox="1">
            <a:spLocks noChangeArrowheads="1"/>
          </p:cNvSpPr>
          <p:nvPr/>
        </p:nvSpPr>
        <p:spPr>
          <a:xfrm>
            <a:off x="457200" y="0"/>
            <a:ext cx="8229600" cy="6597650"/>
          </a:xfrm>
          <a:prstGeom prst="rect">
            <a:avLst/>
          </a:prstGeom>
        </p:spPr>
        <p:txBody>
          <a:bodyPr/>
          <a:lstStyle/>
          <a:p>
            <a:pPr marL="342900" indent="-342900" algn="just">
              <a:lnSpc>
                <a:spcPct val="80000"/>
              </a:lnSpc>
              <a:spcBef>
                <a:spcPct val="20000"/>
              </a:spcBef>
              <a:defRPr/>
            </a:pPr>
            <a:r>
              <a:rPr lang="es-ES" kern="0" dirty="0">
                <a:latin typeface="+mn-lt"/>
              </a:rPr>
              <a:t>“</a:t>
            </a: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sz="800" kern="0" dirty="0">
              <a:latin typeface="+mn-lt"/>
            </a:endParaRPr>
          </a:p>
          <a:p>
            <a:pPr marL="342900" indent="-342900" algn="just">
              <a:lnSpc>
                <a:spcPct val="80000"/>
              </a:lnSpc>
              <a:spcBef>
                <a:spcPct val="20000"/>
              </a:spcBef>
              <a:defRPr/>
            </a:pPr>
            <a:r>
              <a:rPr lang="es-ES" kern="0" dirty="0">
                <a:latin typeface="+mn-lt"/>
              </a:rPr>
              <a:t>	</a:t>
            </a:r>
            <a:r>
              <a:rPr lang="es-ES" b="1" kern="0" dirty="0">
                <a:latin typeface="+mn-lt"/>
              </a:rPr>
              <a:t>PATRIMONIO GASTRONÓMICO</a:t>
            </a:r>
            <a:r>
              <a:rPr lang="es-ES" kern="0" dirty="0">
                <a:latin typeface="+mn-lt"/>
              </a:rPr>
              <a:t> “: Se entiende por ello: la transmisión y conservación de generación en generación de recetas, mezclas, el diseño especial y regional de las cocinas, comedores, fincas, casas, restaurantes y hoteles. La cantidad de muebles, mesones, comedores, artefactos, vajillas, cubiertos, fuentes, asadores, estufas, hornos, utensilios, vasijas, mesas, sillas, comedores y todo lo necesario para la fabricación, presentación y consumo de los alimentos. Las vajillas, los cubiertos, los manteles, individuales, cristalería, el colorido y presentación de los alimentos, color y sabor. </a:t>
            </a:r>
          </a:p>
          <a:p>
            <a:pPr marL="342900" indent="-342900" algn="just">
              <a:lnSpc>
                <a:spcPct val="80000"/>
              </a:lnSpc>
              <a:spcBef>
                <a:spcPct val="20000"/>
              </a:spcBef>
              <a:defRPr/>
            </a:pPr>
            <a:endParaRPr lang="es-ES" sz="800" kern="0" dirty="0">
              <a:latin typeface="+mn-lt"/>
            </a:endParaRPr>
          </a:p>
          <a:p>
            <a:pPr marL="342900" indent="-342900" algn="just">
              <a:lnSpc>
                <a:spcPct val="80000"/>
              </a:lnSpc>
              <a:spcBef>
                <a:spcPct val="20000"/>
              </a:spcBef>
              <a:defRPr/>
            </a:pPr>
            <a:r>
              <a:rPr lang="es-ES" kern="0" dirty="0">
                <a:latin typeface="+mn-lt"/>
              </a:rPr>
              <a:t>	La presentación de la comida en una forma agradable, equilibrada y con estudio del uso del color, que puede considerarse una instalación o “performance”. </a:t>
            </a:r>
          </a:p>
          <a:p>
            <a:pPr marL="342900" indent="-342900" algn="just">
              <a:lnSpc>
                <a:spcPct val="80000"/>
              </a:lnSpc>
              <a:spcBef>
                <a:spcPct val="20000"/>
              </a:spcBef>
              <a:defRPr/>
            </a:pPr>
            <a:endParaRPr lang="es-ES" sz="800" kern="0" dirty="0">
              <a:latin typeface="+mn-lt"/>
            </a:endParaRPr>
          </a:p>
          <a:p>
            <a:pPr marL="342900" indent="-342900" algn="just">
              <a:lnSpc>
                <a:spcPct val="80000"/>
              </a:lnSpc>
              <a:spcBef>
                <a:spcPct val="20000"/>
              </a:spcBef>
              <a:defRPr/>
            </a:pPr>
            <a:r>
              <a:rPr lang="es-ES" kern="0" dirty="0">
                <a:latin typeface="+mn-lt"/>
              </a:rPr>
              <a:t>	En su forma y presentación, como aspectos tangibles, la comida es percibida por los cinco sentidos: gusto, tacto, olfato, vista y oído a la vez que proporciona placeres y emociones, aspectos intangibles. </a:t>
            </a:r>
          </a:p>
          <a:p>
            <a:pPr marL="342900" indent="-342900" algn="just">
              <a:lnSpc>
                <a:spcPct val="80000"/>
              </a:lnSpc>
              <a:spcBef>
                <a:spcPct val="20000"/>
              </a:spcBef>
              <a:defRPr/>
            </a:pPr>
            <a:r>
              <a:rPr lang="es-ES" sz="800" kern="0" dirty="0">
                <a:latin typeface="+mn-lt"/>
              </a:rPr>
              <a:t>	</a:t>
            </a:r>
          </a:p>
          <a:p>
            <a:pPr marL="342900" indent="-342900" algn="just">
              <a:lnSpc>
                <a:spcPct val="80000"/>
              </a:lnSpc>
              <a:spcBef>
                <a:spcPct val="20000"/>
              </a:spcBef>
              <a:defRPr/>
            </a:pPr>
            <a:r>
              <a:rPr lang="es-ES" kern="0" dirty="0">
                <a:latin typeface="+mn-lt"/>
              </a:rPr>
              <a:t>	Rituales, recetas y usos que se transmiten como tradición oral como el tipo de comida y celebración de acuerdo con la ocasión por ejemplo. </a:t>
            </a:r>
          </a:p>
          <a:p>
            <a:pPr marL="342900" indent="-342900">
              <a:lnSpc>
                <a:spcPct val="80000"/>
              </a:lnSpc>
              <a:spcBef>
                <a:spcPct val="20000"/>
              </a:spcBef>
              <a:defRPr/>
            </a:pPr>
            <a:r>
              <a:rPr lang="es-ES" b="1" kern="0" dirty="0">
                <a:latin typeface="+mn-lt"/>
              </a:rPr>
              <a:t> </a:t>
            </a:r>
          </a:p>
          <a:p>
            <a:pPr marL="342900" indent="-342900">
              <a:lnSpc>
                <a:spcPct val="80000"/>
              </a:lnSpc>
              <a:spcBef>
                <a:spcPct val="20000"/>
              </a:spcBef>
              <a:buFontTx/>
              <a:buChar char="•"/>
              <a:defRPr/>
            </a:pPr>
            <a:endParaRPr lang="es-ES" kern="0" dirty="0">
              <a:latin typeface="+mn-lt"/>
            </a:endParaRPr>
          </a:p>
        </p:txBody>
      </p:sp>
      <p:sp>
        <p:nvSpPr>
          <p:cNvPr id="6" name="Rectangle 2"/>
          <p:cNvSpPr txBox="1">
            <a:spLocks noChangeArrowheads="1"/>
          </p:cNvSpPr>
          <p:nvPr/>
        </p:nvSpPr>
        <p:spPr>
          <a:xfrm>
            <a:off x="457200" y="274638"/>
            <a:ext cx="8229600" cy="1143000"/>
          </a:xfrm>
          <a:prstGeom prst="rect">
            <a:avLst/>
          </a:prstGeom>
        </p:spPr>
        <p:txBody>
          <a:bodyPr/>
          <a:lstStyle/>
          <a:p>
            <a:pPr algn="ctr">
              <a:defRPr/>
            </a:pPr>
            <a:r>
              <a:rPr lang="es-ES" sz="2400" b="1" kern="0" dirty="0">
                <a:solidFill>
                  <a:srgbClr val="FF0000"/>
                </a:solidFill>
                <a:latin typeface="+mj-lt"/>
                <a:ea typeface="+mj-ea"/>
                <a:cs typeface="+mj-cs"/>
              </a:rPr>
              <a:t>“La Gastronomía, Componente Esencial del Producto Turístico”</a:t>
            </a:r>
            <a:r>
              <a:rPr lang="es-ES" sz="2400" b="1" kern="0" dirty="0">
                <a:solidFill>
                  <a:schemeClr val="tx2"/>
                </a:solidFill>
                <a:latin typeface="+mj-lt"/>
                <a:ea typeface="+mj-ea"/>
                <a:cs typeface="+mj-cs"/>
              </a:rPr>
              <a:t/>
            </a:r>
            <a:br>
              <a:rPr lang="es-ES"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a:p>
            <a:pPr algn="ctr">
              <a:defRPr/>
            </a:pPr>
            <a:r>
              <a:rPr lang="es-ES_tradnl" sz="2400" b="1" kern="0" dirty="0">
                <a:solidFill>
                  <a:schemeClr val="tx2"/>
                </a:solidFill>
                <a:latin typeface="+mj-lt"/>
                <a:ea typeface="+mj-ea"/>
                <a:cs typeface="+mj-cs"/>
              </a:rPr>
              <a:t>Marco conceptual y teórico.</a:t>
            </a:r>
            <a:br>
              <a:rPr lang="es-ES_tradnl" sz="2400" b="1" kern="0" dirty="0">
                <a:solidFill>
                  <a:schemeClr val="tx2"/>
                </a:solidFill>
                <a:latin typeface="+mj-lt"/>
                <a:ea typeface="+mj-ea"/>
                <a:cs typeface="+mj-cs"/>
              </a:rPr>
            </a:br>
            <a:r>
              <a:rPr lang="es-ES_tradnl" sz="2400" b="1" kern="0" dirty="0">
                <a:solidFill>
                  <a:schemeClr val="tx2"/>
                </a:solidFill>
                <a:latin typeface="+mj-lt"/>
                <a:ea typeface="+mj-ea"/>
                <a:cs typeface="+mj-cs"/>
              </a:rPr>
              <a:t/>
            </a:r>
            <a:br>
              <a:rPr lang="es-ES_tradnl"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p:txBody>
      </p:sp>
    </p:spTree>
  </p:cSld>
  <p:clrMapOvr>
    <a:masterClrMapping/>
  </p:clrMapOvr>
  <p:transition>
    <p:randomBar dir="ver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Object 2"/>
          <p:cNvGraphicFramePr>
            <a:graphicFrameLocks noChangeAspect="1"/>
          </p:cNvGraphicFramePr>
          <p:nvPr/>
        </p:nvGraphicFramePr>
        <p:xfrm>
          <a:off x="0" y="0"/>
          <a:ext cx="9144000" cy="6858000"/>
        </p:xfrm>
        <a:graphic>
          <a:graphicData uri="http://schemas.openxmlformats.org/presentationml/2006/ole">
            <p:oleObj spid="_x0000_s102402" name="Imagen" r:id="rId3" imgW="1066772" imgH="1066772" progId="MS_ClipArt_Gallery.2">
              <p:embed/>
            </p:oleObj>
          </a:graphicData>
        </a:graphic>
      </p:graphicFrame>
      <p:sp>
        <p:nvSpPr>
          <p:cNvPr id="102403" name="Rectangle 3"/>
          <p:cNvSpPr txBox="1">
            <a:spLocks noChangeArrowheads="1"/>
          </p:cNvSpPr>
          <p:nvPr/>
        </p:nvSpPr>
        <p:spPr bwMode="auto">
          <a:xfrm>
            <a:off x="285750" y="285750"/>
            <a:ext cx="8643938" cy="428625"/>
          </a:xfrm>
          <a:prstGeom prst="rect">
            <a:avLst/>
          </a:prstGeom>
          <a:noFill/>
          <a:ln w="9525">
            <a:noFill/>
            <a:miter lim="800000"/>
            <a:headEnd/>
            <a:tailEnd/>
          </a:ln>
        </p:spPr>
        <p:txBody>
          <a:bodyPr/>
          <a:lstStyle/>
          <a:p>
            <a:pPr marL="342900" indent="-342900" algn="ctr">
              <a:lnSpc>
                <a:spcPct val="90000"/>
              </a:lnSpc>
            </a:pPr>
            <a:r>
              <a:rPr lang="es-AR" b="1" u="sng"/>
              <a:t>Identificación de rutas, circuitos , o fiestas populares, en los que la comercialización se efectúa utilizando todos los componentes  que intervienen en el producto turístico, por país</a:t>
            </a:r>
            <a:endParaRPr lang="es-ES"/>
          </a:p>
        </p:txBody>
      </p:sp>
      <p:graphicFrame>
        <p:nvGraphicFramePr>
          <p:cNvPr id="4" name="3 Tabla"/>
          <p:cNvGraphicFramePr>
            <a:graphicFrameLocks noGrp="1"/>
          </p:cNvGraphicFramePr>
          <p:nvPr/>
        </p:nvGraphicFramePr>
        <p:xfrm>
          <a:off x="928688" y="1214438"/>
          <a:ext cx="7429500" cy="4114800"/>
        </p:xfrm>
        <a:graphic>
          <a:graphicData uri="http://schemas.openxmlformats.org/drawingml/2006/table">
            <a:tbl>
              <a:tblPr/>
              <a:tblGrid>
                <a:gridCol w="7429552"/>
              </a:tblGrid>
              <a:tr h="190500">
                <a:tc>
                  <a:txBody>
                    <a:bodyPr/>
                    <a:lstStyle/>
                    <a:p>
                      <a:pPr>
                        <a:spcAft>
                          <a:spcPts val="0"/>
                        </a:spcAft>
                      </a:pPr>
                      <a:r>
                        <a:rPr lang="es-AR" sz="1800" b="1" u="sng" dirty="0">
                          <a:solidFill>
                            <a:srgbClr val="000000"/>
                          </a:solidFill>
                          <a:latin typeface="Calibri"/>
                          <a:ea typeface="Times New Roman"/>
                          <a:cs typeface="Times New Roman"/>
                        </a:rPr>
                        <a:t>Nicaragua</a:t>
                      </a:r>
                      <a:endParaRPr lang="es-AR" sz="1800" dirty="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Circuito Turístico  (  </a:t>
                      </a:r>
                      <a:r>
                        <a:rPr lang="es-AR" sz="1800" dirty="0" err="1">
                          <a:solidFill>
                            <a:srgbClr val="000000"/>
                          </a:solidFill>
                          <a:latin typeface="Calibri"/>
                          <a:ea typeface="Times New Roman"/>
                          <a:cs typeface="Times New Roman"/>
                        </a:rPr>
                        <a:t>Tisey</a:t>
                      </a:r>
                      <a:r>
                        <a:rPr lang="es-AR" sz="1800" dirty="0">
                          <a:solidFill>
                            <a:srgbClr val="000000"/>
                          </a:solidFill>
                          <a:latin typeface="Calibri"/>
                          <a:ea typeface="Times New Roman"/>
                          <a:cs typeface="Times New Roman"/>
                        </a:rPr>
                        <a:t>  - </a:t>
                      </a:r>
                      <a:r>
                        <a:rPr lang="es-AR" sz="1800" dirty="0" err="1">
                          <a:solidFill>
                            <a:srgbClr val="000000"/>
                          </a:solidFill>
                          <a:latin typeface="Calibri"/>
                          <a:ea typeface="Times New Roman"/>
                          <a:cs typeface="Times New Roman"/>
                        </a:rPr>
                        <a:t>Estanzuela</a:t>
                      </a:r>
                      <a:r>
                        <a:rPr lang="es-AR" sz="1800" dirty="0">
                          <a:solidFill>
                            <a:srgbClr val="000000"/>
                          </a:solidFill>
                          <a:latin typeface="Calibri"/>
                          <a:ea typeface="Times New Roman"/>
                          <a:cs typeface="Times New Roman"/>
                        </a:rPr>
                        <a:t>, </a:t>
                      </a:r>
                      <a:r>
                        <a:rPr lang="es-AR" sz="1800" dirty="0" err="1">
                          <a:solidFill>
                            <a:srgbClr val="000000"/>
                          </a:solidFill>
                          <a:latin typeface="Calibri"/>
                          <a:ea typeface="Times New Roman"/>
                          <a:cs typeface="Times New Roman"/>
                        </a:rPr>
                        <a:t>Esteli</a:t>
                      </a:r>
                      <a:r>
                        <a:rPr lang="es-AR" sz="1800" dirty="0">
                          <a:solidFill>
                            <a:srgbClr val="000000"/>
                          </a:solidFill>
                          <a:latin typeface="Calibri"/>
                          <a:ea typeface="Times New Roman"/>
                          <a:cs typeface="Times New Roman"/>
                        </a:rPr>
                        <a:t>)</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Circuito  Mirador Rancho  Don Luis,  </a:t>
                      </a:r>
                      <a:r>
                        <a:rPr lang="es-AR" sz="1800" dirty="0" err="1">
                          <a:solidFill>
                            <a:srgbClr val="000000"/>
                          </a:solidFill>
                          <a:latin typeface="Calibri"/>
                          <a:ea typeface="Times New Roman"/>
                          <a:cs typeface="Times New Roman"/>
                        </a:rPr>
                        <a:t>Esteli</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Circuito Turístico  Selva  Negra</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Ruta de Sandino</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Fiestas Patronales  de Santa Cruz en  Jinotega (JUNIO)</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Fiestas  patronales de  la Virgen de la Merced en Matagalpa</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Fiesta de San Dionisio</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Fiesta del Café</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Feria del Maíz</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Fiesta del Huipil</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Fiesta del </a:t>
                      </a:r>
                      <a:r>
                        <a:rPr lang="es-AR" sz="1800" dirty="0" err="1">
                          <a:solidFill>
                            <a:srgbClr val="000000"/>
                          </a:solidFill>
                          <a:latin typeface="Calibri"/>
                          <a:ea typeface="Times New Roman"/>
                          <a:cs typeface="Times New Roman"/>
                        </a:rPr>
                        <a:t>Torovenado</a:t>
                      </a:r>
                      <a:r>
                        <a:rPr lang="es-AR" sz="1800" dirty="0">
                          <a:solidFill>
                            <a:srgbClr val="000000"/>
                          </a:solidFill>
                          <a:latin typeface="Calibri"/>
                          <a:ea typeface="Times New Roman"/>
                          <a:cs typeface="Times New Roman"/>
                        </a:rPr>
                        <a:t> en Masaya (agosto)</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Festival de polkas mazurcas y </a:t>
                      </a:r>
                      <a:r>
                        <a:rPr lang="es-AR" sz="1800" dirty="0" err="1">
                          <a:solidFill>
                            <a:srgbClr val="000000"/>
                          </a:solidFill>
                          <a:latin typeface="Calibri"/>
                          <a:ea typeface="Times New Roman"/>
                          <a:cs typeface="Times New Roman"/>
                        </a:rPr>
                        <a:t>jamaquellos</a:t>
                      </a:r>
                      <a:r>
                        <a:rPr lang="es-AR" sz="1800" dirty="0">
                          <a:solidFill>
                            <a:srgbClr val="000000"/>
                          </a:solidFill>
                          <a:latin typeface="Calibri"/>
                          <a:ea typeface="Times New Roman"/>
                          <a:cs typeface="Times New Roman"/>
                        </a:rPr>
                        <a:t> Matagalpa (septiembre)</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Fiesta Nacional del Café (diciembre)</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Otras</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randomBar dir="ver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6" name="Object 2"/>
          <p:cNvGraphicFramePr>
            <a:graphicFrameLocks noChangeAspect="1"/>
          </p:cNvGraphicFramePr>
          <p:nvPr/>
        </p:nvGraphicFramePr>
        <p:xfrm>
          <a:off x="0" y="0"/>
          <a:ext cx="9144000" cy="6858000"/>
        </p:xfrm>
        <a:graphic>
          <a:graphicData uri="http://schemas.openxmlformats.org/presentationml/2006/ole">
            <p:oleObj spid="_x0000_s103426" name="Imagen" r:id="rId3" imgW="1066772" imgH="1066772" progId="MS_ClipArt_Gallery.2">
              <p:embed/>
            </p:oleObj>
          </a:graphicData>
        </a:graphic>
      </p:graphicFrame>
      <p:sp>
        <p:nvSpPr>
          <p:cNvPr id="103427" name="Rectangle 3"/>
          <p:cNvSpPr txBox="1">
            <a:spLocks noChangeArrowheads="1"/>
          </p:cNvSpPr>
          <p:nvPr/>
        </p:nvSpPr>
        <p:spPr bwMode="auto">
          <a:xfrm>
            <a:off x="285750" y="285750"/>
            <a:ext cx="8643938" cy="428625"/>
          </a:xfrm>
          <a:prstGeom prst="rect">
            <a:avLst/>
          </a:prstGeom>
          <a:noFill/>
          <a:ln w="9525">
            <a:noFill/>
            <a:miter lim="800000"/>
            <a:headEnd/>
            <a:tailEnd/>
          </a:ln>
        </p:spPr>
        <p:txBody>
          <a:bodyPr/>
          <a:lstStyle/>
          <a:p>
            <a:pPr marL="342900" indent="-342900" algn="ctr">
              <a:lnSpc>
                <a:spcPct val="90000"/>
              </a:lnSpc>
            </a:pPr>
            <a:r>
              <a:rPr lang="es-AR" b="1" u="sng"/>
              <a:t>Identificación de rutas, circuitos , o fiestas populares, en los que la comercialización se efectúa utilizando todos los componentes  que intervienen en el producto turístico, por país</a:t>
            </a:r>
            <a:endParaRPr lang="es-ES"/>
          </a:p>
        </p:txBody>
      </p:sp>
      <p:graphicFrame>
        <p:nvGraphicFramePr>
          <p:cNvPr id="4" name="3 Tabla"/>
          <p:cNvGraphicFramePr>
            <a:graphicFrameLocks noGrp="1"/>
          </p:cNvGraphicFramePr>
          <p:nvPr/>
        </p:nvGraphicFramePr>
        <p:xfrm>
          <a:off x="928688" y="1357313"/>
          <a:ext cx="7429500" cy="1096962"/>
        </p:xfrm>
        <a:graphic>
          <a:graphicData uri="http://schemas.openxmlformats.org/drawingml/2006/table">
            <a:tbl>
              <a:tblPr/>
              <a:tblGrid>
                <a:gridCol w="7429552"/>
              </a:tblGrid>
              <a:tr h="190500">
                <a:tc>
                  <a:txBody>
                    <a:bodyPr/>
                    <a:lstStyle/>
                    <a:p>
                      <a:pPr>
                        <a:spcAft>
                          <a:spcPts val="0"/>
                        </a:spcAft>
                      </a:pPr>
                      <a:r>
                        <a:rPr lang="es-AR" sz="1800" b="1" u="sng" dirty="0">
                          <a:solidFill>
                            <a:srgbClr val="000000"/>
                          </a:solidFill>
                          <a:latin typeface="Calibri"/>
                          <a:ea typeface="Times New Roman"/>
                          <a:cs typeface="Times New Roman"/>
                        </a:rPr>
                        <a:t>República Dominicana</a:t>
                      </a:r>
                      <a:endParaRPr lang="es-AR" sz="1800" dirty="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Ruta del Café</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Ruta del Cacao</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Otras</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928688" y="3048000"/>
          <a:ext cx="7429500" cy="1096963"/>
        </p:xfrm>
        <a:graphic>
          <a:graphicData uri="http://schemas.openxmlformats.org/drawingml/2006/table">
            <a:tbl>
              <a:tblPr/>
              <a:tblGrid>
                <a:gridCol w="7429552"/>
              </a:tblGrid>
              <a:tr h="190500">
                <a:tc>
                  <a:txBody>
                    <a:bodyPr/>
                    <a:lstStyle/>
                    <a:p>
                      <a:pPr>
                        <a:spcAft>
                          <a:spcPts val="0"/>
                        </a:spcAft>
                      </a:pPr>
                      <a:r>
                        <a:rPr lang="es-AR" sz="1800" b="1" u="sng" dirty="0">
                          <a:solidFill>
                            <a:srgbClr val="000000"/>
                          </a:solidFill>
                          <a:latin typeface="Calibri"/>
                          <a:ea typeface="Times New Roman"/>
                          <a:cs typeface="Times New Roman"/>
                        </a:rPr>
                        <a:t>Venezuela</a:t>
                      </a:r>
                      <a:endParaRPr lang="es-AR" sz="1800" dirty="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Ruta del Cacao</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Ruta del Vino</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Otras</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randomBar dir="ver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2"/>
          <p:cNvGraphicFramePr>
            <a:graphicFrameLocks noChangeAspect="1"/>
          </p:cNvGraphicFramePr>
          <p:nvPr/>
        </p:nvGraphicFramePr>
        <p:xfrm>
          <a:off x="0" y="0"/>
          <a:ext cx="9144000" cy="6858000"/>
        </p:xfrm>
        <a:graphic>
          <a:graphicData uri="http://schemas.openxmlformats.org/presentationml/2006/ole">
            <p:oleObj spid="_x0000_s104450" name="Imagen" r:id="rId3" imgW="1066772" imgH="1066772" progId="MS_ClipArt_Gallery.2">
              <p:embed/>
            </p:oleObj>
          </a:graphicData>
        </a:graphic>
      </p:graphicFrame>
      <p:sp>
        <p:nvSpPr>
          <p:cNvPr id="104451" name="Rectangle 3"/>
          <p:cNvSpPr txBox="1">
            <a:spLocks noChangeArrowheads="1"/>
          </p:cNvSpPr>
          <p:nvPr/>
        </p:nvSpPr>
        <p:spPr bwMode="auto">
          <a:xfrm>
            <a:off x="285750" y="285750"/>
            <a:ext cx="8643938" cy="428625"/>
          </a:xfrm>
          <a:prstGeom prst="rect">
            <a:avLst/>
          </a:prstGeom>
          <a:noFill/>
          <a:ln w="9525">
            <a:noFill/>
            <a:miter lim="800000"/>
            <a:headEnd/>
            <a:tailEnd/>
          </a:ln>
        </p:spPr>
        <p:txBody>
          <a:bodyPr/>
          <a:lstStyle/>
          <a:p>
            <a:pPr marL="342900" indent="-342900" algn="just">
              <a:lnSpc>
                <a:spcPct val="90000"/>
              </a:lnSpc>
            </a:pPr>
            <a:r>
              <a:rPr lang="es-AR" b="1" u="sng"/>
              <a:t>Pueblos originarios identificados en la región, por país</a:t>
            </a:r>
            <a:endParaRPr lang="es-ES"/>
          </a:p>
        </p:txBody>
      </p:sp>
      <p:graphicFrame>
        <p:nvGraphicFramePr>
          <p:cNvPr id="5" name="4 Tabla"/>
          <p:cNvGraphicFramePr>
            <a:graphicFrameLocks noGrp="1"/>
          </p:cNvGraphicFramePr>
          <p:nvPr/>
        </p:nvGraphicFramePr>
        <p:xfrm>
          <a:off x="357188" y="785813"/>
          <a:ext cx="8429625" cy="5929312"/>
        </p:xfrm>
        <a:graphic>
          <a:graphicData uri="http://schemas.openxmlformats.org/drawingml/2006/table">
            <a:tbl>
              <a:tblPr/>
              <a:tblGrid>
                <a:gridCol w="1172946"/>
                <a:gridCol w="1172946"/>
                <a:gridCol w="1172946"/>
                <a:gridCol w="1172946"/>
                <a:gridCol w="1172946"/>
                <a:gridCol w="1392011"/>
                <a:gridCol w="1172946"/>
              </a:tblGrid>
              <a:tr h="1003793">
                <a:tc>
                  <a:txBody>
                    <a:bodyPr/>
                    <a:lstStyle/>
                    <a:p>
                      <a:pPr algn="ctr">
                        <a:spcAft>
                          <a:spcPts val="0"/>
                        </a:spcAft>
                      </a:pPr>
                      <a:r>
                        <a:rPr lang="es-AR" sz="1100" b="1" dirty="0" smtClean="0">
                          <a:solidFill>
                            <a:srgbClr val="000000"/>
                          </a:solidFill>
                          <a:latin typeface="Verdana" pitchFamily="34" charset="0"/>
                          <a:ea typeface="Verdana" pitchFamily="34" charset="0"/>
                          <a:cs typeface="Verdana" pitchFamily="34" charset="0"/>
                        </a:rPr>
                        <a:t>Argentina</a:t>
                      </a:r>
                      <a:endParaRPr lang="es-AR" sz="1100" dirty="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100" b="1">
                          <a:solidFill>
                            <a:srgbClr val="000000"/>
                          </a:solidFill>
                          <a:latin typeface="Verdana" pitchFamily="34" charset="0"/>
                          <a:ea typeface="Verdana" pitchFamily="34" charset="0"/>
                          <a:cs typeface="Verdana" pitchFamily="34" charset="0"/>
                        </a:rPr>
                        <a:t>Colombia</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100" b="1">
                          <a:solidFill>
                            <a:srgbClr val="000000"/>
                          </a:solidFill>
                          <a:latin typeface="Verdana" pitchFamily="34" charset="0"/>
                          <a:ea typeface="Verdana" pitchFamily="34" charset="0"/>
                          <a:cs typeface="Verdana" pitchFamily="34" charset="0"/>
                        </a:rPr>
                        <a:t>Ecuador</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100" b="1">
                          <a:solidFill>
                            <a:srgbClr val="000000"/>
                          </a:solidFill>
                          <a:latin typeface="Verdana" pitchFamily="34" charset="0"/>
                          <a:ea typeface="Verdana" pitchFamily="34" charset="0"/>
                          <a:cs typeface="Verdana" pitchFamily="34" charset="0"/>
                        </a:rPr>
                        <a:t>Mexico</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100" b="1">
                          <a:solidFill>
                            <a:srgbClr val="000000"/>
                          </a:solidFill>
                          <a:latin typeface="Verdana" pitchFamily="34" charset="0"/>
                          <a:ea typeface="Verdana" pitchFamily="34" charset="0"/>
                          <a:cs typeface="Verdana" pitchFamily="34" charset="0"/>
                        </a:rPr>
                        <a:t>Nicaragua</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100" b="1">
                          <a:solidFill>
                            <a:srgbClr val="000000"/>
                          </a:solidFill>
                          <a:latin typeface="Verdana" pitchFamily="34" charset="0"/>
                          <a:ea typeface="Verdana" pitchFamily="34" charset="0"/>
                          <a:cs typeface="Verdana" pitchFamily="34" charset="0"/>
                        </a:rPr>
                        <a:t>Rep.Dominicana</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100" b="1">
                          <a:solidFill>
                            <a:srgbClr val="000000"/>
                          </a:solidFill>
                          <a:latin typeface="Verdana" pitchFamily="34" charset="0"/>
                          <a:ea typeface="Verdana" pitchFamily="34" charset="0"/>
                          <a:cs typeface="Verdana" pitchFamily="34" charset="0"/>
                        </a:rPr>
                        <a:t>Venezuela</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1285">
                <a:tc>
                  <a:txBody>
                    <a:bodyPr/>
                    <a:lstStyle/>
                    <a:p>
                      <a:pPr>
                        <a:spcAft>
                          <a:spcPts val="0"/>
                        </a:spcAft>
                      </a:pPr>
                      <a:r>
                        <a:rPr lang="es-AR" sz="1100" dirty="0">
                          <a:solidFill>
                            <a:srgbClr val="000000"/>
                          </a:solidFill>
                          <a:latin typeface="Verdana" pitchFamily="34" charset="0"/>
                          <a:ea typeface="Verdana" pitchFamily="34" charset="0"/>
                          <a:cs typeface="Verdana" pitchFamily="34" charset="0"/>
                        </a:rPr>
                        <a:t>Quechua</a:t>
                      </a:r>
                      <a:endParaRPr lang="es-AR" sz="1100" dirty="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dirty="0" err="1">
                          <a:solidFill>
                            <a:srgbClr val="000000"/>
                          </a:solidFill>
                          <a:latin typeface="Verdana" pitchFamily="34" charset="0"/>
                          <a:ea typeface="Verdana" pitchFamily="34" charset="0"/>
                          <a:cs typeface="Verdana" pitchFamily="34" charset="0"/>
                        </a:rPr>
                        <a:t>Campache</a:t>
                      </a:r>
                      <a:endParaRPr lang="es-AR" sz="1100" dirty="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Tsatchila-Colorados</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Nahuas</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Chorotegas</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Negros  libertos de EEUU</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Ingas</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325">
                <a:tc>
                  <a:txBody>
                    <a:bodyPr/>
                    <a:lstStyle/>
                    <a:p>
                      <a:pPr>
                        <a:spcAft>
                          <a:spcPts val="0"/>
                        </a:spcAft>
                      </a:pPr>
                      <a:r>
                        <a:rPr lang="es-AR" sz="1100">
                          <a:solidFill>
                            <a:srgbClr val="000000"/>
                          </a:solidFill>
                          <a:latin typeface="Verdana" pitchFamily="34" charset="0"/>
                          <a:ea typeface="Verdana" pitchFamily="34" charset="0"/>
                          <a:cs typeface="Verdana" pitchFamily="34" charset="0"/>
                        </a:rPr>
                        <a:t>Aymara</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dirty="0" err="1">
                          <a:solidFill>
                            <a:srgbClr val="000000"/>
                          </a:solidFill>
                          <a:latin typeface="Verdana" pitchFamily="34" charset="0"/>
                          <a:ea typeface="Verdana" pitchFamily="34" charset="0"/>
                          <a:cs typeface="Verdana" pitchFamily="34" charset="0"/>
                        </a:rPr>
                        <a:t>Baranoa</a:t>
                      </a:r>
                      <a:endParaRPr lang="es-AR" sz="1100" dirty="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dirty="0">
                          <a:solidFill>
                            <a:srgbClr val="000000"/>
                          </a:solidFill>
                          <a:latin typeface="Verdana" pitchFamily="34" charset="0"/>
                          <a:ea typeface="Verdana" pitchFamily="34" charset="0"/>
                          <a:cs typeface="Verdana" pitchFamily="34" charset="0"/>
                        </a:rPr>
                        <a:t> </a:t>
                      </a:r>
                      <a:r>
                        <a:rPr lang="es-AR" sz="1100" dirty="0" err="1">
                          <a:solidFill>
                            <a:srgbClr val="000000"/>
                          </a:solidFill>
                          <a:latin typeface="Verdana" pitchFamily="34" charset="0"/>
                          <a:ea typeface="Verdana" pitchFamily="34" charset="0"/>
                          <a:cs typeface="Verdana" pitchFamily="34" charset="0"/>
                        </a:rPr>
                        <a:t>Otavalos</a:t>
                      </a:r>
                      <a:endParaRPr lang="es-AR" sz="1100" dirty="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Sutiabas</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Wayuu</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325">
                <a:tc>
                  <a:txBody>
                    <a:bodyPr/>
                    <a:lstStyle/>
                    <a:p>
                      <a:pPr>
                        <a:spcAft>
                          <a:spcPts val="0"/>
                        </a:spcAft>
                      </a:pPr>
                      <a:r>
                        <a:rPr lang="es-AR" sz="1100">
                          <a:solidFill>
                            <a:srgbClr val="000000"/>
                          </a:solidFill>
                          <a:latin typeface="Verdana" pitchFamily="34" charset="0"/>
                          <a:ea typeface="Verdana" pitchFamily="34" charset="0"/>
                          <a:cs typeface="Verdana" pitchFamily="34" charset="0"/>
                        </a:rPr>
                        <a:t>Diaguita</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dirty="0">
                          <a:solidFill>
                            <a:srgbClr val="000000"/>
                          </a:solidFill>
                          <a:latin typeface="Verdana" pitchFamily="34" charset="0"/>
                          <a:ea typeface="Verdana" pitchFamily="34" charset="0"/>
                          <a:cs typeface="Verdana" pitchFamily="34" charset="0"/>
                        </a:rPr>
                        <a:t> </a:t>
                      </a:r>
                      <a:r>
                        <a:rPr lang="es-AR" sz="1100" dirty="0" err="1">
                          <a:solidFill>
                            <a:srgbClr val="000000"/>
                          </a:solidFill>
                          <a:latin typeface="Verdana" pitchFamily="34" charset="0"/>
                          <a:ea typeface="Verdana" pitchFamily="34" charset="0"/>
                          <a:cs typeface="Verdana" pitchFamily="34" charset="0"/>
                        </a:rPr>
                        <a:t>Caranquis</a:t>
                      </a:r>
                      <a:endParaRPr lang="es-AR" sz="1100" dirty="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Matagalpas</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Cumanagotos</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325">
                <a:tc>
                  <a:txBody>
                    <a:bodyPr/>
                    <a:lstStyle/>
                    <a:p>
                      <a:pPr>
                        <a:spcAft>
                          <a:spcPts val="0"/>
                        </a:spcAft>
                      </a:pPr>
                      <a:r>
                        <a:rPr lang="es-AR" sz="1100">
                          <a:solidFill>
                            <a:srgbClr val="000000"/>
                          </a:solidFill>
                          <a:latin typeface="Verdana" pitchFamily="34" charset="0"/>
                          <a:ea typeface="Verdana" pitchFamily="34" charset="0"/>
                          <a:cs typeface="Verdana" pitchFamily="34" charset="0"/>
                        </a:rPr>
                        <a:t>Colla</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dirty="0">
                          <a:solidFill>
                            <a:srgbClr val="000000"/>
                          </a:solidFill>
                          <a:latin typeface="Verdana" pitchFamily="34" charset="0"/>
                          <a:ea typeface="Verdana" pitchFamily="34" charset="0"/>
                          <a:cs typeface="Verdana" pitchFamily="34" charset="0"/>
                        </a:rPr>
                        <a:t> </a:t>
                      </a:r>
                      <a:r>
                        <a:rPr lang="es-AR" sz="1100" dirty="0" err="1">
                          <a:solidFill>
                            <a:srgbClr val="000000"/>
                          </a:solidFill>
                          <a:latin typeface="Verdana" pitchFamily="34" charset="0"/>
                          <a:ea typeface="Verdana" pitchFamily="34" charset="0"/>
                          <a:cs typeface="Verdana" pitchFamily="34" charset="0"/>
                        </a:rPr>
                        <a:t>Natabuelas</a:t>
                      </a:r>
                      <a:endParaRPr lang="es-AR" sz="1100" dirty="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dirty="0">
                          <a:solidFill>
                            <a:srgbClr val="000000"/>
                          </a:solidFill>
                          <a:latin typeface="Verdana" pitchFamily="34" charset="0"/>
                          <a:ea typeface="Verdana" pitchFamily="34" charset="0"/>
                          <a:cs typeface="Verdana" pitchFamily="34" charset="0"/>
                        </a:rPr>
                        <a:t> </a:t>
                      </a:r>
                      <a:endParaRPr lang="es-AR" sz="1100" dirty="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dirty="0">
                          <a:solidFill>
                            <a:srgbClr val="000000"/>
                          </a:solidFill>
                          <a:latin typeface="Verdana" pitchFamily="34" charset="0"/>
                          <a:ea typeface="Verdana" pitchFamily="34" charset="0"/>
                          <a:cs typeface="Verdana" pitchFamily="34" charset="0"/>
                        </a:rPr>
                        <a:t> </a:t>
                      </a:r>
                      <a:r>
                        <a:rPr lang="es-AR" sz="1100" dirty="0" err="1">
                          <a:solidFill>
                            <a:srgbClr val="000000"/>
                          </a:solidFill>
                          <a:latin typeface="Verdana" pitchFamily="34" charset="0"/>
                          <a:ea typeface="Verdana" pitchFamily="34" charset="0"/>
                          <a:cs typeface="Verdana" pitchFamily="34" charset="0"/>
                        </a:rPr>
                        <a:t>Nahoas</a:t>
                      </a:r>
                      <a:endParaRPr lang="es-AR" sz="1100" dirty="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Kariñas</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325">
                <a:tc>
                  <a:txBody>
                    <a:bodyPr/>
                    <a:lstStyle/>
                    <a:p>
                      <a:pPr>
                        <a:spcAft>
                          <a:spcPts val="0"/>
                        </a:spcAft>
                      </a:pPr>
                      <a:r>
                        <a:rPr lang="es-AR" sz="1100">
                          <a:solidFill>
                            <a:srgbClr val="000000"/>
                          </a:solidFill>
                          <a:latin typeface="Verdana" pitchFamily="34" charset="0"/>
                          <a:ea typeface="Verdana" pitchFamily="34" charset="0"/>
                          <a:cs typeface="Verdana" pitchFamily="34" charset="0"/>
                        </a:rPr>
                        <a:t>Calchaquí</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Circunquiteños</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dirty="0">
                          <a:solidFill>
                            <a:srgbClr val="000000"/>
                          </a:solidFill>
                          <a:latin typeface="Verdana" pitchFamily="34" charset="0"/>
                          <a:ea typeface="Verdana" pitchFamily="34" charset="0"/>
                          <a:cs typeface="Verdana" pitchFamily="34" charset="0"/>
                        </a:rPr>
                        <a:t> </a:t>
                      </a:r>
                      <a:endParaRPr lang="es-AR" sz="1100" dirty="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dirty="0">
                          <a:solidFill>
                            <a:srgbClr val="000000"/>
                          </a:solidFill>
                          <a:latin typeface="Verdana" pitchFamily="34" charset="0"/>
                          <a:ea typeface="Verdana" pitchFamily="34" charset="0"/>
                          <a:cs typeface="Verdana" pitchFamily="34" charset="0"/>
                        </a:rPr>
                        <a:t> </a:t>
                      </a:r>
                      <a:r>
                        <a:rPr lang="es-AR" sz="1100" dirty="0" err="1">
                          <a:solidFill>
                            <a:srgbClr val="000000"/>
                          </a:solidFill>
                          <a:latin typeface="Verdana" pitchFamily="34" charset="0"/>
                          <a:ea typeface="Verdana" pitchFamily="34" charset="0"/>
                          <a:cs typeface="Verdana" pitchFamily="34" charset="0"/>
                        </a:rPr>
                        <a:t>Mayagnas</a:t>
                      </a:r>
                      <a:endParaRPr lang="es-AR" sz="1100" dirty="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dirty="0">
                          <a:solidFill>
                            <a:srgbClr val="000000"/>
                          </a:solidFill>
                          <a:latin typeface="Verdana" pitchFamily="34" charset="0"/>
                          <a:ea typeface="Verdana" pitchFamily="34" charset="0"/>
                          <a:cs typeface="Verdana" pitchFamily="34" charset="0"/>
                        </a:rPr>
                        <a:t> </a:t>
                      </a:r>
                      <a:endParaRPr lang="es-AR" sz="1100" dirty="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2652">
                <a:tc>
                  <a:txBody>
                    <a:bodyPr/>
                    <a:lstStyle/>
                    <a:p>
                      <a:pPr>
                        <a:spcAft>
                          <a:spcPts val="0"/>
                        </a:spcAft>
                      </a:pPr>
                      <a:r>
                        <a:rPr lang="es-AR" sz="1100">
                          <a:solidFill>
                            <a:srgbClr val="000000"/>
                          </a:solidFill>
                          <a:latin typeface="Verdana" pitchFamily="34" charset="0"/>
                          <a:ea typeface="Verdana" pitchFamily="34" charset="0"/>
                          <a:cs typeface="Verdana" pitchFamily="34" charset="0"/>
                        </a:rPr>
                        <a:t>Huarpes Milcayac</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Cotacachis</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dirty="0">
                          <a:solidFill>
                            <a:srgbClr val="000000"/>
                          </a:solidFill>
                          <a:latin typeface="Verdana" pitchFamily="34" charset="0"/>
                          <a:ea typeface="Verdana" pitchFamily="34" charset="0"/>
                          <a:cs typeface="Verdana" pitchFamily="34" charset="0"/>
                        </a:rPr>
                        <a:t> </a:t>
                      </a:r>
                      <a:r>
                        <a:rPr lang="es-AR" sz="1100" dirty="0" err="1">
                          <a:solidFill>
                            <a:srgbClr val="000000"/>
                          </a:solidFill>
                          <a:latin typeface="Verdana" pitchFamily="34" charset="0"/>
                          <a:ea typeface="Verdana" pitchFamily="34" charset="0"/>
                          <a:cs typeface="Verdana" pitchFamily="34" charset="0"/>
                        </a:rPr>
                        <a:t>Miskitos</a:t>
                      </a:r>
                      <a:endParaRPr lang="es-AR" sz="1100" dirty="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dirty="0">
                          <a:solidFill>
                            <a:srgbClr val="000000"/>
                          </a:solidFill>
                          <a:latin typeface="Verdana" pitchFamily="34" charset="0"/>
                          <a:ea typeface="Verdana" pitchFamily="34" charset="0"/>
                          <a:cs typeface="Verdana" pitchFamily="34" charset="0"/>
                        </a:rPr>
                        <a:t> </a:t>
                      </a:r>
                      <a:endParaRPr lang="es-AR" sz="1100" dirty="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dirty="0">
                          <a:solidFill>
                            <a:srgbClr val="000000"/>
                          </a:solidFill>
                          <a:latin typeface="Verdana" pitchFamily="34" charset="0"/>
                          <a:ea typeface="Verdana" pitchFamily="34" charset="0"/>
                          <a:cs typeface="Verdana" pitchFamily="34" charset="0"/>
                        </a:rPr>
                        <a:t> </a:t>
                      </a:r>
                      <a:endParaRPr lang="es-AR" sz="1100" dirty="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325">
                <a:tc>
                  <a:txBody>
                    <a:bodyPr/>
                    <a:lstStyle/>
                    <a:p>
                      <a:pPr>
                        <a:spcAft>
                          <a:spcPts val="0"/>
                        </a:spcAft>
                      </a:pPr>
                      <a:r>
                        <a:rPr lang="es-AR" sz="1100">
                          <a:solidFill>
                            <a:srgbClr val="000000"/>
                          </a:solidFill>
                          <a:latin typeface="Verdana" pitchFamily="34" charset="0"/>
                          <a:ea typeface="Verdana" pitchFamily="34" charset="0"/>
                          <a:cs typeface="Verdana" pitchFamily="34" charset="0"/>
                        </a:rPr>
                        <a:t>Mbya Guaraní</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(entre otros)</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a:solidFill>
                            <a:srgbClr val="000000"/>
                          </a:solidFill>
                          <a:latin typeface="Verdana" pitchFamily="34" charset="0"/>
                          <a:ea typeface="Verdana" pitchFamily="34" charset="0"/>
                          <a:cs typeface="Verdana" pitchFamily="34" charset="0"/>
                        </a:rPr>
                        <a:t> Entre otros</a:t>
                      </a:r>
                      <a:endParaRPr lang="es-AR" sz="110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dirty="0">
                          <a:solidFill>
                            <a:srgbClr val="000000"/>
                          </a:solidFill>
                          <a:latin typeface="Verdana" pitchFamily="34" charset="0"/>
                          <a:ea typeface="Verdana" pitchFamily="34" charset="0"/>
                          <a:cs typeface="Verdana" pitchFamily="34" charset="0"/>
                        </a:rPr>
                        <a:t> </a:t>
                      </a:r>
                      <a:endParaRPr lang="es-AR" sz="1100" dirty="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dirty="0">
                          <a:solidFill>
                            <a:srgbClr val="000000"/>
                          </a:solidFill>
                          <a:latin typeface="Verdana" pitchFamily="34" charset="0"/>
                          <a:ea typeface="Verdana" pitchFamily="34" charset="0"/>
                          <a:cs typeface="Verdana" pitchFamily="34" charset="0"/>
                        </a:rPr>
                        <a:t> </a:t>
                      </a:r>
                      <a:endParaRPr lang="es-AR" sz="1100" dirty="0">
                        <a:latin typeface="Verdana" pitchFamily="34" charset="0"/>
                        <a:ea typeface="Verdana" pitchFamily="34" charset="0"/>
                        <a:cs typeface="Verdana" pitchFamily="34" charset="0"/>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randomBar dir="ver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Object 2"/>
          <p:cNvGraphicFramePr>
            <a:graphicFrameLocks noChangeAspect="1"/>
          </p:cNvGraphicFramePr>
          <p:nvPr/>
        </p:nvGraphicFramePr>
        <p:xfrm>
          <a:off x="0" y="0"/>
          <a:ext cx="9144000" cy="6858000"/>
        </p:xfrm>
        <a:graphic>
          <a:graphicData uri="http://schemas.openxmlformats.org/presentationml/2006/ole">
            <p:oleObj spid="_x0000_s105474" name="Imagen" r:id="rId3" imgW="1066772" imgH="1066772" progId="MS_ClipArt_Gallery.2">
              <p:embed/>
            </p:oleObj>
          </a:graphicData>
        </a:graphic>
      </p:graphicFrame>
      <p:sp>
        <p:nvSpPr>
          <p:cNvPr id="105475" name="Rectangle 3"/>
          <p:cNvSpPr txBox="1">
            <a:spLocks noChangeArrowheads="1"/>
          </p:cNvSpPr>
          <p:nvPr/>
        </p:nvSpPr>
        <p:spPr bwMode="auto">
          <a:xfrm>
            <a:off x="285750" y="285750"/>
            <a:ext cx="8643938" cy="428625"/>
          </a:xfrm>
          <a:prstGeom prst="rect">
            <a:avLst/>
          </a:prstGeom>
          <a:noFill/>
          <a:ln w="9525">
            <a:noFill/>
            <a:miter lim="800000"/>
            <a:headEnd/>
            <a:tailEnd/>
          </a:ln>
        </p:spPr>
        <p:txBody>
          <a:bodyPr/>
          <a:lstStyle/>
          <a:p>
            <a:pPr marL="342900" indent="-342900" algn="just">
              <a:lnSpc>
                <a:spcPct val="90000"/>
              </a:lnSpc>
            </a:pPr>
            <a:r>
              <a:rPr lang="es-AR" b="1" u="sng"/>
              <a:t>Listado de casos identificados por país</a:t>
            </a:r>
            <a:endParaRPr lang="es-ES"/>
          </a:p>
        </p:txBody>
      </p:sp>
      <p:graphicFrame>
        <p:nvGraphicFramePr>
          <p:cNvPr id="4" name="3 Tabla"/>
          <p:cNvGraphicFramePr>
            <a:graphicFrameLocks noGrp="1"/>
          </p:cNvGraphicFramePr>
          <p:nvPr/>
        </p:nvGraphicFramePr>
        <p:xfrm>
          <a:off x="428625" y="785813"/>
          <a:ext cx="8286750" cy="5572125"/>
        </p:xfrm>
        <a:graphic>
          <a:graphicData uri="http://schemas.openxmlformats.org/drawingml/2006/table">
            <a:tbl>
              <a:tblPr/>
              <a:tblGrid>
                <a:gridCol w="1151155"/>
                <a:gridCol w="1151155"/>
                <a:gridCol w="1151155"/>
                <a:gridCol w="1151155"/>
                <a:gridCol w="1151155"/>
                <a:gridCol w="1379874"/>
                <a:gridCol w="1151155"/>
              </a:tblGrid>
              <a:tr h="541880">
                <a:tc gridSpan="3">
                  <a:txBody>
                    <a:bodyPr/>
                    <a:lstStyle/>
                    <a:p>
                      <a:pPr>
                        <a:spcAft>
                          <a:spcPts val="0"/>
                        </a:spcAft>
                      </a:pPr>
                      <a:r>
                        <a:rPr lang="es-AR" sz="1100" b="1" u="sng">
                          <a:solidFill>
                            <a:srgbClr val="000000"/>
                          </a:solidFill>
                          <a:latin typeface="Calibri"/>
                          <a:ea typeface="Times New Roman"/>
                          <a:cs typeface="Times New Roman"/>
                        </a:rPr>
                        <a:t>2,1 Casos analizados por país</a:t>
                      </a:r>
                      <a:endParaRPr lang="es-AR" sz="1200">
                        <a:latin typeface="Times New Roman"/>
                        <a:ea typeface="Times New Roman"/>
                        <a:cs typeface="Times New Roman"/>
                      </a:endParaRPr>
                    </a:p>
                  </a:txBody>
                  <a:tcPr marL="43300" marR="4330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AR"/>
                    </a:p>
                  </a:txBody>
                  <a:tcPr/>
                </a:tc>
                <a:tc hMerge="1">
                  <a:txBody>
                    <a:bodyPr/>
                    <a:lstStyle/>
                    <a:p>
                      <a:endParaRPr lang="es-AR"/>
                    </a:p>
                  </a:txBody>
                  <a:tcPr/>
                </a:tc>
                <a:tc>
                  <a:txBody>
                    <a:bodyPr/>
                    <a:lstStyle/>
                    <a:p>
                      <a:endParaRPr lang="es-AR" sz="1100">
                        <a:latin typeface="Calibri"/>
                        <a:ea typeface="Times New Roman"/>
                        <a:cs typeface="Times New Roman"/>
                      </a:endParaRPr>
                    </a:p>
                  </a:txBody>
                  <a:tcPr marL="43300" marR="433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AR" sz="1100">
                        <a:latin typeface="Calibri"/>
                        <a:ea typeface="Times New Roman"/>
                        <a:cs typeface="Times New Roman"/>
                      </a:endParaRPr>
                    </a:p>
                  </a:txBody>
                  <a:tcPr marL="43300" marR="433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AR" sz="1100">
                        <a:latin typeface="Calibri"/>
                        <a:ea typeface="Times New Roman"/>
                        <a:cs typeface="Times New Roman"/>
                      </a:endParaRPr>
                    </a:p>
                  </a:txBody>
                  <a:tcPr marL="43300" marR="433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AR" sz="1100">
                        <a:latin typeface="Calibri"/>
                        <a:ea typeface="Times New Roman"/>
                        <a:cs typeface="Times New Roman"/>
                      </a:endParaRPr>
                    </a:p>
                  </a:txBody>
                  <a:tcPr marL="43300" marR="43300" marT="0" marB="0" anchor="b">
                    <a:lnL>
                      <a:noFill/>
                    </a:lnL>
                    <a:lnR>
                      <a:noFill/>
                    </a:lnR>
                    <a:lnT>
                      <a:noFill/>
                    </a:lnT>
                    <a:lnB w="12700" cap="flat" cmpd="sng" algn="ctr">
                      <a:solidFill>
                        <a:srgbClr val="000000"/>
                      </a:solidFill>
                      <a:prstDash val="solid"/>
                      <a:round/>
                      <a:headEnd type="none" w="med" len="med"/>
                      <a:tailEnd type="none" w="med" len="med"/>
                    </a:lnB>
                  </a:tcPr>
                </a:tc>
              </a:tr>
              <a:tr h="944411">
                <a:tc>
                  <a:txBody>
                    <a:bodyPr/>
                    <a:lstStyle/>
                    <a:p>
                      <a:pPr algn="ctr">
                        <a:spcAft>
                          <a:spcPts val="0"/>
                        </a:spcAft>
                      </a:pPr>
                      <a:r>
                        <a:rPr lang="es-AR" sz="1400" b="1" dirty="0">
                          <a:solidFill>
                            <a:srgbClr val="000000"/>
                          </a:solidFill>
                          <a:latin typeface="Calibri"/>
                          <a:ea typeface="Times New Roman"/>
                          <a:cs typeface="Times New Roman"/>
                        </a:rPr>
                        <a:t>Argentina</a:t>
                      </a:r>
                      <a:endParaRPr lang="es-AR" sz="1400" dirty="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400" b="1">
                          <a:solidFill>
                            <a:srgbClr val="000000"/>
                          </a:solidFill>
                          <a:latin typeface="Calibri"/>
                          <a:ea typeface="Times New Roman"/>
                          <a:cs typeface="Times New Roman"/>
                        </a:rPr>
                        <a:t>Colombia</a:t>
                      </a:r>
                      <a:endParaRPr lang="es-AR" sz="140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400" b="1">
                          <a:solidFill>
                            <a:srgbClr val="000000"/>
                          </a:solidFill>
                          <a:latin typeface="Calibri"/>
                          <a:ea typeface="Times New Roman"/>
                          <a:cs typeface="Times New Roman"/>
                        </a:rPr>
                        <a:t>Ecuador</a:t>
                      </a:r>
                      <a:endParaRPr lang="es-AR" sz="140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400" b="1">
                          <a:solidFill>
                            <a:srgbClr val="000000"/>
                          </a:solidFill>
                          <a:latin typeface="Calibri"/>
                          <a:ea typeface="Times New Roman"/>
                          <a:cs typeface="Times New Roman"/>
                        </a:rPr>
                        <a:t>Mexico</a:t>
                      </a:r>
                      <a:endParaRPr lang="es-AR" sz="140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400" b="1">
                          <a:solidFill>
                            <a:srgbClr val="000000"/>
                          </a:solidFill>
                          <a:latin typeface="Calibri"/>
                          <a:ea typeface="Times New Roman"/>
                          <a:cs typeface="Times New Roman"/>
                        </a:rPr>
                        <a:t>Nicaragua</a:t>
                      </a:r>
                      <a:endParaRPr lang="es-AR" sz="140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400" b="1">
                          <a:solidFill>
                            <a:srgbClr val="000000"/>
                          </a:solidFill>
                          <a:latin typeface="Calibri"/>
                          <a:ea typeface="Times New Roman"/>
                          <a:cs typeface="Times New Roman"/>
                        </a:rPr>
                        <a:t>Rep.Dominicana</a:t>
                      </a:r>
                      <a:endParaRPr lang="es-AR" sz="140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400" b="1">
                          <a:solidFill>
                            <a:srgbClr val="000000"/>
                          </a:solidFill>
                          <a:latin typeface="Calibri"/>
                          <a:ea typeface="Times New Roman"/>
                          <a:cs typeface="Times New Roman"/>
                        </a:rPr>
                        <a:t>Venezuela</a:t>
                      </a:r>
                      <a:endParaRPr lang="es-AR" sz="140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0261">
                <a:tc>
                  <a:txBody>
                    <a:bodyPr/>
                    <a:lstStyle/>
                    <a:p>
                      <a:pPr>
                        <a:spcAft>
                          <a:spcPts val="0"/>
                        </a:spcAft>
                      </a:pPr>
                      <a:r>
                        <a:rPr lang="es-AR" sz="1400" dirty="0">
                          <a:solidFill>
                            <a:srgbClr val="000000"/>
                          </a:solidFill>
                          <a:latin typeface="Calibri"/>
                          <a:ea typeface="Times New Roman"/>
                          <a:cs typeface="Times New Roman"/>
                        </a:rPr>
                        <a:t>Fiesta Nacional de la Pachamama</a:t>
                      </a:r>
                      <a:endParaRPr lang="es-AR" sz="1400" dirty="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La Ruta del Café:  Triángulo del Café</a:t>
                      </a:r>
                      <a:endParaRPr lang="es-AR" sz="1400" dirty="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La Ronda</a:t>
                      </a:r>
                      <a:endParaRPr lang="es-AR" sz="1400" dirty="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Feria de la Alegría y del Olivo</a:t>
                      </a:r>
                      <a:endParaRPr lang="es-AR" sz="140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Ruta del Café</a:t>
                      </a:r>
                      <a:endParaRPr lang="es-AR" sz="140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La gastronomía del destino de Samaná</a:t>
                      </a:r>
                      <a:endParaRPr lang="es-AR" sz="140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Ruta del Cacao</a:t>
                      </a:r>
                      <a:endParaRPr lang="es-AR" sz="140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855">
                <a:tc>
                  <a:txBody>
                    <a:bodyPr/>
                    <a:lstStyle/>
                    <a:p>
                      <a:pPr>
                        <a:spcAft>
                          <a:spcPts val="0"/>
                        </a:spcAft>
                      </a:pPr>
                      <a:r>
                        <a:rPr lang="es-AR" sz="1400">
                          <a:solidFill>
                            <a:srgbClr val="000000"/>
                          </a:solidFill>
                          <a:latin typeface="Calibri"/>
                          <a:ea typeface="Times New Roman"/>
                          <a:cs typeface="Times New Roman"/>
                        </a:rPr>
                        <a:t>Fiesta Nacional de la Vendimia y Rutas del Vino</a:t>
                      </a:r>
                      <a:endParaRPr lang="es-AR" sz="140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Festival de la Ciruela</a:t>
                      </a:r>
                      <a:endParaRPr lang="es-AR" sz="140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 </a:t>
                      </a:r>
                      <a:endParaRPr lang="es-AR" sz="1400" dirty="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 </a:t>
                      </a:r>
                      <a:endParaRPr lang="es-AR" sz="1400" dirty="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 </a:t>
                      </a:r>
                      <a:endParaRPr lang="es-AR" sz="1400" dirty="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Ruta del Café</a:t>
                      </a:r>
                      <a:endParaRPr lang="es-AR" sz="1400" dirty="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3757">
                <a:tc>
                  <a:txBody>
                    <a:bodyPr/>
                    <a:lstStyle/>
                    <a:p>
                      <a:pPr>
                        <a:spcAft>
                          <a:spcPts val="0"/>
                        </a:spcAft>
                      </a:pPr>
                      <a:r>
                        <a:rPr lang="es-AR" sz="1400">
                          <a:solidFill>
                            <a:srgbClr val="000000"/>
                          </a:solidFill>
                          <a:latin typeface="Calibri"/>
                          <a:ea typeface="Times New Roman"/>
                          <a:cs typeface="Times New Roman"/>
                        </a:rPr>
                        <a:t>Ruta de la Yerba Mate</a:t>
                      </a:r>
                      <a:endParaRPr lang="es-AR" sz="140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 </a:t>
                      </a:r>
                      <a:endParaRPr lang="es-AR" sz="1400" dirty="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 </a:t>
                      </a:r>
                      <a:endParaRPr lang="es-AR" sz="1400" dirty="0">
                        <a:latin typeface="Times New Roman"/>
                        <a:ea typeface="Times New Roman"/>
                        <a:cs typeface="Times New Roman"/>
                      </a:endParaRPr>
                    </a:p>
                  </a:txBody>
                  <a:tcPr marL="43300" marR="433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randomBar dir="ver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8" name="Object 2"/>
          <p:cNvGraphicFramePr>
            <a:graphicFrameLocks noChangeAspect="1"/>
          </p:cNvGraphicFramePr>
          <p:nvPr/>
        </p:nvGraphicFramePr>
        <p:xfrm>
          <a:off x="0" y="0"/>
          <a:ext cx="9144000" cy="6858000"/>
        </p:xfrm>
        <a:graphic>
          <a:graphicData uri="http://schemas.openxmlformats.org/presentationml/2006/ole">
            <p:oleObj spid="_x0000_s106498" name="Imagen" r:id="rId3" imgW="1066772" imgH="1066772" progId="MS_ClipArt_Gallery.2">
              <p:embed/>
            </p:oleObj>
          </a:graphicData>
        </a:graphic>
      </p:graphicFrame>
      <p:sp>
        <p:nvSpPr>
          <p:cNvPr id="106499" name="Rectangle 3"/>
          <p:cNvSpPr txBox="1">
            <a:spLocks noChangeArrowheads="1"/>
          </p:cNvSpPr>
          <p:nvPr/>
        </p:nvSpPr>
        <p:spPr bwMode="auto">
          <a:xfrm>
            <a:off x="285750" y="285750"/>
            <a:ext cx="8643938" cy="428625"/>
          </a:xfrm>
          <a:prstGeom prst="rect">
            <a:avLst/>
          </a:prstGeom>
          <a:noFill/>
          <a:ln w="9525">
            <a:noFill/>
            <a:miter lim="800000"/>
            <a:headEnd/>
            <a:tailEnd/>
          </a:ln>
        </p:spPr>
        <p:txBody>
          <a:bodyPr/>
          <a:lstStyle/>
          <a:p>
            <a:pPr marL="342900" indent="-342900" algn="just">
              <a:lnSpc>
                <a:spcPct val="90000"/>
              </a:lnSpc>
            </a:pPr>
            <a:r>
              <a:rPr lang="es-AR" b="1" u="sng"/>
              <a:t>Pueblos originarios identificados por país</a:t>
            </a:r>
            <a:endParaRPr lang="es-ES"/>
          </a:p>
        </p:txBody>
      </p:sp>
      <p:graphicFrame>
        <p:nvGraphicFramePr>
          <p:cNvPr id="4" name="3 Tabla"/>
          <p:cNvGraphicFramePr>
            <a:graphicFrameLocks noGrp="1"/>
          </p:cNvGraphicFramePr>
          <p:nvPr/>
        </p:nvGraphicFramePr>
        <p:xfrm>
          <a:off x="500063" y="1000125"/>
          <a:ext cx="8215312" cy="5572125"/>
        </p:xfrm>
        <a:graphic>
          <a:graphicData uri="http://schemas.openxmlformats.org/drawingml/2006/table">
            <a:tbl>
              <a:tblPr/>
              <a:tblGrid>
                <a:gridCol w="1143125"/>
                <a:gridCol w="1143125"/>
                <a:gridCol w="1143125"/>
                <a:gridCol w="1143125"/>
                <a:gridCol w="1143125"/>
                <a:gridCol w="1356621"/>
                <a:gridCol w="1143125"/>
              </a:tblGrid>
              <a:tr h="982247">
                <a:tc>
                  <a:txBody>
                    <a:bodyPr/>
                    <a:lstStyle/>
                    <a:p>
                      <a:pPr algn="ctr">
                        <a:spcAft>
                          <a:spcPts val="0"/>
                        </a:spcAft>
                      </a:pPr>
                      <a:r>
                        <a:rPr lang="es-AR" sz="1400" b="1" dirty="0">
                          <a:solidFill>
                            <a:srgbClr val="000000"/>
                          </a:solidFill>
                          <a:latin typeface="Calibri"/>
                          <a:ea typeface="Times New Roman"/>
                          <a:cs typeface="Times New Roman"/>
                        </a:rPr>
                        <a:t>Argentina</a:t>
                      </a:r>
                      <a:endParaRPr lang="es-AR" sz="1400" dirty="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400" b="1">
                          <a:solidFill>
                            <a:srgbClr val="000000"/>
                          </a:solidFill>
                          <a:latin typeface="Calibri"/>
                          <a:ea typeface="Times New Roman"/>
                          <a:cs typeface="Times New Roman"/>
                        </a:rPr>
                        <a:t>Colombia</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400" b="1">
                          <a:solidFill>
                            <a:srgbClr val="000000"/>
                          </a:solidFill>
                          <a:latin typeface="Calibri"/>
                          <a:ea typeface="Times New Roman"/>
                          <a:cs typeface="Times New Roman"/>
                        </a:rPr>
                        <a:t>Ecuador</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400" b="1">
                          <a:solidFill>
                            <a:srgbClr val="000000"/>
                          </a:solidFill>
                          <a:latin typeface="Calibri"/>
                          <a:ea typeface="Times New Roman"/>
                          <a:cs typeface="Times New Roman"/>
                        </a:rPr>
                        <a:t>Mexico</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400" b="1">
                          <a:solidFill>
                            <a:srgbClr val="000000"/>
                          </a:solidFill>
                          <a:latin typeface="Calibri"/>
                          <a:ea typeface="Times New Roman"/>
                          <a:cs typeface="Times New Roman"/>
                        </a:rPr>
                        <a:t>Nicaragua</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400" b="1">
                          <a:solidFill>
                            <a:srgbClr val="000000"/>
                          </a:solidFill>
                          <a:latin typeface="Calibri"/>
                          <a:ea typeface="Times New Roman"/>
                          <a:cs typeface="Times New Roman"/>
                        </a:rPr>
                        <a:t>Rep.Dominicana</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400" b="1">
                          <a:solidFill>
                            <a:srgbClr val="000000"/>
                          </a:solidFill>
                          <a:latin typeface="Calibri"/>
                          <a:ea typeface="Times New Roman"/>
                          <a:cs typeface="Times New Roman"/>
                        </a:rPr>
                        <a:t>Venezuela</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739">
                <a:tc>
                  <a:txBody>
                    <a:bodyPr/>
                    <a:lstStyle/>
                    <a:p>
                      <a:pPr>
                        <a:spcAft>
                          <a:spcPts val="0"/>
                        </a:spcAft>
                      </a:pPr>
                      <a:r>
                        <a:rPr lang="es-AR" sz="1400" dirty="0">
                          <a:solidFill>
                            <a:srgbClr val="000000"/>
                          </a:solidFill>
                          <a:latin typeface="Calibri"/>
                          <a:ea typeface="Times New Roman"/>
                          <a:cs typeface="Times New Roman"/>
                        </a:rPr>
                        <a:t>Quechua</a:t>
                      </a:r>
                      <a:endParaRPr lang="es-AR" sz="1400" dirty="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Campache</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Nahuas</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Negros  EEUU</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739">
                <a:tc>
                  <a:txBody>
                    <a:bodyPr/>
                    <a:lstStyle/>
                    <a:p>
                      <a:pPr>
                        <a:spcAft>
                          <a:spcPts val="0"/>
                        </a:spcAft>
                      </a:pPr>
                      <a:r>
                        <a:rPr lang="es-AR" sz="1400">
                          <a:solidFill>
                            <a:srgbClr val="000000"/>
                          </a:solidFill>
                          <a:latin typeface="Calibri"/>
                          <a:ea typeface="Times New Roman"/>
                          <a:cs typeface="Times New Roman"/>
                        </a:rPr>
                        <a:t>Aymara</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err="1">
                          <a:solidFill>
                            <a:srgbClr val="000000"/>
                          </a:solidFill>
                          <a:latin typeface="Calibri"/>
                          <a:ea typeface="Times New Roman"/>
                          <a:cs typeface="Times New Roman"/>
                        </a:rPr>
                        <a:t>Baranoa</a:t>
                      </a:r>
                      <a:endParaRPr lang="es-AR" sz="1400" dirty="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739">
                <a:tc>
                  <a:txBody>
                    <a:bodyPr/>
                    <a:lstStyle/>
                    <a:p>
                      <a:pPr>
                        <a:spcAft>
                          <a:spcPts val="0"/>
                        </a:spcAft>
                      </a:pPr>
                      <a:r>
                        <a:rPr lang="es-AR" sz="1400">
                          <a:solidFill>
                            <a:srgbClr val="000000"/>
                          </a:solidFill>
                          <a:latin typeface="Calibri"/>
                          <a:ea typeface="Times New Roman"/>
                          <a:cs typeface="Times New Roman"/>
                        </a:rPr>
                        <a:t>Diaguita</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 </a:t>
                      </a:r>
                      <a:endParaRPr lang="es-AR" sz="1400" dirty="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739">
                <a:tc>
                  <a:txBody>
                    <a:bodyPr/>
                    <a:lstStyle/>
                    <a:p>
                      <a:pPr>
                        <a:spcAft>
                          <a:spcPts val="0"/>
                        </a:spcAft>
                      </a:pPr>
                      <a:r>
                        <a:rPr lang="es-AR" sz="1400">
                          <a:solidFill>
                            <a:srgbClr val="000000"/>
                          </a:solidFill>
                          <a:latin typeface="Calibri"/>
                          <a:ea typeface="Times New Roman"/>
                          <a:cs typeface="Times New Roman"/>
                        </a:rPr>
                        <a:t>Colla</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 </a:t>
                      </a:r>
                      <a:endParaRPr lang="es-AR" sz="1400" dirty="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739">
                <a:tc>
                  <a:txBody>
                    <a:bodyPr/>
                    <a:lstStyle/>
                    <a:p>
                      <a:pPr>
                        <a:spcAft>
                          <a:spcPts val="0"/>
                        </a:spcAft>
                      </a:pPr>
                      <a:r>
                        <a:rPr lang="es-AR" sz="1400">
                          <a:solidFill>
                            <a:srgbClr val="000000"/>
                          </a:solidFill>
                          <a:latin typeface="Calibri"/>
                          <a:ea typeface="Times New Roman"/>
                          <a:cs typeface="Times New Roman"/>
                        </a:rPr>
                        <a:t>Calchaquí</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 </a:t>
                      </a:r>
                      <a:endParaRPr lang="es-AR" sz="1400" dirty="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 </a:t>
                      </a:r>
                      <a:endParaRPr lang="es-AR" sz="1400" dirty="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7482">
                <a:tc>
                  <a:txBody>
                    <a:bodyPr/>
                    <a:lstStyle/>
                    <a:p>
                      <a:pPr>
                        <a:spcAft>
                          <a:spcPts val="0"/>
                        </a:spcAft>
                      </a:pPr>
                      <a:r>
                        <a:rPr lang="es-AR" sz="1400">
                          <a:solidFill>
                            <a:srgbClr val="000000"/>
                          </a:solidFill>
                          <a:latin typeface="Calibri"/>
                          <a:ea typeface="Times New Roman"/>
                          <a:cs typeface="Times New Roman"/>
                        </a:rPr>
                        <a:t>Huarpes Milcayac</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 </a:t>
                      </a:r>
                      <a:endParaRPr lang="es-AR" sz="1400" dirty="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 </a:t>
                      </a:r>
                      <a:endParaRPr lang="es-AR" sz="1400" dirty="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 </a:t>
                      </a:r>
                      <a:endParaRPr lang="es-AR" sz="1400" dirty="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 </a:t>
                      </a:r>
                      <a:endParaRPr lang="es-AR" sz="1400" dirty="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739">
                <a:tc>
                  <a:txBody>
                    <a:bodyPr/>
                    <a:lstStyle/>
                    <a:p>
                      <a:pPr>
                        <a:spcAft>
                          <a:spcPts val="0"/>
                        </a:spcAft>
                      </a:pPr>
                      <a:r>
                        <a:rPr lang="es-AR" sz="1400">
                          <a:solidFill>
                            <a:srgbClr val="000000"/>
                          </a:solidFill>
                          <a:latin typeface="Calibri"/>
                          <a:ea typeface="Times New Roman"/>
                          <a:cs typeface="Times New Roman"/>
                        </a:rPr>
                        <a:t>Mbya Guaraní</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 </a:t>
                      </a:r>
                      <a:endParaRPr lang="es-AR" sz="1400" dirty="0">
                        <a:latin typeface="Times New Roman"/>
                        <a:ea typeface="Times New Roman"/>
                        <a:cs typeface="Times New Roman"/>
                      </a:endParaRPr>
                    </a:p>
                  </a:txBody>
                  <a:tcPr marL="43659" marR="436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randomBar dir="ver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2"/>
          <p:cNvGraphicFramePr>
            <a:graphicFrameLocks noChangeAspect="1"/>
          </p:cNvGraphicFramePr>
          <p:nvPr/>
        </p:nvGraphicFramePr>
        <p:xfrm>
          <a:off x="0" y="0"/>
          <a:ext cx="9144000" cy="6858000"/>
        </p:xfrm>
        <a:graphic>
          <a:graphicData uri="http://schemas.openxmlformats.org/presentationml/2006/ole">
            <p:oleObj spid="_x0000_s107522" name="Imagen" r:id="rId3" imgW="1066772" imgH="1066772" progId="MS_ClipArt_Gallery.2">
              <p:embed/>
            </p:oleObj>
          </a:graphicData>
        </a:graphic>
      </p:graphicFrame>
      <p:pic>
        <p:nvPicPr>
          <p:cNvPr id="107523" name="Gráfico 17"/>
          <p:cNvPicPr>
            <a:picLocks noChangeArrowheads="1"/>
          </p:cNvPicPr>
          <p:nvPr/>
        </p:nvPicPr>
        <p:blipFill>
          <a:blip r:embed="rId4"/>
          <a:srcRect l="-6667" t="-4796" r="-4924" b="-29903"/>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6" name="Object 2"/>
          <p:cNvGraphicFramePr>
            <a:graphicFrameLocks noChangeAspect="1"/>
          </p:cNvGraphicFramePr>
          <p:nvPr/>
        </p:nvGraphicFramePr>
        <p:xfrm>
          <a:off x="0" y="0"/>
          <a:ext cx="9144000" cy="6858000"/>
        </p:xfrm>
        <a:graphic>
          <a:graphicData uri="http://schemas.openxmlformats.org/presentationml/2006/ole">
            <p:oleObj spid="_x0000_s108546" name="Imagen" r:id="rId3" imgW="1066772" imgH="1066772" progId="MS_ClipArt_Gallery.2">
              <p:embed/>
            </p:oleObj>
          </a:graphicData>
        </a:graphic>
      </p:graphicFrame>
      <p:pic>
        <p:nvPicPr>
          <p:cNvPr id="108547" name="Gráfico 18"/>
          <p:cNvPicPr>
            <a:picLocks noChangeArrowheads="1"/>
          </p:cNvPicPr>
          <p:nvPr/>
        </p:nvPicPr>
        <p:blipFill>
          <a:blip r:embed="rId4"/>
          <a:srcRect l="-578" t="-2637" r="-5853" b="-11070"/>
          <a:stretch>
            <a:fillRect/>
          </a:stretch>
        </p:blipFill>
        <p:spPr bwMode="auto">
          <a:xfrm>
            <a:off x="285750" y="642938"/>
            <a:ext cx="8715375" cy="5715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0" name="Object 2"/>
          <p:cNvGraphicFramePr>
            <a:graphicFrameLocks noChangeAspect="1"/>
          </p:cNvGraphicFramePr>
          <p:nvPr/>
        </p:nvGraphicFramePr>
        <p:xfrm>
          <a:off x="0" y="0"/>
          <a:ext cx="9144000" cy="6858000"/>
        </p:xfrm>
        <a:graphic>
          <a:graphicData uri="http://schemas.openxmlformats.org/presentationml/2006/ole">
            <p:oleObj spid="_x0000_s109570" name="Imagen" r:id="rId3" imgW="1066772" imgH="1066772" progId="MS_ClipArt_Gallery.2">
              <p:embed/>
            </p:oleObj>
          </a:graphicData>
        </a:graphic>
      </p:graphicFrame>
      <p:pic>
        <p:nvPicPr>
          <p:cNvPr id="109571" name="Gráfico 19"/>
          <p:cNvPicPr>
            <a:picLocks noChangeArrowheads="1"/>
          </p:cNvPicPr>
          <p:nvPr/>
        </p:nvPicPr>
        <p:blipFill>
          <a:blip r:embed="rId4"/>
          <a:srcRect l="-632" t="-4082" r="-15749" b="-10544"/>
          <a:stretch>
            <a:fillRect/>
          </a:stretch>
        </p:blipFill>
        <p:spPr bwMode="auto">
          <a:xfrm>
            <a:off x="0" y="0"/>
            <a:ext cx="9144000" cy="592931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4" name="Object 2"/>
          <p:cNvGraphicFramePr>
            <a:graphicFrameLocks noChangeAspect="1"/>
          </p:cNvGraphicFramePr>
          <p:nvPr/>
        </p:nvGraphicFramePr>
        <p:xfrm>
          <a:off x="0" y="0"/>
          <a:ext cx="9144000" cy="6858000"/>
        </p:xfrm>
        <a:graphic>
          <a:graphicData uri="http://schemas.openxmlformats.org/presentationml/2006/ole">
            <p:oleObj spid="_x0000_s110594" name="Imagen" r:id="rId3" imgW="1066772" imgH="1066772" progId="MS_ClipArt_Gallery.2">
              <p:embed/>
            </p:oleObj>
          </a:graphicData>
        </a:graphic>
      </p:graphicFrame>
      <p:graphicFrame>
        <p:nvGraphicFramePr>
          <p:cNvPr id="3" name="2 Tabla"/>
          <p:cNvGraphicFramePr>
            <a:graphicFrameLocks noGrp="1"/>
          </p:cNvGraphicFramePr>
          <p:nvPr/>
        </p:nvGraphicFramePr>
        <p:xfrm>
          <a:off x="571472" y="500041"/>
          <a:ext cx="7929618" cy="6143668"/>
        </p:xfrm>
        <a:graphic>
          <a:graphicData uri="http://schemas.openxmlformats.org/drawingml/2006/table">
            <a:tbl>
              <a:tblPr/>
              <a:tblGrid>
                <a:gridCol w="1298687"/>
                <a:gridCol w="3629664"/>
                <a:gridCol w="426451"/>
                <a:gridCol w="426451"/>
                <a:gridCol w="429673"/>
                <a:gridCol w="429673"/>
                <a:gridCol w="429673"/>
                <a:gridCol w="429673"/>
                <a:gridCol w="429673"/>
              </a:tblGrid>
              <a:tr h="718463">
                <a:tc gridSpan="9">
                  <a:txBody>
                    <a:bodyPr/>
                    <a:lstStyle/>
                    <a:p>
                      <a:pPr>
                        <a:spcAft>
                          <a:spcPts val="0"/>
                        </a:spcAft>
                      </a:pPr>
                      <a:r>
                        <a:rPr lang="es-AR" sz="1200" b="1" u="sng" dirty="0">
                          <a:solidFill>
                            <a:srgbClr val="000000"/>
                          </a:solidFill>
                          <a:latin typeface="Verdana" pitchFamily="34" charset="0"/>
                          <a:ea typeface="Verdana" pitchFamily="34" charset="0"/>
                          <a:cs typeface="Verdana" pitchFamily="34" charset="0"/>
                        </a:rPr>
                        <a:t>2.12 Análisis de los productos alimentarios ofrecidos.  Cuadro de comparación.  Productos que se producen y se consumen en el lugar</a:t>
                      </a:r>
                      <a:endParaRPr lang="es-AR" sz="1200" dirty="0">
                        <a:latin typeface="Verdana" pitchFamily="34" charset="0"/>
                        <a:ea typeface="Verdana" pitchFamily="34" charset="0"/>
                        <a:cs typeface="Verdana" pitchFamily="34" charset="0"/>
                      </a:endParaRPr>
                    </a:p>
                  </a:txBody>
                  <a:tcPr marL="44450" marR="44450" marT="0" marB="0" anchor="b">
                    <a:lnL>
                      <a:noFill/>
                    </a:lnL>
                    <a:lnR>
                      <a:noFill/>
                    </a:lnR>
                    <a:lnT>
                      <a:noFill/>
                    </a:lnT>
                    <a:lnB>
                      <a:noFill/>
                    </a:lnB>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r>
              <a:tr h="408217">
                <a:tc>
                  <a:txBody>
                    <a:bodyPr/>
                    <a:lstStyle/>
                    <a:p>
                      <a:endParaRPr lang="es-AR" sz="1200" dirty="0">
                        <a:latin typeface="Verdana" pitchFamily="34" charset="0"/>
                        <a:ea typeface="Verdana" pitchFamily="34" charset="0"/>
                        <a:cs typeface="Verdana" pitchFamily="34" charset="0"/>
                      </a:endParaRPr>
                    </a:p>
                  </a:txBody>
                  <a:tcPr marL="44450" marR="44450" marT="0" marB="0" anchor="b">
                    <a:lnL>
                      <a:noFill/>
                    </a:lnL>
                    <a:lnR>
                      <a:noFill/>
                    </a:lnR>
                    <a:lnT>
                      <a:noFill/>
                    </a:lnT>
                    <a:lnB>
                      <a:noFill/>
                    </a:lnB>
                  </a:tcPr>
                </a:tc>
                <a:tc>
                  <a:txBody>
                    <a:bodyPr/>
                    <a:lstStyle/>
                    <a:p>
                      <a:endParaRPr lang="es-AR" sz="1200">
                        <a:latin typeface="Verdana" pitchFamily="34" charset="0"/>
                        <a:ea typeface="Verdana" pitchFamily="34" charset="0"/>
                        <a:cs typeface="Verdana" pitchFamily="34" charset="0"/>
                      </a:endParaRPr>
                    </a:p>
                  </a:txBody>
                  <a:tcPr marL="44450" marR="44450" marT="0" marB="0" anchor="b">
                    <a:lnL>
                      <a:noFill/>
                    </a:lnL>
                    <a:lnR>
                      <a:noFill/>
                    </a:lnR>
                    <a:lnT>
                      <a:noFill/>
                    </a:lnT>
                    <a:lnB>
                      <a:noFill/>
                    </a:lnB>
                  </a:tcPr>
                </a:tc>
                <a:tc>
                  <a:txBody>
                    <a:bodyPr/>
                    <a:lstStyle/>
                    <a:p>
                      <a:endParaRPr lang="es-AR" sz="1200">
                        <a:latin typeface="Verdana" pitchFamily="34" charset="0"/>
                        <a:ea typeface="Verdana" pitchFamily="34" charset="0"/>
                        <a:cs typeface="Verdana"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AR" sz="1200">
                        <a:latin typeface="Verdana" pitchFamily="34" charset="0"/>
                        <a:ea typeface="Verdana" pitchFamily="34" charset="0"/>
                        <a:cs typeface="Verdana"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AR" sz="1200">
                        <a:latin typeface="Verdana" pitchFamily="34" charset="0"/>
                        <a:ea typeface="Verdana" pitchFamily="34" charset="0"/>
                        <a:cs typeface="Verdana"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AR" sz="1200">
                        <a:latin typeface="Verdana" pitchFamily="34" charset="0"/>
                        <a:ea typeface="Verdana" pitchFamily="34" charset="0"/>
                        <a:cs typeface="Verdana"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AR" sz="1200">
                        <a:latin typeface="Verdana" pitchFamily="34" charset="0"/>
                        <a:ea typeface="Verdana" pitchFamily="34" charset="0"/>
                        <a:cs typeface="Verdana"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AR" sz="1200">
                        <a:latin typeface="Verdana" pitchFamily="34" charset="0"/>
                        <a:ea typeface="Verdana" pitchFamily="34" charset="0"/>
                        <a:cs typeface="Verdana"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AR" sz="1200">
                        <a:latin typeface="Verdana" pitchFamily="34" charset="0"/>
                        <a:ea typeface="Verdana" pitchFamily="34" charset="0"/>
                        <a:cs typeface="Verdana"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979853">
                <a:tc>
                  <a:txBody>
                    <a:bodyPr/>
                    <a:lstStyle/>
                    <a:p>
                      <a:endParaRPr lang="es-AR" sz="1200" dirty="0">
                        <a:latin typeface="Verdana" pitchFamily="34" charset="0"/>
                        <a:ea typeface="Verdana" pitchFamily="34" charset="0"/>
                        <a:cs typeface="Verdana"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AR" sz="1200" dirty="0">
                        <a:latin typeface="Verdana" pitchFamily="34" charset="0"/>
                        <a:ea typeface="Verdana" pitchFamily="34" charset="0"/>
                        <a:cs typeface="Verdana"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Argentina</a:t>
                      </a:r>
                      <a:endParaRPr lang="es-AR" sz="1200">
                        <a:latin typeface="Verdana" pitchFamily="34" charset="0"/>
                        <a:ea typeface="Verdana" pitchFamily="34" charset="0"/>
                        <a:cs typeface="Verdana" pitchFamily="34"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Colombia</a:t>
                      </a:r>
                      <a:endParaRPr lang="es-AR" sz="1200">
                        <a:latin typeface="Verdana" pitchFamily="34" charset="0"/>
                        <a:ea typeface="Verdana" pitchFamily="34" charset="0"/>
                        <a:cs typeface="Verdana" pitchFamily="34"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Ecuador</a:t>
                      </a:r>
                      <a:endParaRPr lang="es-AR" sz="1200">
                        <a:latin typeface="Verdana" pitchFamily="34" charset="0"/>
                        <a:ea typeface="Verdana" pitchFamily="34" charset="0"/>
                        <a:cs typeface="Verdana" pitchFamily="34"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Mexico</a:t>
                      </a:r>
                      <a:endParaRPr lang="es-AR" sz="1200">
                        <a:latin typeface="Verdana" pitchFamily="34" charset="0"/>
                        <a:ea typeface="Verdana" pitchFamily="34" charset="0"/>
                        <a:cs typeface="Verdana" pitchFamily="34"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Nicaragua</a:t>
                      </a:r>
                      <a:endParaRPr lang="es-AR" sz="1200">
                        <a:latin typeface="Verdana" pitchFamily="34" charset="0"/>
                        <a:ea typeface="Verdana" pitchFamily="34" charset="0"/>
                        <a:cs typeface="Verdana" pitchFamily="34"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Rep.Dominicana</a:t>
                      </a:r>
                      <a:endParaRPr lang="es-AR" sz="1200">
                        <a:latin typeface="Verdana" pitchFamily="34" charset="0"/>
                        <a:ea typeface="Verdana" pitchFamily="34" charset="0"/>
                        <a:cs typeface="Verdana" pitchFamily="34"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Venezuela</a:t>
                      </a:r>
                      <a:endParaRPr lang="es-AR" sz="1200">
                        <a:latin typeface="Verdana" pitchFamily="34" charset="0"/>
                        <a:ea typeface="Verdana" pitchFamily="34" charset="0"/>
                        <a:cs typeface="Verdana" pitchFamily="34" charset="0"/>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7">
                <a:tc>
                  <a:txBody>
                    <a:bodyPr/>
                    <a:lstStyle/>
                    <a:p>
                      <a:pPr>
                        <a:spcAft>
                          <a:spcPts val="0"/>
                        </a:spcAft>
                      </a:pPr>
                      <a:r>
                        <a:rPr lang="es-AR" sz="1200">
                          <a:solidFill>
                            <a:srgbClr val="000000"/>
                          </a:solidFill>
                          <a:latin typeface="Verdana" pitchFamily="34" charset="0"/>
                          <a:ea typeface="Verdana" pitchFamily="34" charset="0"/>
                          <a:cs typeface="Verdana" pitchFamily="34" charset="0"/>
                        </a:rPr>
                        <a:t>Se sirven</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Fiestas Populares</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7">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Ritos / Celebraciones religiosas</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833">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Individualmente / establecimientos gastronómicos</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dirty="0">
                          <a:solidFill>
                            <a:srgbClr val="000000"/>
                          </a:solidFill>
                          <a:latin typeface="Verdana" pitchFamily="34" charset="0"/>
                          <a:ea typeface="Verdana" pitchFamily="34" charset="0"/>
                          <a:cs typeface="Verdana" pitchFamily="34" charset="0"/>
                        </a:rPr>
                        <a:t>x</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dirty="0">
                          <a:solidFill>
                            <a:srgbClr val="000000"/>
                          </a:solidFill>
                          <a:latin typeface="Verdana" pitchFamily="34" charset="0"/>
                          <a:ea typeface="Verdana" pitchFamily="34" charset="0"/>
                          <a:cs typeface="Verdana" pitchFamily="34" charset="0"/>
                        </a:rPr>
                        <a:t>x</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7">
                <a:tc>
                  <a:txBody>
                    <a:bodyPr/>
                    <a:lstStyle/>
                    <a:p>
                      <a:pPr>
                        <a:spcAft>
                          <a:spcPts val="0"/>
                        </a:spcAft>
                      </a:pPr>
                      <a:r>
                        <a:rPr lang="es-AR" sz="1200">
                          <a:solidFill>
                            <a:srgbClr val="000000"/>
                          </a:solidFill>
                          <a:latin typeface="Verdana" pitchFamily="34" charset="0"/>
                          <a:ea typeface="Verdana" pitchFamily="34" charset="0"/>
                          <a:cs typeface="Verdana" pitchFamily="34" charset="0"/>
                        </a:rPr>
                        <a:t>Se producen</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En forma artesanal</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dirty="0">
                          <a:solidFill>
                            <a:srgbClr val="000000"/>
                          </a:solidFill>
                          <a:latin typeface="Verdana" pitchFamily="34" charset="0"/>
                          <a:ea typeface="Verdana" pitchFamily="34" charset="0"/>
                          <a:cs typeface="Verdana" pitchFamily="34" charset="0"/>
                        </a:rPr>
                        <a:t>x</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dirty="0">
                          <a:solidFill>
                            <a:srgbClr val="000000"/>
                          </a:solidFill>
                          <a:latin typeface="Verdana" pitchFamily="34" charset="0"/>
                          <a:ea typeface="Verdana" pitchFamily="34" charset="0"/>
                          <a:cs typeface="Verdana" pitchFamily="34" charset="0"/>
                        </a:rPr>
                        <a:t>x</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7">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En forma industrial</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dirty="0">
                          <a:solidFill>
                            <a:srgbClr val="000000"/>
                          </a:solidFill>
                          <a:latin typeface="Verdana" pitchFamily="34" charset="0"/>
                          <a:ea typeface="Verdana" pitchFamily="34" charset="0"/>
                          <a:cs typeface="Verdana" pitchFamily="34" charset="0"/>
                        </a:rPr>
                        <a:t>x</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dirty="0">
                          <a:solidFill>
                            <a:srgbClr val="000000"/>
                          </a:solidFill>
                          <a:latin typeface="Verdana" pitchFamily="34" charset="0"/>
                          <a:ea typeface="Verdana" pitchFamily="34" charset="0"/>
                          <a:cs typeface="Verdana" pitchFamily="34" charset="0"/>
                        </a:rPr>
                        <a:t> </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7">
                <a:tc>
                  <a:txBody>
                    <a:bodyPr/>
                    <a:lstStyle/>
                    <a:p>
                      <a:pPr>
                        <a:spcAft>
                          <a:spcPts val="0"/>
                        </a:spcAft>
                      </a:pPr>
                      <a:r>
                        <a:rPr lang="es-AR" sz="1200">
                          <a:solidFill>
                            <a:srgbClr val="000000"/>
                          </a:solidFill>
                          <a:latin typeface="Verdana" pitchFamily="34" charset="0"/>
                          <a:ea typeface="Verdana" pitchFamily="34" charset="0"/>
                          <a:cs typeface="Verdana" pitchFamily="34" charset="0"/>
                        </a:rPr>
                        <a:t>Se consumen</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En el lugar</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dirty="0">
                          <a:solidFill>
                            <a:srgbClr val="000000"/>
                          </a:solidFill>
                          <a:latin typeface="Verdana" pitchFamily="34" charset="0"/>
                          <a:ea typeface="Verdana" pitchFamily="34" charset="0"/>
                          <a:cs typeface="Verdana" pitchFamily="34" charset="0"/>
                        </a:rPr>
                        <a:t>x</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dirty="0">
                          <a:solidFill>
                            <a:srgbClr val="000000"/>
                          </a:solidFill>
                          <a:latin typeface="Verdana" pitchFamily="34" charset="0"/>
                          <a:ea typeface="Verdana" pitchFamily="34" charset="0"/>
                          <a:cs typeface="Verdana" pitchFamily="34" charset="0"/>
                        </a:rPr>
                        <a:t>x</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dirty="0">
                          <a:solidFill>
                            <a:srgbClr val="000000"/>
                          </a:solidFill>
                          <a:latin typeface="Verdana" pitchFamily="34" charset="0"/>
                          <a:ea typeface="Verdana" pitchFamily="34" charset="0"/>
                          <a:cs typeface="Verdana" pitchFamily="34" charset="0"/>
                        </a:rPr>
                        <a:t>x</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7">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Fuera del lugar</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x</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dirty="0">
                          <a:solidFill>
                            <a:srgbClr val="000000"/>
                          </a:solidFill>
                          <a:latin typeface="Verdana" pitchFamily="34" charset="0"/>
                          <a:ea typeface="Verdana" pitchFamily="34" charset="0"/>
                          <a:cs typeface="Verdana" pitchFamily="34" charset="0"/>
                        </a:rPr>
                        <a:t>x</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randomBar dir="vert"/>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18" name="Object 2"/>
          <p:cNvGraphicFramePr>
            <a:graphicFrameLocks noChangeAspect="1"/>
          </p:cNvGraphicFramePr>
          <p:nvPr/>
        </p:nvGraphicFramePr>
        <p:xfrm>
          <a:off x="0" y="0"/>
          <a:ext cx="9144000" cy="6858000"/>
        </p:xfrm>
        <a:graphic>
          <a:graphicData uri="http://schemas.openxmlformats.org/presentationml/2006/ole">
            <p:oleObj spid="_x0000_s111618" name="Imagen" r:id="rId3" imgW="1066772" imgH="1066772" progId="MS_ClipArt_Gallery.2">
              <p:embed/>
            </p:oleObj>
          </a:graphicData>
        </a:graphic>
      </p:graphicFrame>
      <p:pic>
        <p:nvPicPr>
          <p:cNvPr id="111619" name="Gráfico 24"/>
          <p:cNvPicPr>
            <a:picLocks noChangeArrowheads="1"/>
          </p:cNvPicPr>
          <p:nvPr/>
        </p:nvPicPr>
        <p:blipFill>
          <a:blip r:embed="rId4"/>
          <a:srcRect l="-2139" t="-10864" r="-7201" b="-16216"/>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0"/>
          <a:ext cx="9144000" cy="6858000"/>
        </p:xfrm>
        <a:graphic>
          <a:graphicData uri="http://schemas.openxmlformats.org/presentationml/2006/ole">
            <p:oleObj spid="_x0000_s11266" name="Imagen" r:id="rId4" imgW="1066772" imgH="1066772" progId="MS_ClipArt_Gallery.2">
              <p:embed/>
            </p:oleObj>
          </a:graphicData>
        </a:graphic>
      </p:graphicFrame>
      <p:sp>
        <p:nvSpPr>
          <p:cNvPr id="5" name="Rectangle 3"/>
          <p:cNvSpPr txBox="1">
            <a:spLocks noChangeArrowheads="1"/>
          </p:cNvSpPr>
          <p:nvPr/>
        </p:nvSpPr>
        <p:spPr>
          <a:xfrm>
            <a:off x="457200" y="0"/>
            <a:ext cx="8229600" cy="6669088"/>
          </a:xfrm>
          <a:prstGeom prst="rect">
            <a:avLst/>
          </a:prstGeom>
        </p:spPr>
        <p:txBody>
          <a:bodyPr/>
          <a:lstStyle/>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r>
              <a:rPr lang="es-ES" kern="0" dirty="0">
                <a:latin typeface="+mn-lt"/>
              </a:rPr>
              <a:t>	</a:t>
            </a:r>
            <a:r>
              <a:rPr lang="es-ES" b="1" u="sng" kern="0" dirty="0">
                <a:latin typeface="+mn-lt"/>
              </a:rPr>
              <a:t>La comida y la ritualidad</a:t>
            </a:r>
            <a:r>
              <a:rPr lang="es-ES" kern="0" dirty="0">
                <a:latin typeface="+mn-lt"/>
              </a:rPr>
              <a:t>. </a:t>
            </a:r>
          </a:p>
          <a:p>
            <a:pPr marL="342900" indent="-342900" algn="just">
              <a:lnSpc>
                <a:spcPct val="80000"/>
              </a:lnSpc>
              <a:spcBef>
                <a:spcPct val="20000"/>
              </a:spcBef>
              <a:defRPr/>
            </a:pPr>
            <a:r>
              <a:rPr lang="es-ES" kern="0" dirty="0">
                <a:latin typeface="+mn-lt"/>
              </a:rPr>
              <a:t>	Las preparaciones autóctonas y todas las manifestaciones culturales que las rodean, pues pertenecen a la sabiduría popular y se han conservado gracias a ella. </a:t>
            </a: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r>
              <a:rPr lang="es-ES" kern="0" dirty="0">
                <a:latin typeface="+mn-lt"/>
              </a:rPr>
              <a:t>	La Cultura Alimentaría y el Patrimonio Gastronómico son herramientas de nuestra identidad nacional, por lo tanto cada receta, cada técnica de cocción, y cada utensilio que utilizamos es un reflejo de nuestros antecesores.</a:t>
            </a:r>
          </a:p>
          <a:p>
            <a:pPr marL="342900" indent="-342900" algn="just">
              <a:lnSpc>
                <a:spcPct val="80000"/>
              </a:lnSpc>
              <a:spcBef>
                <a:spcPct val="20000"/>
              </a:spcBef>
              <a:defRPr/>
            </a:pPr>
            <a:r>
              <a:rPr lang="es-ES" kern="0" dirty="0">
                <a:latin typeface="+mn-lt"/>
              </a:rPr>
              <a:t>	</a:t>
            </a:r>
          </a:p>
          <a:p>
            <a:pPr marL="342900" indent="-342900" algn="just">
              <a:lnSpc>
                <a:spcPct val="80000"/>
              </a:lnSpc>
              <a:spcBef>
                <a:spcPct val="20000"/>
              </a:spcBef>
              <a:defRPr/>
            </a:pPr>
            <a:r>
              <a:rPr lang="es-ES" kern="0" dirty="0">
                <a:latin typeface="+mn-lt"/>
              </a:rPr>
              <a:t>	La gastronomía se relaciona con la identidad, con la cultura y con el turismo, y la cocina regional, se conforma según los productos que en ella se encuentran.</a:t>
            </a:r>
          </a:p>
          <a:p>
            <a:pPr marL="342900" indent="-342900" algn="just">
              <a:lnSpc>
                <a:spcPct val="80000"/>
              </a:lnSpc>
              <a:spcBef>
                <a:spcPct val="20000"/>
              </a:spcBef>
              <a:defRPr/>
            </a:pPr>
            <a:r>
              <a:rPr lang="es-ES" b="1" kern="0" dirty="0">
                <a:latin typeface="+mn-lt"/>
              </a:rPr>
              <a:t/>
            </a:r>
            <a:br>
              <a:rPr lang="es-ES" b="1" kern="0" dirty="0">
                <a:latin typeface="+mn-lt"/>
              </a:rPr>
            </a:br>
            <a:endParaRPr lang="es-ES" b="1" kern="0" dirty="0">
              <a:latin typeface="+mn-lt"/>
            </a:endParaRPr>
          </a:p>
        </p:txBody>
      </p:sp>
      <p:sp>
        <p:nvSpPr>
          <p:cNvPr id="6" name="Rectangle 2"/>
          <p:cNvSpPr txBox="1">
            <a:spLocks noChangeArrowheads="1"/>
          </p:cNvSpPr>
          <p:nvPr/>
        </p:nvSpPr>
        <p:spPr>
          <a:xfrm>
            <a:off x="457200" y="274638"/>
            <a:ext cx="8229600" cy="1143000"/>
          </a:xfrm>
          <a:prstGeom prst="rect">
            <a:avLst/>
          </a:prstGeom>
        </p:spPr>
        <p:txBody>
          <a:bodyPr/>
          <a:lstStyle/>
          <a:p>
            <a:pPr algn="ctr">
              <a:defRPr/>
            </a:pPr>
            <a:r>
              <a:rPr lang="es-ES" sz="2400" b="1" kern="0" dirty="0">
                <a:solidFill>
                  <a:srgbClr val="FF0000"/>
                </a:solidFill>
                <a:latin typeface="+mj-lt"/>
                <a:ea typeface="+mj-ea"/>
                <a:cs typeface="+mj-cs"/>
              </a:rPr>
              <a:t>“La Gastronomía, Componente Esencial del Producto Turístico”</a:t>
            </a:r>
            <a:r>
              <a:rPr lang="es-ES" sz="2400" b="1" kern="0" dirty="0">
                <a:solidFill>
                  <a:schemeClr val="tx2"/>
                </a:solidFill>
                <a:latin typeface="+mj-lt"/>
                <a:ea typeface="+mj-ea"/>
                <a:cs typeface="+mj-cs"/>
              </a:rPr>
              <a:t/>
            </a:r>
            <a:br>
              <a:rPr lang="es-ES"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a:p>
            <a:pPr algn="ctr">
              <a:defRPr/>
            </a:pPr>
            <a:r>
              <a:rPr lang="es-ES_tradnl" sz="2400" b="1" kern="0" dirty="0">
                <a:solidFill>
                  <a:schemeClr val="tx2"/>
                </a:solidFill>
                <a:latin typeface="+mj-lt"/>
                <a:ea typeface="+mj-ea"/>
                <a:cs typeface="+mj-cs"/>
              </a:rPr>
              <a:t>Marco conceptual y teórico.</a:t>
            </a:r>
            <a:br>
              <a:rPr lang="es-ES_tradnl" sz="2400" b="1" kern="0" dirty="0">
                <a:solidFill>
                  <a:schemeClr val="tx2"/>
                </a:solidFill>
                <a:latin typeface="+mj-lt"/>
                <a:ea typeface="+mj-ea"/>
                <a:cs typeface="+mj-cs"/>
              </a:rPr>
            </a:br>
            <a:r>
              <a:rPr lang="es-ES_tradnl" sz="2400" b="1" kern="0" dirty="0">
                <a:solidFill>
                  <a:schemeClr val="tx2"/>
                </a:solidFill>
                <a:latin typeface="+mj-lt"/>
                <a:ea typeface="+mj-ea"/>
                <a:cs typeface="+mj-cs"/>
              </a:rPr>
              <a:t/>
            </a:r>
            <a:br>
              <a:rPr lang="es-ES_tradnl"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p:txBody>
      </p:sp>
    </p:spTree>
  </p:cSld>
  <p:clrMapOvr>
    <a:masterClrMapping/>
  </p:clrMapOvr>
  <p:transition>
    <p:randomBar dir="ver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2" name="Object 2"/>
          <p:cNvGraphicFramePr>
            <a:graphicFrameLocks noChangeAspect="1"/>
          </p:cNvGraphicFramePr>
          <p:nvPr/>
        </p:nvGraphicFramePr>
        <p:xfrm>
          <a:off x="0" y="0"/>
          <a:ext cx="9144000" cy="6858000"/>
        </p:xfrm>
        <a:graphic>
          <a:graphicData uri="http://schemas.openxmlformats.org/presentationml/2006/ole">
            <p:oleObj spid="_x0000_s112642" name="Imagen" r:id="rId3" imgW="1066772" imgH="1066772" progId="MS_ClipArt_Gallery.2">
              <p:embed/>
            </p:oleObj>
          </a:graphicData>
        </a:graphic>
      </p:graphicFrame>
      <p:pic>
        <p:nvPicPr>
          <p:cNvPr id="112643" name="Gráfico 21"/>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6" name="Object 2"/>
          <p:cNvGraphicFramePr>
            <a:graphicFrameLocks noChangeAspect="1"/>
          </p:cNvGraphicFramePr>
          <p:nvPr/>
        </p:nvGraphicFramePr>
        <p:xfrm>
          <a:off x="0" y="0"/>
          <a:ext cx="9144000" cy="6858000"/>
        </p:xfrm>
        <a:graphic>
          <a:graphicData uri="http://schemas.openxmlformats.org/presentationml/2006/ole">
            <p:oleObj spid="_x0000_s113666" name="Imagen" r:id="rId3" imgW="1066772" imgH="1066772" progId="MS_ClipArt_Gallery.2">
              <p:embed/>
            </p:oleObj>
          </a:graphicData>
        </a:graphic>
      </p:graphicFrame>
      <p:graphicFrame>
        <p:nvGraphicFramePr>
          <p:cNvPr id="4" name="3 Tabla"/>
          <p:cNvGraphicFramePr>
            <a:graphicFrameLocks noGrp="1"/>
          </p:cNvGraphicFramePr>
          <p:nvPr/>
        </p:nvGraphicFramePr>
        <p:xfrm>
          <a:off x="357188" y="714375"/>
          <a:ext cx="8429625" cy="5929313"/>
        </p:xfrm>
        <a:graphic>
          <a:graphicData uri="http://schemas.openxmlformats.org/drawingml/2006/table">
            <a:tbl>
              <a:tblPr/>
              <a:tblGrid>
                <a:gridCol w="6540556"/>
                <a:gridCol w="1889128"/>
              </a:tblGrid>
              <a:tr h="456104">
                <a:tc gridSpan="2">
                  <a:txBody>
                    <a:bodyPr/>
                    <a:lstStyle/>
                    <a:p>
                      <a:pPr>
                        <a:spcAft>
                          <a:spcPts val="0"/>
                        </a:spcAft>
                      </a:pPr>
                      <a:r>
                        <a:rPr lang="es-AR" sz="1200" b="1" dirty="0">
                          <a:solidFill>
                            <a:srgbClr val="000000"/>
                          </a:solidFill>
                          <a:latin typeface="Verdana" pitchFamily="34" charset="0"/>
                          <a:ea typeface="Verdana" pitchFamily="34" charset="0"/>
                          <a:cs typeface="Verdana" pitchFamily="34" charset="0"/>
                        </a:rPr>
                        <a:t>2,18 Año de inicio de la comercialización del circuito / ruta</a:t>
                      </a:r>
                      <a:endParaRPr lang="es-AR" sz="1200" dirty="0">
                        <a:latin typeface="Verdana" pitchFamily="34" charset="0"/>
                        <a:ea typeface="Verdana" pitchFamily="34" charset="0"/>
                        <a:cs typeface="Verdana"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AR"/>
                    </a:p>
                  </a:txBody>
                  <a:tcPr/>
                </a:tc>
              </a:tr>
              <a:tr h="456104">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r>
                        <a:rPr lang="es-AR" sz="1200" b="1">
                          <a:solidFill>
                            <a:srgbClr val="000000"/>
                          </a:solidFill>
                          <a:latin typeface="Verdana" pitchFamily="34" charset="0"/>
                          <a:ea typeface="Verdana" pitchFamily="34" charset="0"/>
                          <a:cs typeface="Verdana" pitchFamily="34" charset="0"/>
                        </a:rPr>
                        <a:t>País / Ruta o circuito</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Año inicio</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04">
                <a:tc>
                  <a:txBody>
                    <a:bodyPr/>
                    <a:lstStyle/>
                    <a:p>
                      <a:pPr>
                        <a:spcAft>
                          <a:spcPts val="0"/>
                        </a:spcAft>
                      </a:pPr>
                      <a:r>
                        <a:rPr lang="es-AR" sz="1200">
                          <a:solidFill>
                            <a:srgbClr val="000000"/>
                          </a:solidFill>
                          <a:latin typeface="Verdana" pitchFamily="34" charset="0"/>
                          <a:ea typeface="Verdana" pitchFamily="34" charset="0"/>
                          <a:cs typeface="Verdana" pitchFamily="34" charset="0"/>
                        </a:rPr>
                        <a:t>Argentina - Ruta del Vino y Fiesta de la Vendimia</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1936</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04">
                <a:tc>
                  <a:txBody>
                    <a:bodyPr/>
                    <a:lstStyle/>
                    <a:p>
                      <a:pPr>
                        <a:spcAft>
                          <a:spcPts val="0"/>
                        </a:spcAft>
                      </a:pPr>
                      <a:r>
                        <a:rPr lang="es-AR" sz="1200">
                          <a:solidFill>
                            <a:srgbClr val="000000"/>
                          </a:solidFill>
                          <a:latin typeface="Verdana" pitchFamily="34" charset="0"/>
                          <a:ea typeface="Verdana" pitchFamily="34" charset="0"/>
                          <a:cs typeface="Verdana" pitchFamily="34" charset="0"/>
                        </a:rPr>
                        <a:t>Argentina - Fiesta de la Pachamama</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1995</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04">
                <a:tc>
                  <a:txBody>
                    <a:bodyPr/>
                    <a:lstStyle/>
                    <a:p>
                      <a:pPr>
                        <a:spcAft>
                          <a:spcPts val="0"/>
                        </a:spcAft>
                      </a:pPr>
                      <a:r>
                        <a:rPr lang="es-AR" sz="1200">
                          <a:solidFill>
                            <a:srgbClr val="000000"/>
                          </a:solidFill>
                          <a:latin typeface="Verdana" pitchFamily="34" charset="0"/>
                          <a:ea typeface="Verdana" pitchFamily="34" charset="0"/>
                          <a:cs typeface="Verdana" pitchFamily="34" charset="0"/>
                        </a:rPr>
                        <a:t>Argentina - Ruta de la Yerba Mate</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2003</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04">
                <a:tc>
                  <a:txBody>
                    <a:bodyPr/>
                    <a:lstStyle/>
                    <a:p>
                      <a:pPr>
                        <a:spcAft>
                          <a:spcPts val="0"/>
                        </a:spcAft>
                      </a:pPr>
                      <a:r>
                        <a:rPr lang="es-AR" sz="1200">
                          <a:solidFill>
                            <a:srgbClr val="000000"/>
                          </a:solidFill>
                          <a:latin typeface="Verdana" pitchFamily="34" charset="0"/>
                          <a:ea typeface="Verdana" pitchFamily="34" charset="0"/>
                          <a:cs typeface="Verdana" pitchFamily="34" charset="0"/>
                        </a:rPr>
                        <a:t>Colombia - Ruta del Café / Triángulo del Café</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1987</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04">
                <a:tc>
                  <a:txBody>
                    <a:bodyPr/>
                    <a:lstStyle/>
                    <a:p>
                      <a:pPr>
                        <a:spcAft>
                          <a:spcPts val="0"/>
                        </a:spcAft>
                      </a:pPr>
                      <a:r>
                        <a:rPr lang="es-AR" sz="1200">
                          <a:solidFill>
                            <a:srgbClr val="000000"/>
                          </a:solidFill>
                          <a:latin typeface="Verdana" pitchFamily="34" charset="0"/>
                          <a:ea typeface="Verdana" pitchFamily="34" charset="0"/>
                          <a:cs typeface="Verdana" pitchFamily="34" charset="0"/>
                        </a:rPr>
                        <a:t>Colombia - Festival de la Ciruela</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1990</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04">
                <a:tc>
                  <a:txBody>
                    <a:bodyPr/>
                    <a:lstStyle/>
                    <a:p>
                      <a:pPr>
                        <a:spcAft>
                          <a:spcPts val="0"/>
                        </a:spcAft>
                      </a:pPr>
                      <a:r>
                        <a:rPr lang="es-AR" sz="1200">
                          <a:solidFill>
                            <a:srgbClr val="000000"/>
                          </a:solidFill>
                          <a:latin typeface="Verdana" pitchFamily="34" charset="0"/>
                          <a:ea typeface="Verdana" pitchFamily="34" charset="0"/>
                          <a:cs typeface="Verdana" pitchFamily="34" charset="0"/>
                        </a:rPr>
                        <a:t>Ecuador - La Ronda</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2007</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04">
                <a:tc>
                  <a:txBody>
                    <a:bodyPr/>
                    <a:lstStyle/>
                    <a:p>
                      <a:pPr>
                        <a:spcAft>
                          <a:spcPts val="0"/>
                        </a:spcAft>
                      </a:pPr>
                      <a:r>
                        <a:rPr lang="es-AR" sz="1200">
                          <a:solidFill>
                            <a:srgbClr val="000000"/>
                          </a:solidFill>
                          <a:latin typeface="Verdana" pitchFamily="34" charset="0"/>
                          <a:ea typeface="Verdana" pitchFamily="34" charset="0"/>
                          <a:cs typeface="Verdana" pitchFamily="34" charset="0"/>
                        </a:rPr>
                        <a:t>México - Feria de la Alegría y del Olivo</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1971</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04">
                <a:tc>
                  <a:txBody>
                    <a:bodyPr/>
                    <a:lstStyle/>
                    <a:p>
                      <a:pPr>
                        <a:spcAft>
                          <a:spcPts val="0"/>
                        </a:spcAft>
                      </a:pPr>
                      <a:r>
                        <a:rPr lang="es-AR" sz="1200">
                          <a:solidFill>
                            <a:srgbClr val="000000"/>
                          </a:solidFill>
                          <a:latin typeface="Verdana" pitchFamily="34" charset="0"/>
                          <a:ea typeface="Verdana" pitchFamily="34" charset="0"/>
                          <a:cs typeface="Verdana" pitchFamily="34" charset="0"/>
                        </a:rPr>
                        <a:t>Nicaragua - Ruta del Café</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2007</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04">
                <a:tc>
                  <a:txBody>
                    <a:bodyPr/>
                    <a:lstStyle/>
                    <a:p>
                      <a:pPr>
                        <a:spcAft>
                          <a:spcPts val="0"/>
                        </a:spcAft>
                      </a:pPr>
                      <a:r>
                        <a:rPr lang="es-AR" sz="1200">
                          <a:solidFill>
                            <a:srgbClr val="000000"/>
                          </a:solidFill>
                          <a:latin typeface="Verdana" pitchFamily="34" charset="0"/>
                          <a:ea typeface="Verdana" pitchFamily="34" charset="0"/>
                          <a:cs typeface="Verdana" pitchFamily="34" charset="0"/>
                        </a:rPr>
                        <a:t>República Dominicana - Gastronomía en Samaná</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No disponible</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04">
                <a:tc>
                  <a:txBody>
                    <a:bodyPr/>
                    <a:lstStyle/>
                    <a:p>
                      <a:pPr>
                        <a:spcAft>
                          <a:spcPts val="0"/>
                        </a:spcAft>
                      </a:pPr>
                      <a:r>
                        <a:rPr lang="es-AR" sz="1200">
                          <a:solidFill>
                            <a:srgbClr val="000000"/>
                          </a:solidFill>
                          <a:latin typeface="Verdana" pitchFamily="34" charset="0"/>
                          <a:ea typeface="Verdana" pitchFamily="34" charset="0"/>
                          <a:cs typeface="Verdana" pitchFamily="34" charset="0"/>
                        </a:rPr>
                        <a:t>República Dominicana - Ruta del Café</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a:solidFill>
                            <a:srgbClr val="000000"/>
                          </a:solidFill>
                          <a:latin typeface="Verdana" pitchFamily="34" charset="0"/>
                          <a:ea typeface="Verdana" pitchFamily="34" charset="0"/>
                          <a:cs typeface="Verdana" pitchFamily="34" charset="0"/>
                        </a:rPr>
                        <a:t>No disponible</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04">
                <a:tc>
                  <a:txBody>
                    <a:bodyPr/>
                    <a:lstStyle/>
                    <a:p>
                      <a:pPr>
                        <a:spcAft>
                          <a:spcPts val="0"/>
                        </a:spcAft>
                      </a:pPr>
                      <a:r>
                        <a:rPr lang="es-AR" sz="1200">
                          <a:solidFill>
                            <a:srgbClr val="000000"/>
                          </a:solidFill>
                          <a:latin typeface="Verdana" pitchFamily="34" charset="0"/>
                          <a:ea typeface="Verdana" pitchFamily="34" charset="0"/>
                          <a:cs typeface="Verdana" pitchFamily="34" charset="0"/>
                        </a:rPr>
                        <a:t>Venezuela - Cacao de Chuao</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dirty="0">
                          <a:solidFill>
                            <a:srgbClr val="000000"/>
                          </a:solidFill>
                          <a:latin typeface="Verdana" pitchFamily="34" charset="0"/>
                          <a:ea typeface="Verdana" pitchFamily="34" charset="0"/>
                          <a:cs typeface="Verdana" pitchFamily="34" charset="0"/>
                        </a:rPr>
                        <a:t>1625</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randomBar dir="ver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0" name="Object 2"/>
          <p:cNvGraphicFramePr>
            <a:graphicFrameLocks noChangeAspect="1"/>
          </p:cNvGraphicFramePr>
          <p:nvPr/>
        </p:nvGraphicFramePr>
        <p:xfrm>
          <a:off x="0" y="0"/>
          <a:ext cx="9144000" cy="6858000"/>
        </p:xfrm>
        <a:graphic>
          <a:graphicData uri="http://schemas.openxmlformats.org/presentationml/2006/ole">
            <p:oleObj spid="_x0000_s114690" name="Imagen" r:id="rId3" imgW="1066772" imgH="1066772" progId="MS_ClipArt_Gallery.2">
              <p:embed/>
            </p:oleObj>
          </a:graphicData>
        </a:graphic>
      </p:graphicFrame>
      <p:graphicFrame>
        <p:nvGraphicFramePr>
          <p:cNvPr id="3" name="2 Tabla"/>
          <p:cNvGraphicFramePr>
            <a:graphicFrameLocks noGrp="1"/>
          </p:cNvGraphicFramePr>
          <p:nvPr/>
        </p:nvGraphicFramePr>
        <p:xfrm>
          <a:off x="857250" y="500063"/>
          <a:ext cx="7715250" cy="2786062"/>
        </p:xfrm>
        <a:graphic>
          <a:graphicData uri="http://schemas.openxmlformats.org/drawingml/2006/table">
            <a:tbl>
              <a:tblPr/>
              <a:tblGrid>
                <a:gridCol w="5026395"/>
                <a:gridCol w="877489"/>
                <a:gridCol w="905178"/>
                <a:gridCol w="906242"/>
              </a:tblGrid>
              <a:tr h="348260">
                <a:tc>
                  <a:txBody>
                    <a:bodyPr/>
                    <a:lstStyle/>
                    <a:p>
                      <a:pPr>
                        <a:spcAft>
                          <a:spcPts val="0"/>
                        </a:spcAft>
                      </a:pPr>
                      <a:r>
                        <a:rPr lang="es-AR" sz="1200" b="1" dirty="0">
                          <a:solidFill>
                            <a:srgbClr val="000000"/>
                          </a:solidFill>
                          <a:latin typeface="Verdana" pitchFamily="34" charset="0"/>
                          <a:ea typeface="Verdana" pitchFamily="34" charset="0"/>
                          <a:cs typeface="Verdana" pitchFamily="34" charset="0"/>
                        </a:rPr>
                        <a:t>2.19.1 - Gestión del proyecto</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Publico</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Privado</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Mixto</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60">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Argentina</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200">
                          <a:solidFill>
                            <a:srgbClr val="000000"/>
                          </a:solidFill>
                          <a:latin typeface="Verdana" pitchFamily="34" charset="0"/>
                          <a:ea typeface="Verdana" pitchFamily="34" charset="0"/>
                          <a:cs typeface="Verdana" pitchFamily="34" charset="0"/>
                        </a:rPr>
                        <a:t>2</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200">
                          <a:solidFill>
                            <a:srgbClr val="000000"/>
                          </a:solidFill>
                          <a:latin typeface="Verdana" pitchFamily="34" charset="0"/>
                          <a:ea typeface="Verdana" pitchFamily="34" charset="0"/>
                          <a:cs typeface="Verdana" pitchFamily="34" charset="0"/>
                        </a:rPr>
                        <a:t>3</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60">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Colombia</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200">
                          <a:solidFill>
                            <a:srgbClr val="000000"/>
                          </a:solidFill>
                          <a:latin typeface="Verdana" pitchFamily="34" charset="0"/>
                          <a:ea typeface="Verdana" pitchFamily="34" charset="0"/>
                          <a:cs typeface="Verdana" pitchFamily="34" charset="0"/>
                        </a:rPr>
                        <a:t>1</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200">
                          <a:solidFill>
                            <a:srgbClr val="000000"/>
                          </a:solidFill>
                          <a:latin typeface="Verdana" pitchFamily="34" charset="0"/>
                          <a:ea typeface="Verdana" pitchFamily="34" charset="0"/>
                          <a:cs typeface="Verdana" pitchFamily="34" charset="0"/>
                        </a:rPr>
                        <a:t>1</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60">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Ecuador</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200">
                          <a:solidFill>
                            <a:srgbClr val="000000"/>
                          </a:solidFill>
                          <a:latin typeface="Verdana" pitchFamily="34" charset="0"/>
                          <a:ea typeface="Verdana" pitchFamily="34" charset="0"/>
                          <a:cs typeface="Verdana" pitchFamily="34" charset="0"/>
                        </a:rPr>
                        <a:t>1</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60">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México</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200">
                          <a:solidFill>
                            <a:srgbClr val="000000"/>
                          </a:solidFill>
                          <a:latin typeface="Verdana" pitchFamily="34" charset="0"/>
                          <a:ea typeface="Verdana" pitchFamily="34" charset="0"/>
                          <a:cs typeface="Verdana" pitchFamily="34" charset="0"/>
                        </a:rPr>
                        <a:t>1</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60">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Nicaragua</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200">
                          <a:solidFill>
                            <a:srgbClr val="000000"/>
                          </a:solidFill>
                          <a:latin typeface="Verdana" pitchFamily="34" charset="0"/>
                          <a:ea typeface="Verdana" pitchFamily="34" charset="0"/>
                          <a:cs typeface="Verdana" pitchFamily="34" charset="0"/>
                        </a:rPr>
                        <a:t>1</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60">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Rep. Dominicana</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200">
                          <a:solidFill>
                            <a:srgbClr val="000000"/>
                          </a:solidFill>
                          <a:latin typeface="Verdana" pitchFamily="34" charset="0"/>
                          <a:ea typeface="Verdana" pitchFamily="34" charset="0"/>
                          <a:cs typeface="Verdana" pitchFamily="34" charset="0"/>
                        </a:rPr>
                        <a:t>1</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200">
                          <a:solidFill>
                            <a:srgbClr val="000000"/>
                          </a:solidFill>
                          <a:latin typeface="Verdana" pitchFamily="34" charset="0"/>
                          <a:ea typeface="Verdana" pitchFamily="34" charset="0"/>
                          <a:cs typeface="Verdana" pitchFamily="34" charset="0"/>
                        </a:rPr>
                        <a:t>1</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60">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Venezuela</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200" dirty="0">
                          <a:solidFill>
                            <a:srgbClr val="000000"/>
                          </a:solidFill>
                          <a:latin typeface="Verdana" pitchFamily="34" charset="0"/>
                          <a:ea typeface="Verdana" pitchFamily="34" charset="0"/>
                          <a:cs typeface="Verdana" pitchFamily="34" charset="0"/>
                        </a:rPr>
                        <a:t>1</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 </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 </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857250" y="3500438"/>
          <a:ext cx="7715250" cy="2928937"/>
        </p:xfrm>
        <a:graphic>
          <a:graphicData uri="http://schemas.openxmlformats.org/drawingml/2006/table">
            <a:tbl>
              <a:tblPr/>
              <a:tblGrid>
                <a:gridCol w="4421056"/>
                <a:gridCol w="1036887"/>
                <a:gridCol w="1239207"/>
                <a:gridCol w="1018154"/>
              </a:tblGrid>
              <a:tr h="366120">
                <a:tc>
                  <a:txBody>
                    <a:bodyPr/>
                    <a:lstStyle/>
                    <a:p>
                      <a:pPr>
                        <a:spcAft>
                          <a:spcPts val="0"/>
                        </a:spcAft>
                      </a:pPr>
                      <a:r>
                        <a:rPr lang="es-AR" sz="1200" b="1" dirty="0">
                          <a:solidFill>
                            <a:srgbClr val="000000"/>
                          </a:solidFill>
                          <a:latin typeface="Verdana" pitchFamily="34" charset="0"/>
                          <a:ea typeface="Verdana" pitchFamily="34" charset="0"/>
                          <a:cs typeface="Verdana" pitchFamily="34" charset="0"/>
                        </a:rPr>
                        <a:t>2.19.2 - Origen de los Fondos</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Nacional</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Internacional</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Mixto</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120">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Argentina</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200">
                          <a:solidFill>
                            <a:srgbClr val="000000"/>
                          </a:solidFill>
                          <a:latin typeface="Verdana" pitchFamily="34" charset="0"/>
                          <a:ea typeface="Verdana" pitchFamily="34" charset="0"/>
                          <a:cs typeface="Verdana" pitchFamily="34" charset="0"/>
                        </a:rPr>
                        <a:t>3</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120">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Colombia</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200">
                          <a:solidFill>
                            <a:srgbClr val="000000"/>
                          </a:solidFill>
                          <a:latin typeface="Verdana" pitchFamily="34" charset="0"/>
                          <a:ea typeface="Verdana" pitchFamily="34" charset="0"/>
                          <a:cs typeface="Verdana" pitchFamily="34" charset="0"/>
                        </a:rPr>
                        <a:t>2</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120">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Ecuador</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200">
                          <a:solidFill>
                            <a:srgbClr val="000000"/>
                          </a:solidFill>
                          <a:latin typeface="Verdana" pitchFamily="34" charset="0"/>
                          <a:ea typeface="Verdana" pitchFamily="34" charset="0"/>
                          <a:cs typeface="Verdana" pitchFamily="34" charset="0"/>
                        </a:rPr>
                        <a:t>1</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120">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México</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200">
                          <a:solidFill>
                            <a:srgbClr val="000000"/>
                          </a:solidFill>
                          <a:latin typeface="Verdana" pitchFamily="34" charset="0"/>
                          <a:ea typeface="Verdana" pitchFamily="34" charset="0"/>
                          <a:cs typeface="Verdana" pitchFamily="34" charset="0"/>
                        </a:rPr>
                        <a:t>1</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120">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Nicaragua</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200">
                          <a:solidFill>
                            <a:srgbClr val="000000"/>
                          </a:solidFill>
                          <a:latin typeface="Verdana" pitchFamily="34" charset="0"/>
                          <a:ea typeface="Verdana" pitchFamily="34" charset="0"/>
                          <a:cs typeface="Verdana" pitchFamily="34" charset="0"/>
                        </a:rPr>
                        <a:t>1</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120">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Rep. Dominicana</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 </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 </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200" dirty="0">
                          <a:solidFill>
                            <a:srgbClr val="000000"/>
                          </a:solidFill>
                          <a:latin typeface="Verdana" pitchFamily="34" charset="0"/>
                          <a:ea typeface="Verdana" pitchFamily="34" charset="0"/>
                          <a:cs typeface="Verdana" pitchFamily="34" charset="0"/>
                        </a:rPr>
                        <a:t>2</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120">
                <a:tc>
                  <a:txBody>
                    <a:bodyPr/>
                    <a:lstStyle/>
                    <a:p>
                      <a:pPr>
                        <a:spcAft>
                          <a:spcPts val="0"/>
                        </a:spcAft>
                      </a:pPr>
                      <a:r>
                        <a:rPr lang="es-AR" sz="1200">
                          <a:solidFill>
                            <a:srgbClr val="000000"/>
                          </a:solidFill>
                          <a:latin typeface="Verdana" pitchFamily="34" charset="0"/>
                          <a:ea typeface="Verdana" pitchFamily="34" charset="0"/>
                          <a:cs typeface="Verdana" pitchFamily="34" charset="0"/>
                        </a:rPr>
                        <a:t>Venezuela</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200">
                          <a:solidFill>
                            <a:srgbClr val="000000"/>
                          </a:solidFill>
                          <a:latin typeface="Verdana" pitchFamily="34" charset="0"/>
                          <a:ea typeface="Verdana" pitchFamily="34" charset="0"/>
                          <a:cs typeface="Verdana" pitchFamily="34" charset="0"/>
                        </a:rPr>
                        <a:t>1</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Verdana" pitchFamily="34" charset="0"/>
                          <a:ea typeface="Verdana" pitchFamily="34" charset="0"/>
                          <a:cs typeface="Verdana" pitchFamily="34" charset="0"/>
                        </a:rPr>
                        <a:t> </a:t>
                      </a:r>
                      <a:endParaRPr lang="es-AR" sz="120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Verdana" pitchFamily="34" charset="0"/>
                          <a:ea typeface="Verdana" pitchFamily="34" charset="0"/>
                          <a:cs typeface="Verdana" pitchFamily="34" charset="0"/>
                        </a:rPr>
                        <a:t> </a:t>
                      </a:r>
                      <a:endParaRPr lang="es-AR" sz="1200" dirty="0">
                        <a:latin typeface="Verdana" pitchFamily="34" charset="0"/>
                        <a:ea typeface="Verdana" pitchFamily="34" charset="0"/>
                        <a:cs typeface="Verdana"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randomBar dir="vert"/>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4" name="Object 2"/>
          <p:cNvGraphicFramePr>
            <a:graphicFrameLocks noChangeAspect="1"/>
          </p:cNvGraphicFramePr>
          <p:nvPr/>
        </p:nvGraphicFramePr>
        <p:xfrm>
          <a:off x="0" y="0"/>
          <a:ext cx="9144000" cy="6858000"/>
        </p:xfrm>
        <a:graphic>
          <a:graphicData uri="http://schemas.openxmlformats.org/presentationml/2006/ole">
            <p:oleObj spid="_x0000_s115714" name="Imagen" r:id="rId3" imgW="1066772" imgH="1066772" progId="MS_ClipArt_Gallery.2">
              <p:embed/>
            </p:oleObj>
          </a:graphicData>
        </a:graphic>
      </p:graphicFrame>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0" y="0"/>
          <a:ext cx="9144000" cy="6858000"/>
        </p:xfrm>
        <a:graphic>
          <a:graphicData uri="http://schemas.openxmlformats.org/presentationml/2006/ole">
            <p:oleObj spid="_x0000_s12290" name="Imagen" r:id="rId4" imgW="1066772" imgH="1066772" progId="MS_ClipArt_Gallery.2">
              <p:embed/>
            </p:oleObj>
          </a:graphicData>
        </a:graphic>
      </p:graphicFrame>
      <p:sp>
        <p:nvSpPr>
          <p:cNvPr id="4" name="Rectangle 3"/>
          <p:cNvSpPr txBox="1">
            <a:spLocks noChangeArrowheads="1"/>
          </p:cNvSpPr>
          <p:nvPr/>
        </p:nvSpPr>
        <p:spPr>
          <a:xfrm>
            <a:off x="457200" y="188913"/>
            <a:ext cx="8229600" cy="6480175"/>
          </a:xfrm>
          <a:prstGeom prst="rect">
            <a:avLst/>
          </a:prstGeom>
        </p:spPr>
        <p:txBody>
          <a:bodyPr/>
          <a:lstStyle/>
          <a:p>
            <a:pPr marL="342900" indent="-342900" algn="just">
              <a:lnSpc>
                <a:spcPct val="80000"/>
              </a:lnSpc>
              <a:spcBef>
                <a:spcPct val="20000"/>
              </a:spcBef>
              <a:defRPr/>
            </a:pPr>
            <a:endParaRPr lang="es-ES" kern="0" dirty="0">
              <a:latin typeface="+mj-lt"/>
            </a:endParaRPr>
          </a:p>
          <a:p>
            <a:pPr marL="342900" indent="-342900" algn="just">
              <a:lnSpc>
                <a:spcPct val="80000"/>
              </a:lnSpc>
              <a:spcBef>
                <a:spcPct val="20000"/>
              </a:spcBef>
              <a:defRPr/>
            </a:pPr>
            <a:endParaRPr lang="es-ES" kern="0" dirty="0">
              <a:latin typeface="+mj-lt"/>
            </a:endParaRPr>
          </a:p>
          <a:p>
            <a:pPr marL="342900" indent="-342900" algn="just">
              <a:lnSpc>
                <a:spcPct val="80000"/>
              </a:lnSpc>
              <a:spcBef>
                <a:spcPct val="20000"/>
              </a:spcBef>
              <a:defRPr/>
            </a:pPr>
            <a:endParaRPr lang="es-ES" kern="0" dirty="0">
              <a:latin typeface="+mj-lt"/>
            </a:endParaRPr>
          </a:p>
          <a:p>
            <a:pPr marL="342900" indent="-342900" algn="just">
              <a:lnSpc>
                <a:spcPct val="80000"/>
              </a:lnSpc>
              <a:spcBef>
                <a:spcPct val="20000"/>
              </a:spcBef>
              <a:defRPr/>
            </a:pPr>
            <a:endParaRPr lang="es-ES" kern="0" dirty="0">
              <a:latin typeface="+mj-lt"/>
            </a:endParaRPr>
          </a:p>
          <a:p>
            <a:pPr marL="342900" indent="-342900" algn="just">
              <a:lnSpc>
                <a:spcPct val="80000"/>
              </a:lnSpc>
              <a:spcBef>
                <a:spcPct val="20000"/>
              </a:spcBef>
              <a:defRPr/>
            </a:pPr>
            <a:endParaRPr lang="es-ES" kern="0" dirty="0">
              <a:latin typeface="+mj-lt"/>
            </a:endParaRPr>
          </a:p>
          <a:p>
            <a:pPr marL="342900" indent="-342900" algn="just">
              <a:lnSpc>
                <a:spcPct val="80000"/>
              </a:lnSpc>
              <a:spcBef>
                <a:spcPct val="20000"/>
              </a:spcBef>
              <a:defRPr/>
            </a:pPr>
            <a:endParaRPr lang="es-ES" kern="0" dirty="0">
              <a:latin typeface="+mj-lt"/>
            </a:endParaRPr>
          </a:p>
          <a:p>
            <a:pPr marL="342900" indent="-342900" algn="just">
              <a:lnSpc>
                <a:spcPct val="80000"/>
              </a:lnSpc>
              <a:spcBef>
                <a:spcPct val="20000"/>
              </a:spcBef>
              <a:defRPr/>
            </a:pPr>
            <a:endParaRPr lang="es-ES" kern="0" dirty="0">
              <a:latin typeface="+mj-lt"/>
            </a:endParaRPr>
          </a:p>
          <a:p>
            <a:pPr marL="342900" indent="-342900" algn="just">
              <a:lnSpc>
                <a:spcPct val="80000"/>
              </a:lnSpc>
              <a:spcBef>
                <a:spcPct val="20000"/>
              </a:spcBef>
              <a:defRPr/>
            </a:pPr>
            <a:endParaRPr lang="es-ES" kern="0" dirty="0">
              <a:latin typeface="+mj-lt"/>
            </a:endParaRPr>
          </a:p>
          <a:p>
            <a:pPr marL="342900" indent="-342900" algn="just">
              <a:lnSpc>
                <a:spcPct val="80000"/>
              </a:lnSpc>
              <a:spcBef>
                <a:spcPct val="20000"/>
              </a:spcBef>
              <a:defRPr/>
            </a:pPr>
            <a:r>
              <a:rPr lang="es-ES" kern="0" dirty="0">
                <a:latin typeface="+mj-lt"/>
              </a:rPr>
              <a:t>	Al calificar una cocina de gastronómica se entiende que hay en ésta un conjunto estructurado de conocimientos y de prácticas, relativos a ciertos ingredientes y utensilios particulares, cuya finalidad es el placer de los cinco sentidos en orden de importancia: gusto y olfato, tacto y vista y oído. </a:t>
            </a:r>
          </a:p>
          <a:p>
            <a:pPr marL="342900" indent="-342900" algn="just">
              <a:lnSpc>
                <a:spcPct val="80000"/>
              </a:lnSpc>
              <a:spcBef>
                <a:spcPct val="20000"/>
              </a:spcBef>
              <a:defRPr/>
            </a:pPr>
            <a:endParaRPr lang="es-ES" kern="0" dirty="0">
              <a:latin typeface="+mj-lt"/>
            </a:endParaRPr>
          </a:p>
          <a:p>
            <a:pPr marL="342900" indent="-342900" algn="just">
              <a:lnSpc>
                <a:spcPct val="80000"/>
              </a:lnSpc>
              <a:spcBef>
                <a:spcPct val="20000"/>
              </a:spcBef>
              <a:defRPr/>
            </a:pPr>
            <a:r>
              <a:rPr lang="es-ES" kern="0" dirty="0">
                <a:latin typeface="+mj-lt"/>
              </a:rPr>
              <a:t>	La gastronomía es una estructura armoniosa del fenómeno alimenticio de un pueblo, análoga a la estructura (principios y reglas) de la poética de una lengua. </a:t>
            </a:r>
          </a:p>
          <a:p>
            <a:pPr marL="342900" indent="-342900" algn="just">
              <a:lnSpc>
                <a:spcPct val="80000"/>
              </a:lnSpc>
              <a:spcBef>
                <a:spcPct val="20000"/>
              </a:spcBef>
              <a:defRPr/>
            </a:pPr>
            <a:r>
              <a:rPr lang="es-ES" kern="0" dirty="0">
                <a:latin typeface="+mj-lt"/>
              </a:rPr>
              <a:t>	</a:t>
            </a:r>
          </a:p>
          <a:p>
            <a:pPr marL="342900" indent="-342900" algn="just">
              <a:lnSpc>
                <a:spcPct val="80000"/>
              </a:lnSpc>
              <a:spcBef>
                <a:spcPct val="20000"/>
              </a:spcBef>
              <a:defRPr/>
            </a:pPr>
            <a:r>
              <a:rPr lang="es-ES" kern="0" dirty="0">
                <a:latin typeface="+mj-lt"/>
              </a:rPr>
              <a:t>	La alimentación de cada pueblo contiene no sólo un catálogo de ingredientes y fórmulas específicas para combinarlos, sino también ciertas técnicas de preparación, incluidas las fuentes de cocción, los utensilios y los gestos propios de su utilización, más una normatividad relativa a las maneras y los momentos del consumo. </a:t>
            </a:r>
          </a:p>
          <a:p>
            <a:pPr marL="342900" indent="-342900" algn="just">
              <a:lnSpc>
                <a:spcPct val="80000"/>
              </a:lnSpc>
              <a:spcBef>
                <a:spcPct val="20000"/>
              </a:spcBef>
              <a:defRPr/>
            </a:pPr>
            <a:r>
              <a:rPr lang="es-AR" kern="0" dirty="0">
                <a:latin typeface="+mj-lt"/>
              </a:rPr>
              <a:t>	</a:t>
            </a:r>
          </a:p>
          <a:p>
            <a:pPr marL="342900" indent="-342900" algn="just">
              <a:lnSpc>
                <a:spcPct val="80000"/>
              </a:lnSpc>
              <a:spcBef>
                <a:spcPct val="20000"/>
              </a:spcBef>
              <a:defRPr/>
            </a:pPr>
            <a:r>
              <a:rPr lang="es-AR" kern="0" dirty="0">
                <a:latin typeface="+mj-lt"/>
              </a:rPr>
              <a:t>	Desde la economía, es importante para sustentar el consumo de la producción de bienes internos. </a:t>
            </a:r>
          </a:p>
          <a:p>
            <a:pPr marL="342900" indent="-342900" algn="just">
              <a:lnSpc>
                <a:spcPct val="80000"/>
              </a:lnSpc>
              <a:spcBef>
                <a:spcPct val="20000"/>
              </a:spcBef>
              <a:defRPr/>
            </a:pPr>
            <a:endParaRPr lang="es-AR" kern="0" dirty="0">
              <a:latin typeface="+mj-lt"/>
            </a:endParaRPr>
          </a:p>
          <a:p>
            <a:pPr marL="342900" indent="-342900">
              <a:lnSpc>
                <a:spcPct val="80000"/>
              </a:lnSpc>
              <a:spcBef>
                <a:spcPct val="20000"/>
              </a:spcBef>
              <a:buFontTx/>
              <a:buChar char="•"/>
              <a:defRPr/>
            </a:pPr>
            <a:endParaRPr lang="es-ES" sz="2400" kern="0" dirty="0">
              <a:latin typeface="+mn-lt"/>
            </a:endParaRPr>
          </a:p>
        </p:txBody>
      </p:sp>
      <p:sp>
        <p:nvSpPr>
          <p:cNvPr id="6" name="Rectangle 2"/>
          <p:cNvSpPr txBox="1">
            <a:spLocks noChangeArrowheads="1"/>
          </p:cNvSpPr>
          <p:nvPr/>
        </p:nvSpPr>
        <p:spPr>
          <a:xfrm>
            <a:off x="457200" y="274638"/>
            <a:ext cx="8229600" cy="1143000"/>
          </a:xfrm>
          <a:prstGeom prst="rect">
            <a:avLst/>
          </a:prstGeom>
        </p:spPr>
        <p:txBody>
          <a:bodyPr/>
          <a:lstStyle/>
          <a:p>
            <a:pPr algn="ctr">
              <a:defRPr/>
            </a:pPr>
            <a:r>
              <a:rPr lang="es-ES" sz="2400" b="1" kern="0" dirty="0">
                <a:solidFill>
                  <a:srgbClr val="FF0000"/>
                </a:solidFill>
                <a:latin typeface="+mj-lt"/>
                <a:ea typeface="+mj-ea"/>
                <a:cs typeface="+mj-cs"/>
              </a:rPr>
              <a:t>“La Gastronomía, Componente Esencial del Producto Turístico”</a:t>
            </a:r>
            <a:r>
              <a:rPr lang="es-ES" sz="2400" b="1" kern="0" dirty="0">
                <a:solidFill>
                  <a:schemeClr val="tx2"/>
                </a:solidFill>
                <a:latin typeface="+mj-lt"/>
                <a:ea typeface="+mj-ea"/>
                <a:cs typeface="+mj-cs"/>
              </a:rPr>
              <a:t/>
            </a:r>
            <a:br>
              <a:rPr lang="es-ES"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a:p>
            <a:pPr algn="ctr">
              <a:defRPr/>
            </a:pPr>
            <a:r>
              <a:rPr lang="es-ES_tradnl" sz="2400" b="1" kern="0" dirty="0">
                <a:solidFill>
                  <a:schemeClr val="tx2"/>
                </a:solidFill>
                <a:latin typeface="+mj-lt"/>
                <a:ea typeface="+mj-ea"/>
                <a:cs typeface="+mj-cs"/>
              </a:rPr>
              <a:t>Marco conceptual y teórico.</a:t>
            </a:r>
            <a:br>
              <a:rPr lang="es-ES_tradnl" sz="2400" b="1" kern="0" dirty="0">
                <a:solidFill>
                  <a:schemeClr val="tx2"/>
                </a:solidFill>
                <a:latin typeface="+mj-lt"/>
                <a:ea typeface="+mj-ea"/>
                <a:cs typeface="+mj-cs"/>
              </a:rPr>
            </a:br>
            <a:r>
              <a:rPr lang="es-ES_tradnl" sz="2400" b="1" kern="0" dirty="0">
                <a:solidFill>
                  <a:schemeClr val="tx2"/>
                </a:solidFill>
                <a:latin typeface="+mj-lt"/>
                <a:ea typeface="+mj-ea"/>
                <a:cs typeface="+mj-cs"/>
              </a:rPr>
              <a:t/>
            </a:r>
            <a:br>
              <a:rPr lang="es-ES_tradnl"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0" y="0"/>
          <a:ext cx="9144000" cy="6858000"/>
        </p:xfrm>
        <a:graphic>
          <a:graphicData uri="http://schemas.openxmlformats.org/presentationml/2006/ole">
            <p:oleObj spid="_x0000_s13314" name="Imagen" r:id="rId4" imgW="1066772" imgH="1066772" progId="MS_ClipArt_Gallery.2">
              <p:embed/>
            </p:oleObj>
          </a:graphicData>
        </a:graphic>
      </p:graphicFrame>
      <p:sp>
        <p:nvSpPr>
          <p:cNvPr id="5" name="Rectangle 3"/>
          <p:cNvSpPr txBox="1">
            <a:spLocks noChangeArrowheads="1"/>
          </p:cNvSpPr>
          <p:nvPr/>
        </p:nvSpPr>
        <p:spPr>
          <a:xfrm>
            <a:off x="457200" y="188913"/>
            <a:ext cx="8229600" cy="6408737"/>
          </a:xfrm>
          <a:prstGeom prst="rect">
            <a:avLst/>
          </a:prstGeom>
        </p:spPr>
        <p:txBody>
          <a:bodyPr/>
          <a:lstStyle/>
          <a:p>
            <a:pPr marL="342900" indent="-342900" algn="just">
              <a:lnSpc>
                <a:spcPct val="80000"/>
              </a:lnSpc>
              <a:spcBef>
                <a:spcPct val="20000"/>
              </a:spcBef>
              <a:defRPr/>
            </a:pPr>
            <a:endParaRPr lang="es-ES" kern="0" dirty="0">
              <a:latin typeface="+mj-lt"/>
            </a:endParaRPr>
          </a:p>
          <a:p>
            <a:pPr marL="342900" indent="-342900" algn="just">
              <a:lnSpc>
                <a:spcPct val="80000"/>
              </a:lnSpc>
              <a:spcBef>
                <a:spcPct val="20000"/>
              </a:spcBef>
              <a:defRPr/>
            </a:pPr>
            <a:endParaRPr lang="es-ES" kern="0" dirty="0">
              <a:latin typeface="+mj-lt"/>
            </a:endParaRPr>
          </a:p>
          <a:p>
            <a:pPr marL="342900" indent="-342900" algn="just">
              <a:lnSpc>
                <a:spcPct val="80000"/>
              </a:lnSpc>
              <a:spcBef>
                <a:spcPct val="20000"/>
              </a:spcBef>
              <a:defRPr/>
            </a:pPr>
            <a:endParaRPr lang="es-ES" kern="0" dirty="0">
              <a:latin typeface="+mj-lt"/>
            </a:endParaRPr>
          </a:p>
          <a:p>
            <a:pPr marL="342900" indent="-342900" algn="just">
              <a:lnSpc>
                <a:spcPct val="80000"/>
              </a:lnSpc>
              <a:spcBef>
                <a:spcPct val="20000"/>
              </a:spcBef>
              <a:defRPr/>
            </a:pPr>
            <a:endParaRPr lang="es-ES" kern="0" dirty="0">
              <a:latin typeface="+mj-lt"/>
            </a:endParaRPr>
          </a:p>
          <a:p>
            <a:pPr marL="342900" indent="-342900" algn="just">
              <a:lnSpc>
                <a:spcPct val="80000"/>
              </a:lnSpc>
              <a:spcBef>
                <a:spcPct val="20000"/>
              </a:spcBef>
              <a:defRPr/>
            </a:pPr>
            <a:endParaRPr lang="es-ES" kern="0" dirty="0">
              <a:latin typeface="+mj-lt"/>
            </a:endParaRPr>
          </a:p>
          <a:p>
            <a:pPr marL="342900" indent="-342900" algn="just">
              <a:lnSpc>
                <a:spcPct val="80000"/>
              </a:lnSpc>
              <a:spcBef>
                <a:spcPct val="20000"/>
              </a:spcBef>
              <a:defRPr/>
            </a:pPr>
            <a:endParaRPr lang="es-ES" kern="0" dirty="0">
              <a:latin typeface="+mj-lt"/>
            </a:endParaRPr>
          </a:p>
          <a:p>
            <a:pPr marL="342900" indent="-342900" algn="just">
              <a:lnSpc>
                <a:spcPct val="80000"/>
              </a:lnSpc>
              <a:spcBef>
                <a:spcPct val="20000"/>
              </a:spcBef>
              <a:defRPr/>
            </a:pPr>
            <a:endParaRPr lang="es-ES" kern="0" dirty="0">
              <a:latin typeface="+mj-lt"/>
            </a:endParaRPr>
          </a:p>
          <a:p>
            <a:pPr marL="342900" indent="-342900" algn="just">
              <a:lnSpc>
                <a:spcPct val="80000"/>
              </a:lnSpc>
              <a:spcBef>
                <a:spcPct val="20000"/>
              </a:spcBef>
              <a:defRPr/>
            </a:pPr>
            <a:endParaRPr lang="es-ES" kern="0" dirty="0">
              <a:latin typeface="+mj-lt"/>
            </a:endParaRPr>
          </a:p>
          <a:p>
            <a:pPr marL="342900" indent="-342900" algn="just">
              <a:lnSpc>
                <a:spcPct val="80000"/>
              </a:lnSpc>
              <a:spcBef>
                <a:spcPct val="20000"/>
              </a:spcBef>
              <a:defRPr/>
            </a:pPr>
            <a:r>
              <a:rPr lang="es-ES" kern="0" dirty="0">
                <a:latin typeface="+mj-lt"/>
              </a:rPr>
              <a:t>	</a:t>
            </a:r>
            <a:r>
              <a:rPr lang="es-ES" b="1" u="sng" kern="0" dirty="0">
                <a:latin typeface="+mj-lt"/>
              </a:rPr>
              <a:t>Importante</a:t>
            </a:r>
            <a:r>
              <a:rPr lang="es-ES" kern="0" dirty="0">
                <a:latin typeface="+mj-lt"/>
              </a:rPr>
              <a:t>: Lograr una participación directa de las comunidades locales La promoción del patrimonio gastronómico contribuye al desarrollo sustentable, a la preservación de la diversidad biológica y cultural, a la economía de pequeños productores, a la soberanía y calidad alimentaria, a la competitividad en el mercado y por tanto, a la actividad turística en su conjunto.</a:t>
            </a:r>
          </a:p>
          <a:p>
            <a:pPr marL="342900" indent="-342900" algn="just">
              <a:lnSpc>
                <a:spcPct val="80000"/>
              </a:lnSpc>
              <a:spcBef>
                <a:spcPct val="20000"/>
              </a:spcBef>
              <a:defRPr/>
            </a:pPr>
            <a:r>
              <a:rPr lang="es-ES" kern="0" dirty="0">
                <a:latin typeface="+mj-lt"/>
              </a:rPr>
              <a:t>	</a:t>
            </a:r>
          </a:p>
          <a:p>
            <a:pPr marL="342900" indent="-342900" algn="just">
              <a:lnSpc>
                <a:spcPct val="80000"/>
              </a:lnSpc>
              <a:spcBef>
                <a:spcPct val="20000"/>
              </a:spcBef>
              <a:defRPr/>
            </a:pPr>
            <a:r>
              <a:rPr lang="es-ES" kern="0" dirty="0">
                <a:latin typeface="+mj-lt"/>
              </a:rPr>
              <a:t>	Los consumidores aprecian el valor del alimento patrimonial a través de los mecanismos de identificación promovidos por los agentes </a:t>
            </a:r>
            <a:r>
              <a:rPr lang="es-ES" kern="0" dirty="0" err="1">
                <a:latin typeface="+mj-lt"/>
              </a:rPr>
              <a:t>patrimonializadores</a:t>
            </a:r>
            <a:r>
              <a:rPr lang="es-ES" kern="0" dirty="0">
                <a:latin typeface="+mj-lt"/>
              </a:rPr>
              <a:t>: marcas comerciales, protecciones jurídicas, recetarios y críticas gastronómicas. Y en los diversos espacios donde este patrimonio es interpretado (museos del alimento), comercializado (mercados, ferias </a:t>
            </a:r>
            <a:r>
              <a:rPr lang="es-ES" kern="0" dirty="0" err="1">
                <a:latin typeface="+mj-lt"/>
              </a:rPr>
              <a:t>enogastronómicas</a:t>
            </a:r>
            <a:r>
              <a:rPr lang="es-ES" kern="0" dirty="0">
                <a:latin typeface="+mj-lt"/>
              </a:rPr>
              <a:t>, exposiciones de productos, boutiques del gusto, etc.) o ingerido (restaurantes, bares, rutas alimentarias, </a:t>
            </a:r>
            <a:r>
              <a:rPr lang="es-ES" kern="0" dirty="0" err="1">
                <a:latin typeface="+mj-lt"/>
              </a:rPr>
              <a:t>etc</a:t>
            </a:r>
            <a:r>
              <a:rPr lang="es-ES" kern="0" dirty="0">
                <a:latin typeface="+mj-lt"/>
              </a:rPr>
              <a:t>).</a:t>
            </a:r>
            <a:endParaRPr lang="es-ES" b="1" kern="0" dirty="0">
              <a:latin typeface="+mj-lt"/>
            </a:endParaRPr>
          </a:p>
          <a:p>
            <a:pPr marL="342900" indent="-342900">
              <a:lnSpc>
                <a:spcPct val="80000"/>
              </a:lnSpc>
              <a:spcBef>
                <a:spcPct val="20000"/>
              </a:spcBef>
              <a:defRPr/>
            </a:pPr>
            <a:endParaRPr lang="es-ES" b="1" kern="0" dirty="0">
              <a:latin typeface="+mj-lt"/>
            </a:endParaRPr>
          </a:p>
          <a:p>
            <a:pPr marL="342900" indent="-342900">
              <a:lnSpc>
                <a:spcPct val="80000"/>
              </a:lnSpc>
              <a:spcBef>
                <a:spcPct val="20000"/>
              </a:spcBef>
              <a:defRPr/>
            </a:pPr>
            <a:r>
              <a:rPr lang="es-ES" kern="0" dirty="0">
                <a:latin typeface="+mj-lt"/>
              </a:rPr>
              <a:t>. </a:t>
            </a:r>
            <a:r>
              <a:rPr lang="es-ES" sz="2400" kern="0" dirty="0">
                <a:latin typeface="+mn-lt"/>
              </a:rPr>
              <a:t/>
            </a:r>
            <a:br>
              <a:rPr lang="es-ES" sz="2400" kern="0" dirty="0">
                <a:latin typeface="+mn-lt"/>
              </a:rPr>
            </a:br>
            <a:endParaRPr lang="es-ES" sz="2400" kern="0" dirty="0">
              <a:latin typeface="+mn-lt"/>
            </a:endParaRPr>
          </a:p>
          <a:p>
            <a:pPr marL="342900" indent="-342900">
              <a:lnSpc>
                <a:spcPct val="80000"/>
              </a:lnSpc>
              <a:spcBef>
                <a:spcPct val="20000"/>
              </a:spcBef>
              <a:defRPr/>
            </a:pPr>
            <a:endParaRPr lang="es-ES" sz="2400" kern="0" dirty="0">
              <a:latin typeface="+mn-lt"/>
            </a:endParaRPr>
          </a:p>
        </p:txBody>
      </p:sp>
      <p:sp>
        <p:nvSpPr>
          <p:cNvPr id="6" name="Rectangle 2"/>
          <p:cNvSpPr txBox="1">
            <a:spLocks noChangeArrowheads="1"/>
          </p:cNvSpPr>
          <p:nvPr/>
        </p:nvSpPr>
        <p:spPr>
          <a:xfrm>
            <a:off x="457200" y="274638"/>
            <a:ext cx="8229600" cy="1143000"/>
          </a:xfrm>
          <a:prstGeom prst="rect">
            <a:avLst/>
          </a:prstGeom>
        </p:spPr>
        <p:txBody>
          <a:bodyPr/>
          <a:lstStyle/>
          <a:p>
            <a:pPr algn="ctr">
              <a:defRPr/>
            </a:pPr>
            <a:r>
              <a:rPr lang="es-ES" sz="2400" b="1" kern="0" dirty="0">
                <a:solidFill>
                  <a:srgbClr val="FF0000"/>
                </a:solidFill>
                <a:latin typeface="+mj-lt"/>
                <a:ea typeface="+mj-ea"/>
                <a:cs typeface="+mj-cs"/>
              </a:rPr>
              <a:t>“La Gastronomía, Componente Esencial del Producto Turístico”</a:t>
            </a:r>
            <a:r>
              <a:rPr lang="es-ES" sz="2400" b="1" kern="0" dirty="0">
                <a:solidFill>
                  <a:schemeClr val="tx2"/>
                </a:solidFill>
                <a:latin typeface="+mj-lt"/>
                <a:ea typeface="+mj-ea"/>
                <a:cs typeface="+mj-cs"/>
              </a:rPr>
              <a:t/>
            </a:r>
            <a:br>
              <a:rPr lang="es-ES"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a:p>
            <a:pPr algn="ctr">
              <a:defRPr/>
            </a:pPr>
            <a:r>
              <a:rPr lang="es-ES_tradnl" sz="2400" b="1" kern="0" dirty="0">
                <a:solidFill>
                  <a:schemeClr val="tx2"/>
                </a:solidFill>
                <a:latin typeface="+mj-lt"/>
                <a:ea typeface="+mj-ea"/>
                <a:cs typeface="+mj-cs"/>
              </a:rPr>
              <a:t>Marco conceptual y teórico.</a:t>
            </a:r>
            <a:br>
              <a:rPr lang="es-ES_tradnl" sz="2400" b="1" kern="0" dirty="0">
                <a:solidFill>
                  <a:schemeClr val="tx2"/>
                </a:solidFill>
                <a:latin typeface="+mj-lt"/>
                <a:ea typeface="+mj-ea"/>
                <a:cs typeface="+mj-cs"/>
              </a:rPr>
            </a:br>
            <a:r>
              <a:rPr lang="es-ES_tradnl" sz="2400" b="1" kern="0" dirty="0">
                <a:solidFill>
                  <a:schemeClr val="tx2"/>
                </a:solidFill>
                <a:latin typeface="+mj-lt"/>
                <a:ea typeface="+mj-ea"/>
                <a:cs typeface="+mj-cs"/>
              </a:rPr>
              <a:t/>
            </a:r>
            <a:br>
              <a:rPr lang="es-ES_tradnl"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0" y="0"/>
          <a:ext cx="9144000" cy="6858000"/>
        </p:xfrm>
        <a:graphic>
          <a:graphicData uri="http://schemas.openxmlformats.org/presentationml/2006/ole">
            <p:oleObj spid="_x0000_s14338" name="Imagen" r:id="rId4" imgW="1066772" imgH="1066772" progId="MS_ClipArt_Gallery.2">
              <p:embed/>
            </p:oleObj>
          </a:graphicData>
        </a:graphic>
      </p:graphicFrame>
      <p:sp>
        <p:nvSpPr>
          <p:cNvPr id="4" name="Rectangle 3"/>
          <p:cNvSpPr txBox="1">
            <a:spLocks noChangeArrowheads="1"/>
          </p:cNvSpPr>
          <p:nvPr/>
        </p:nvSpPr>
        <p:spPr bwMode="auto">
          <a:xfrm>
            <a:off x="457200" y="260350"/>
            <a:ext cx="8229600" cy="6408738"/>
          </a:xfrm>
          <a:prstGeom prst="rect">
            <a:avLst/>
          </a:prstGeom>
          <a:noFill/>
          <a:ln w="9525">
            <a:noFill/>
            <a:miter lim="800000"/>
            <a:headEnd/>
            <a:tailEnd/>
          </a:ln>
          <a:effectLst/>
        </p:spPr>
        <p:txBody>
          <a:bodyPr/>
          <a:lstStyle/>
          <a:p>
            <a:pPr marL="342900" indent="-342900">
              <a:lnSpc>
                <a:spcPct val="80000"/>
              </a:lnSpc>
              <a:spcBef>
                <a:spcPct val="20000"/>
              </a:spcBef>
              <a:defRPr/>
            </a:pPr>
            <a:endParaRPr lang="es-ES" sz="2000" kern="0" dirty="0"/>
          </a:p>
          <a:p>
            <a:pPr marL="342900" indent="-342900">
              <a:lnSpc>
                <a:spcPct val="80000"/>
              </a:lnSpc>
              <a:spcBef>
                <a:spcPct val="20000"/>
              </a:spcBef>
              <a:defRPr/>
            </a:pPr>
            <a:endParaRPr lang="es-ES" sz="2000" kern="0" dirty="0"/>
          </a:p>
          <a:p>
            <a:pPr marL="342900" indent="-342900">
              <a:lnSpc>
                <a:spcPct val="80000"/>
              </a:lnSpc>
              <a:spcBef>
                <a:spcPct val="20000"/>
              </a:spcBef>
              <a:defRPr/>
            </a:pPr>
            <a:endParaRPr lang="es-ES" sz="2000" kern="0" dirty="0"/>
          </a:p>
          <a:p>
            <a:pPr marL="342900" indent="-342900">
              <a:lnSpc>
                <a:spcPct val="80000"/>
              </a:lnSpc>
              <a:spcBef>
                <a:spcPct val="20000"/>
              </a:spcBef>
              <a:defRPr/>
            </a:pPr>
            <a:endParaRPr lang="es-ES" sz="2000" kern="0" dirty="0"/>
          </a:p>
          <a:p>
            <a:pPr marL="342900" indent="-342900">
              <a:lnSpc>
                <a:spcPct val="80000"/>
              </a:lnSpc>
              <a:spcBef>
                <a:spcPct val="20000"/>
              </a:spcBef>
              <a:defRPr/>
            </a:pPr>
            <a:endParaRPr lang="es-ES" sz="2000" kern="0" dirty="0"/>
          </a:p>
          <a:p>
            <a:pPr marL="342900" indent="-342900">
              <a:lnSpc>
                <a:spcPct val="80000"/>
              </a:lnSpc>
              <a:spcBef>
                <a:spcPct val="20000"/>
              </a:spcBef>
              <a:defRPr/>
            </a:pPr>
            <a:endParaRPr lang="es-ES" sz="2000" kern="0" dirty="0"/>
          </a:p>
          <a:p>
            <a:pPr marL="342900" indent="-342900">
              <a:lnSpc>
                <a:spcPct val="80000"/>
              </a:lnSpc>
              <a:spcBef>
                <a:spcPct val="20000"/>
              </a:spcBef>
              <a:defRPr/>
            </a:pPr>
            <a:endParaRPr lang="es-ES" kern="0" dirty="0"/>
          </a:p>
          <a:p>
            <a:pPr marL="342900" indent="-342900">
              <a:lnSpc>
                <a:spcPct val="80000"/>
              </a:lnSpc>
              <a:spcBef>
                <a:spcPct val="20000"/>
              </a:spcBef>
              <a:defRPr/>
            </a:pPr>
            <a:r>
              <a:rPr lang="es-ES" kern="0" dirty="0"/>
              <a:t>	</a:t>
            </a:r>
            <a:r>
              <a:rPr lang="es-ES" b="1" u="sng" kern="0" dirty="0"/>
              <a:t>Denominación de origen:</a:t>
            </a:r>
            <a:r>
              <a:rPr lang="es-ES" b="1" kern="0" dirty="0"/>
              <a:t> </a:t>
            </a:r>
            <a:r>
              <a:rPr lang="es-ES" kern="0" dirty="0"/>
              <a:t>es un tipo de indicación geográfica aplicada a un producto agrícola o alimenticio cuya calidad o características se deben fundamental y exclusivamente al medio geográfico en el que se produce, transforma y elabora.</a:t>
            </a:r>
          </a:p>
          <a:p>
            <a:pPr marL="342900" indent="-342900">
              <a:lnSpc>
                <a:spcPct val="80000"/>
              </a:lnSpc>
              <a:spcBef>
                <a:spcPct val="20000"/>
              </a:spcBef>
              <a:buFontTx/>
              <a:buChar char="•"/>
              <a:defRPr/>
            </a:pPr>
            <a:endParaRPr lang="es-ES" kern="0" dirty="0"/>
          </a:p>
          <a:p>
            <a:pPr marL="342900" indent="-342900">
              <a:lnSpc>
                <a:spcPct val="80000"/>
              </a:lnSpc>
              <a:spcBef>
                <a:spcPct val="20000"/>
              </a:spcBef>
              <a:defRPr/>
            </a:pPr>
            <a:r>
              <a:rPr lang="es-ES" kern="0" dirty="0"/>
              <a:t>	</a:t>
            </a:r>
            <a:r>
              <a:rPr lang="es-ES" b="1" u="sng" kern="0" dirty="0"/>
              <a:t>Reflexiones del ICOMOS</a:t>
            </a:r>
          </a:p>
          <a:p>
            <a:pPr marL="342900" indent="-342900">
              <a:lnSpc>
                <a:spcPct val="80000"/>
              </a:lnSpc>
              <a:spcBef>
                <a:spcPct val="20000"/>
              </a:spcBef>
              <a:defRPr/>
            </a:pPr>
            <a:r>
              <a:rPr lang="es-ES" kern="0" dirty="0"/>
              <a:t>	Qué sería del la cocina italiana sin el tomate que aporto Meso América? Qué sería de los alemanes sin las papas que aportaron los Andes? O qué sería de Suiza sin el chocolate del trópico americano?  Pero a la vez, que sería de Italia sin la pasta china o que sería de los ingleses sin el té, y, de todo el mundo sin el café venido de Arabia? O de Europa sin las especies venidas de la India? </a:t>
            </a:r>
          </a:p>
          <a:p>
            <a:pPr marL="342900" indent="-342900">
              <a:lnSpc>
                <a:spcPct val="80000"/>
              </a:lnSpc>
              <a:spcBef>
                <a:spcPct val="20000"/>
              </a:spcBef>
              <a:defRPr/>
            </a:pPr>
            <a:r>
              <a:rPr lang="es-ES" kern="0" dirty="0"/>
              <a:t>	</a:t>
            </a:r>
          </a:p>
          <a:p>
            <a:pPr marL="342900" indent="-342900">
              <a:lnSpc>
                <a:spcPct val="80000"/>
              </a:lnSpc>
              <a:spcBef>
                <a:spcPct val="20000"/>
              </a:spcBef>
              <a:defRPr/>
            </a:pPr>
            <a:r>
              <a:rPr lang="es-ES" kern="0" dirty="0"/>
              <a:t>	Todos y cada uno de los pueblos han aportado conocimiento y cultura que a manera de efecto multiplicador se han ido  introduciendo por entre la humanidad adoptando formas y características propias. </a:t>
            </a:r>
          </a:p>
          <a:p>
            <a:pPr marL="342900" indent="-342900">
              <a:lnSpc>
                <a:spcPct val="80000"/>
              </a:lnSpc>
              <a:spcBef>
                <a:spcPct val="20000"/>
              </a:spcBef>
              <a:defRPr/>
            </a:pPr>
            <a:endParaRPr lang="es-ES" kern="0" dirty="0"/>
          </a:p>
          <a:p>
            <a:pPr marL="342900" indent="-342900">
              <a:lnSpc>
                <a:spcPct val="80000"/>
              </a:lnSpc>
              <a:spcBef>
                <a:spcPct val="20000"/>
              </a:spcBef>
              <a:defRPr/>
            </a:pPr>
            <a:r>
              <a:rPr lang="es-ES" kern="0" dirty="0">
                <a:latin typeface="+mn-lt"/>
              </a:rPr>
              <a:t>.</a:t>
            </a:r>
          </a:p>
          <a:p>
            <a:pPr marL="342900" indent="-342900">
              <a:lnSpc>
                <a:spcPct val="80000"/>
              </a:lnSpc>
              <a:spcBef>
                <a:spcPct val="20000"/>
              </a:spcBef>
              <a:buFontTx/>
              <a:buChar char="•"/>
              <a:defRPr/>
            </a:pPr>
            <a:endParaRPr lang="es-ES" sz="1500" kern="0" dirty="0">
              <a:latin typeface="+mn-lt"/>
            </a:endParaRPr>
          </a:p>
        </p:txBody>
      </p:sp>
      <p:sp>
        <p:nvSpPr>
          <p:cNvPr id="6" name="Rectangle 2"/>
          <p:cNvSpPr txBox="1">
            <a:spLocks noChangeArrowheads="1"/>
          </p:cNvSpPr>
          <p:nvPr/>
        </p:nvSpPr>
        <p:spPr>
          <a:xfrm>
            <a:off x="457200" y="274638"/>
            <a:ext cx="8229600" cy="1143000"/>
          </a:xfrm>
          <a:prstGeom prst="rect">
            <a:avLst/>
          </a:prstGeom>
        </p:spPr>
        <p:txBody>
          <a:bodyPr/>
          <a:lstStyle/>
          <a:p>
            <a:pPr algn="ctr">
              <a:defRPr/>
            </a:pPr>
            <a:r>
              <a:rPr lang="es-ES" sz="2400" b="1" kern="0" dirty="0">
                <a:solidFill>
                  <a:srgbClr val="FF0000"/>
                </a:solidFill>
                <a:latin typeface="+mj-lt"/>
                <a:ea typeface="+mj-ea"/>
                <a:cs typeface="+mj-cs"/>
              </a:rPr>
              <a:t>“La Gastronomía, Componente Esencial del Producto Turístico”</a:t>
            </a:r>
            <a:r>
              <a:rPr lang="es-ES" sz="2400" b="1" kern="0" dirty="0">
                <a:solidFill>
                  <a:schemeClr val="tx2"/>
                </a:solidFill>
                <a:latin typeface="+mj-lt"/>
                <a:ea typeface="+mj-ea"/>
                <a:cs typeface="+mj-cs"/>
              </a:rPr>
              <a:t/>
            </a:r>
            <a:br>
              <a:rPr lang="es-ES"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a:p>
            <a:pPr algn="ctr">
              <a:defRPr/>
            </a:pPr>
            <a:r>
              <a:rPr lang="es-ES_tradnl" sz="2400" b="1" kern="0" dirty="0">
                <a:solidFill>
                  <a:schemeClr val="tx2"/>
                </a:solidFill>
                <a:latin typeface="+mj-lt"/>
                <a:ea typeface="+mj-ea"/>
                <a:cs typeface="+mj-cs"/>
              </a:rPr>
              <a:t>Marco conceptual y teórico.</a:t>
            </a:r>
            <a:br>
              <a:rPr lang="es-ES_tradnl" sz="2400" b="1" kern="0" dirty="0">
                <a:solidFill>
                  <a:schemeClr val="tx2"/>
                </a:solidFill>
                <a:latin typeface="+mj-lt"/>
                <a:ea typeface="+mj-ea"/>
                <a:cs typeface="+mj-cs"/>
              </a:rPr>
            </a:br>
            <a:r>
              <a:rPr lang="es-ES_tradnl" sz="2400" b="1" kern="0" dirty="0">
                <a:solidFill>
                  <a:schemeClr val="tx2"/>
                </a:solidFill>
                <a:latin typeface="+mj-lt"/>
                <a:ea typeface="+mj-ea"/>
                <a:cs typeface="+mj-cs"/>
              </a:rPr>
              <a:t/>
            </a:r>
            <a:br>
              <a:rPr lang="es-ES_tradnl"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0" y="0"/>
          <a:ext cx="9144000" cy="6858000"/>
        </p:xfrm>
        <a:graphic>
          <a:graphicData uri="http://schemas.openxmlformats.org/presentationml/2006/ole">
            <p:oleObj spid="_x0000_s15362" name="Imagen" r:id="rId4" imgW="1066772" imgH="1066772" progId="MS_ClipArt_Gallery.2">
              <p:embed/>
            </p:oleObj>
          </a:graphicData>
        </a:graphic>
      </p:graphicFrame>
      <p:sp>
        <p:nvSpPr>
          <p:cNvPr id="5" name="Rectangle 3"/>
          <p:cNvSpPr txBox="1">
            <a:spLocks noChangeArrowheads="1"/>
          </p:cNvSpPr>
          <p:nvPr/>
        </p:nvSpPr>
        <p:spPr>
          <a:xfrm>
            <a:off x="457200" y="188913"/>
            <a:ext cx="8229600" cy="6408737"/>
          </a:xfrm>
          <a:prstGeom prst="rect">
            <a:avLst/>
          </a:prstGeom>
        </p:spPr>
        <p:txBody>
          <a:bodyPr/>
          <a:lstStyle/>
          <a:p>
            <a:pPr marL="342900" indent="-342900">
              <a:lnSpc>
                <a:spcPct val="80000"/>
              </a:lnSpc>
              <a:spcBef>
                <a:spcPct val="20000"/>
              </a:spcBef>
              <a:buFontTx/>
              <a:buChar char="•"/>
              <a:defRPr/>
            </a:pPr>
            <a:endParaRPr lang="es-ES" sz="2000" kern="0" dirty="0"/>
          </a:p>
          <a:p>
            <a:pPr marL="342900" indent="-342900">
              <a:lnSpc>
                <a:spcPct val="80000"/>
              </a:lnSpc>
              <a:spcBef>
                <a:spcPct val="20000"/>
              </a:spcBef>
              <a:buFontTx/>
              <a:buChar char="•"/>
              <a:defRPr/>
            </a:pPr>
            <a:endParaRPr lang="es-ES" sz="2000" kern="0" dirty="0"/>
          </a:p>
          <a:p>
            <a:pPr marL="342900" indent="-342900">
              <a:lnSpc>
                <a:spcPct val="80000"/>
              </a:lnSpc>
              <a:spcBef>
                <a:spcPct val="20000"/>
              </a:spcBef>
              <a:buFontTx/>
              <a:buChar char="•"/>
              <a:defRPr/>
            </a:pPr>
            <a:endParaRPr lang="es-ES" sz="2000" kern="0" dirty="0"/>
          </a:p>
          <a:p>
            <a:pPr marL="342900" indent="-342900">
              <a:lnSpc>
                <a:spcPct val="80000"/>
              </a:lnSpc>
              <a:spcBef>
                <a:spcPct val="20000"/>
              </a:spcBef>
              <a:buFontTx/>
              <a:buChar char="•"/>
              <a:defRPr/>
            </a:pPr>
            <a:endParaRPr lang="es-ES" sz="2000" kern="0" dirty="0"/>
          </a:p>
          <a:p>
            <a:pPr marL="342900" indent="-342900">
              <a:lnSpc>
                <a:spcPct val="80000"/>
              </a:lnSpc>
              <a:spcBef>
                <a:spcPct val="20000"/>
              </a:spcBef>
              <a:buFontTx/>
              <a:buChar char="•"/>
              <a:defRPr/>
            </a:pPr>
            <a:endParaRPr lang="es-ES" sz="2000" kern="0" dirty="0"/>
          </a:p>
          <a:p>
            <a:pPr marL="342900" indent="-342900">
              <a:lnSpc>
                <a:spcPct val="80000"/>
              </a:lnSpc>
              <a:spcBef>
                <a:spcPct val="20000"/>
              </a:spcBef>
              <a:buFontTx/>
              <a:buChar char="•"/>
              <a:defRPr/>
            </a:pPr>
            <a:endParaRPr lang="es-ES" sz="2000" kern="0" dirty="0"/>
          </a:p>
          <a:p>
            <a:pPr marL="342900" indent="-342900">
              <a:lnSpc>
                <a:spcPct val="80000"/>
              </a:lnSpc>
              <a:spcBef>
                <a:spcPct val="20000"/>
              </a:spcBef>
              <a:buFontTx/>
              <a:buChar char="•"/>
              <a:defRPr/>
            </a:pPr>
            <a:endParaRPr lang="es-ES" sz="2000" kern="0" dirty="0"/>
          </a:p>
          <a:p>
            <a:pPr marL="342900" indent="-342900">
              <a:lnSpc>
                <a:spcPct val="80000"/>
              </a:lnSpc>
              <a:spcBef>
                <a:spcPct val="20000"/>
              </a:spcBef>
              <a:buFontTx/>
              <a:buChar char="•"/>
              <a:defRPr/>
            </a:pPr>
            <a:r>
              <a:rPr lang="es-ES" kern="0" dirty="0">
                <a:latin typeface="+mj-lt"/>
              </a:rPr>
              <a:t>La humanidad a través de los siglos ha ido  intercambiando sus beneficios no solo culinarios y materiales sino también de costumbres y tradiciones, las cuales ha aprehendido e incorporado, y ha dado en muchos casos devoluciones con valor agregado </a:t>
            </a:r>
          </a:p>
          <a:p>
            <a:pPr marL="342900" indent="-342900">
              <a:lnSpc>
                <a:spcPct val="80000"/>
              </a:lnSpc>
              <a:spcBef>
                <a:spcPct val="20000"/>
              </a:spcBef>
              <a:defRPr/>
            </a:pPr>
            <a:endParaRPr lang="es-ES_tradnl" sz="800" kern="0" dirty="0">
              <a:latin typeface="+mj-lt"/>
            </a:endParaRPr>
          </a:p>
          <a:p>
            <a:pPr marL="342900" indent="-342900">
              <a:lnSpc>
                <a:spcPct val="80000"/>
              </a:lnSpc>
              <a:spcBef>
                <a:spcPct val="20000"/>
              </a:spcBef>
              <a:buFontTx/>
              <a:buChar char="•"/>
              <a:defRPr/>
            </a:pPr>
            <a:r>
              <a:rPr lang="es-ES_tradnl" kern="0" dirty="0">
                <a:latin typeface="+mj-lt"/>
              </a:rPr>
              <a:t>Fundamentos de la investigación</a:t>
            </a:r>
            <a:br>
              <a:rPr lang="es-ES_tradnl" kern="0" dirty="0">
                <a:latin typeface="+mj-lt"/>
              </a:rPr>
            </a:br>
            <a:r>
              <a:rPr lang="es-ES" kern="0" dirty="0">
                <a:latin typeface="+mj-lt"/>
              </a:rPr>
              <a:t>La ampliación de la noción de patrimonio ha otorgado un valor cultural excepcional a diversas expresiones de la vida social y cotidiana, como la cocina y las formas de comer.</a:t>
            </a:r>
          </a:p>
          <a:p>
            <a:pPr marL="342900" indent="-342900">
              <a:lnSpc>
                <a:spcPct val="80000"/>
              </a:lnSpc>
              <a:spcBef>
                <a:spcPct val="20000"/>
              </a:spcBef>
              <a:defRPr/>
            </a:pPr>
            <a:endParaRPr lang="es-ES" sz="800" kern="0" dirty="0">
              <a:latin typeface="+mj-lt"/>
            </a:endParaRPr>
          </a:p>
          <a:p>
            <a:pPr marL="342900" indent="-342900">
              <a:lnSpc>
                <a:spcPct val="80000"/>
              </a:lnSpc>
              <a:spcBef>
                <a:spcPct val="20000"/>
              </a:spcBef>
              <a:buFontTx/>
              <a:buChar char="•"/>
              <a:defRPr/>
            </a:pPr>
            <a:r>
              <a:rPr lang="es-ES" kern="0" dirty="0">
                <a:latin typeface="+mj-lt"/>
              </a:rPr>
              <a:t>Los sabores y saberes del patrimonio gastronómico han invadido el ámbito de las políticas culturales.</a:t>
            </a:r>
          </a:p>
          <a:p>
            <a:pPr marL="342900" indent="-342900">
              <a:lnSpc>
                <a:spcPct val="80000"/>
              </a:lnSpc>
              <a:spcBef>
                <a:spcPct val="20000"/>
              </a:spcBef>
              <a:defRPr/>
            </a:pPr>
            <a:endParaRPr lang="es-ES" sz="800" kern="0" dirty="0">
              <a:latin typeface="+mj-lt"/>
            </a:endParaRPr>
          </a:p>
          <a:p>
            <a:pPr marL="342900" indent="-342900">
              <a:lnSpc>
                <a:spcPct val="80000"/>
              </a:lnSpc>
              <a:spcBef>
                <a:spcPct val="20000"/>
              </a:spcBef>
              <a:buFontTx/>
              <a:buChar char="•"/>
              <a:defRPr/>
            </a:pPr>
            <a:r>
              <a:rPr lang="es-ES" kern="0" dirty="0">
                <a:latin typeface="+mj-lt"/>
              </a:rPr>
              <a:t>En el caso de los alimentos con valor patrimonial (tema central de esta investigación), el campo de la cultura se asocia con agentes y agencias del medio ambiente, la producción, la economía, el turismo, los medios de comunicación y las escuelas de gastronomía.</a:t>
            </a:r>
          </a:p>
          <a:p>
            <a:pPr marL="342900" indent="-342900">
              <a:lnSpc>
                <a:spcPct val="80000"/>
              </a:lnSpc>
              <a:spcBef>
                <a:spcPct val="20000"/>
              </a:spcBef>
              <a:defRPr/>
            </a:pPr>
            <a:endParaRPr lang="es-ES" kern="0" dirty="0">
              <a:latin typeface="+mj-lt"/>
            </a:endParaRPr>
          </a:p>
          <a:p>
            <a:pPr marL="342900" indent="-342900">
              <a:lnSpc>
                <a:spcPct val="80000"/>
              </a:lnSpc>
              <a:spcBef>
                <a:spcPct val="20000"/>
              </a:spcBef>
              <a:defRPr/>
            </a:pPr>
            <a:r>
              <a:rPr lang="es-AR" sz="1600" b="1" kern="0" dirty="0">
                <a:latin typeface="+mn-lt"/>
              </a:rPr>
              <a:t>.</a:t>
            </a:r>
            <a:r>
              <a:rPr lang="es-AR" sz="1600" kern="0" dirty="0">
                <a:latin typeface="+mn-lt"/>
              </a:rPr>
              <a:t> </a:t>
            </a:r>
            <a:r>
              <a:rPr lang="es-ES" sz="1600" kern="0" dirty="0">
                <a:latin typeface="+mn-lt"/>
              </a:rPr>
              <a:t> </a:t>
            </a:r>
          </a:p>
          <a:p>
            <a:pPr marL="342900" indent="-342900">
              <a:lnSpc>
                <a:spcPct val="80000"/>
              </a:lnSpc>
              <a:spcBef>
                <a:spcPct val="20000"/>
              </a:spcBef>
              <a:defRPr/>
            </a:pPr>
            <a:endParaRPr lang="es-ES" sz="1000" kern="0" dirty="0">
              <a:latin typeface="+mn-lt"/>
            </a:endParaRPr>
          </a:p>
        </p:txBody>
      </p:sp>
      <p:sp>
        <p:nvSpPr>
          <p:cNvPr id="6" name="Rectangle 2"/>
          <p:cNvSpPr txBox="1">
            <a:spLocks noChangeArrowheads="1"/>
          </p:cNvSpPr>
          <p:nvPr/>
        </p:nvSpPr>
        <p:spPr>
          <a:xfrm>
            <a:off x="457200" y="274638"/>
            <a:ext cx="8229600" cy="1143000"/>
          </a:xfrm>
          <a:prstGeom prst="rect">
            <a:avLst/>
          </a:prstGeom>
        </p:spPr>
        <p:txBody>
          <a:bodyPr/>
          <a:lstStyle/>
          <a:p>
            <a:pPr algn="ctr">
              <a:defRPr/>
            </a:pPr>
            <a:r>
              <a:rPr lang="es-ES" sz="2400" b="1" kern="0" dirty="0">
                <a:solidFill>
                  <a:srgbClr val="FF0000"/>
                </a:solidFill>
                <a:latin typeface="+mj-lt"/>
                <a:ea typeface="+mj-ea"/>
                <a:cs typeface="+mj-cs"/>
              </a:rPr>
              <a:t>“La Gastronomía, Componente Esencial del Producto Turístico”</a:t>
            </a:r>
            <a:r>
              <a:rPr lang="es-ES" sz="2400" b="1" kern="0" dirty="0">
                <a:solidFill>
                  <a:schemeClr val="tx2"/>
                </a:solidFill>
                <a:latin typeface="+mj-lt"/>
                <a:ea typeface="+mj-ea"/>
                <a:cs typeface="+mj-cs"/>
              </a:rPr>
              <a:t/>
            </a:r>
            <a:br>
              <a:rPr lang="es-ES"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a:p>
            <a:pPr algn="ctr">
              <a:defRPr/>
            </a:pPr>
            <a:r>
              <a:rPr lang="es-ES_tradnl" sz="2400" b="1" kern="0" dirty="0">
                <a:solidFill>
                  <a:schemeClr val="tx2"/>
                </a:solidFill>
                <a:latin typeface="+mj-lt"/>
                <a:ea typeface="+mj-ea"/>
                <a:cs typeface="+mj-cs"/>
              </a:rPr>
              <a:t>Marco conceptual y teórico.</a:t>
            </a:r>
            <a:br>
              <a:rPr lang="es-ES_tradnl" sz="2400" b="1" kern="0" dirty="0">
                <a:solidFill>
                  <a:schemeClr val="tx2"/>
                </a:solidFill>
                <a:latin typeface="+mj-lt"/>
                <a:ea typeface="+mj-ea"/>
                <a:cs typeface="+mj-cs"/>
              </a:rPr>
            </a:br>
            <a:r>
              <a:rPr lang="es-ES_tradnl" sz="2400" b="1" kern="0" dirty="0">
                <a:solidFill>
                  <a:schemeClr val="tx2"/>
                </a:solidFill>
                <a:latin typeface="+mj-lt"/>
                <a:ea typeface="+mj-ea"/>
                <a:cs typeface="+mj-cs"/>
              </a:rPr>
              <a:t/>
            </a:r>
            <a:br>
              <a:rPr lang="es-ES_tradnl"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p:txBody>
      </p:sp>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0" y="0"/>
          <a:ext cx="9144000" cy="6858000"/>
        </p:xfrm>
        <a:graphic>
          <a:graphicData uri="http://schemas.openxmlformats.org/presentationml/2006/ole">
            <p:oleObj spid="_x0000_s16386" name="Imagen" r:id="rId4" imgW="1066772" imgH="1066772" progId="MS_ClipArt_Gallery.2">
              <p:embed/>
            </p:oleObj>
          </a:graphicData>
        </a:graphic>
      </p:graphicFrame>
      <p:sp>
        <p:nvSpPr>
          <p:cNvPr id="5" name="Rectangle 3"/>
          <p:cNvSpPr txBox="1">
            <a:spLocks noChangeArrowheads="1"/>
          </p:cNvSpPr>
          <p:nvPr/>
        </p:nvSpPr>
        <p:spPr>
          <a:xfrm>
            <a:off x="457200" y="188913"/>
            <a:ext cx="8229600" cy="6408737"/>
          </a:xfrm>
          <a:prstGeom prst="rect">
            <a:avLst/>
          </a:prstGeom>
        </p:spPr>
        <p:txBody>
          <a:bodyPr/>
          <a:lstStyle/>
          <a:p>
            <a:pPr marL="342900" indent="-342900">
              <a:lnSpc>
                <a:spcPct val="80000"/>
              </a:lnSpc>
              <a:spcBef>
                <a:spcPct val="20000"/>
              </a:spcBef>
              <a:buFontTx/>
              <a:buChar char="•"/>
              <a:defRPr/>
            </a:pPr>
            <a:endParaRPr lang="es-ES" sz="2000" kern="0" dirty="0"/>
          </a:p>
          <a:p>
            <a:pPr marL="342900" indent="-342900">
              <a:lnSpc>
                <a:spcPct val="80000"/>
              </a:lnSpc>
              <a:spcBef>
                <a:spcPct val="20000"/>
              </a:spcBef>
              <a:buFontTx/>
              <a:buChar char="•"/>
              <a:defRPr/>
            </a:pPr>
            <a:endParaRPr lang="es-ES" sz="2000" kern="0" dirty="0"/>
          </a:p>
          <a:p>
            <a:pPr marL="342900" indent="-342900">
              <a:lnSpc>
                <a:spcPct val="80000"/>
              </a:lnSpc>
              <a:spcBef>
                <a:spcPct val="20000"/>
              </a:spcBef>
              <a:buFontTx/>
              <a:buChar char="•"/>
              <a:defRPr/>
            </a:pPr>
            <a:endParaRPr lang="es-ES" sz="2000" kern="0" dirty="0"/>
          </a:p>
          <a:p>
            <a:pPr marL="342900" indent="-342900">
              <a:lnSpc>
                <a:spcPct val="80000"/>
              </a:lnSpc>
              <a:spcBef>
                <a:spcPct val="20000"/>
              </a:spcBef>
              <a:buFontTx/>
              <a:buChar char="•"/>
              <a:defRPr/>
            </a:pPr>
            <a:endParaRPr lang="es-ES" sz="2000" kern="0" dirty="0"/>
          </a:p>
          <a:p>
            <a:pPr marL="342900" indent="-342900">
              <a:lnSpc>
                <a:spcPct val="80000"/>
              </a:lnSpc>
              <a:spcBef>
                <a:spcPct val="20000"/>
              </a:spcBef>
              <a:buFontTx/>
              <a:buChar char="•"/>
              <a:defRPr/>
            </a:pPr>
            <a:endParaRPr lang="es-ES" sz="2000" kern="0" dirty="0"/>
          </a:p>
          <a:p>
            <a:pPr marL="342900" indent="-342900">
              <a:lnSpc>
                <a:spcPct val="80000"/>
              </a:lnSpc>
              <a:spcBef>
                <a:spcPct val="20000"/>
              </a:spcBef>
              <a:buFontTx/>
              <a:buChar char="•"/>
              <a:defRPr/>
            </a:pPr>
            <a:endParaRPr lang="es-ES" sz="2000" kern="0" dirty="0"/>
          </a:p>
          <a:p>
            <a:pPr marL="342900" indent="-342900">
              <a:lnSpc>
                <a:spcPct val="80000"/>
              </a:lnSpc>
              <a:spcBef>
                <a:spcPct val="20000"/>
              </a:spcBef>
              <a:buFontTx/>
              <a:buChar char="•"/>
              <a:defRPr/>
            </a:pPr>
            <a:endParaRPr lang="es-ES" sz="2000" kern="0" dirty="0"/>
          </a:p>
          <a:p>
            <a:pPr marL="342900" indent="-342900" algn="just">
              <a:lnSpc>
                <a:spcPct val="80000"/>
              </a:lnSpc>
              <a:spcBef>
                <a:spcPct val="20000"/>
              </a:spcBef>
              <a:buFontTx/>
              <a:buChar char="•"/>
              <a:defRPr/>
            </a:pPr>
            <a:r>
              <a:rPr lang="es-ES" kern="0" dirty="0"/>
              <a:t>La </a:t>
            </a:r>
            <a:r>
              <a:rPr lang="es-ES" kern="0" dirty="0" err="1"/>
              <a:t>patrimonialización</a:t>
            </a:r>
            <a:r>
              <a:rPr lang="es-ES" kern="0" dirty="0"/>
              <a:t> de un producto o de una especialidad culinaria está estrechamente relacionada con la revalorización de una expresión cultural ligada a una tradición y un territorio, por lo tanto contra los efectos de la globalización y la homogeneización alimentaria, pero también con la regeneración económica, el desarrollo local y la promoción turística de lugares y circuitos</a:t>
            </a:r>
          </a:p>
          <a:p>
            <a:pPr marL="342900" indent="-342900" algn="just">
              <a:lnSpc>
                <a:spcPct val="80000"/>
              </a:lnSpc>
              <a:spcBef>
                <a:spcPct val="20000"/>
              </a:spcBef>
              <a:defRPr/>
            </a:pPr>
            <a:endParaRPr lang="es-ES" sz="800" kern="0" dirty="0"/>
          </a:p>
          <a:p>
            <a:pPr marL="342900" indent="-342900" algn="just">
              <a:lnSpc>
                <a:spcPct val="80000"/>
              </a:lnSpc>
              <a:spcBef>
                <a:spcPct val="20000"/>
              </a:spcBef>
              <a:buFontTx/>
              <a:buChar char="•"/>
              <a:defRPr/>
            </a:pPr>
            <a:r>
              <a:rPr lang="es-ES" kern="0" dirty="0"/>
              <a:t>La Gastronomía contribuye a la regeneración económica, el desarrollo local y la promoción turística de lugares y circuitos.</a:t>
            </a:r>
          </a:p>
          <a:p>
            <a:pPr marL="342900" indent="-342900" algn="just">
              <a:lnSpc>
                <a:spcPct val="80000"/>
              </a:lnSpc>
              <a:spcBef>
                <a:spcPct val="20000"/>
              </a:spcBef>
              <a:buFontTx/>
              <a:buChar char="•"/>
              <a:defRPr/>
            </a:pPr>
            <a:endParaRPr lang="es-ES" kern="0" dirty="0"/>
          </a:p>
          <a:p>
            <a:pPr marL="342900" indent="-342900" algn="just">
              <a:lnSpc>
                <a:spcPct val="80000"/>
              </a:lnSpc>
              <a:spcBef>
                <a:spcPct val="20000"/>
              </a:spcBef>
              <a:defRPr/>
            </a:pPr>
            <a:r>
              <a:rPr lang="es-ES_tradnl" kern="0" dirty="0"/>
              <a:t>	</a:t>
            </a:r>
            <a:endParaRPr lang="es-ES" sz="1000" kern="0" dirty="0">
              <a:latin typeface="+mn-lt"/>
            </a:endParaRPr>
          </a:p>
        </p:txBody>
      </p:sp>
      <p:sp>
        <p:nvSpPr>
          <p:cNvPr id="6" name="Rectangle 2"/>
          <p:cNvSpPr txBox="1">
            <a:spLocks noChangeArrowheads="1"/>
          </p:cNvSpPr>
          <p:nvPr/>
        </p:nvSpPr>
        <p:spPr>
          <a:xfrm>
            <a:off x="457200" y="274638"/>
            <a:ext cx="8229600" cy="1143000"/>
          </a:xfrm>
          <a:prstGeom prst="rect">
            <a:avLst/>
          </a:prstGeom>
        </p:spPr>
        <p:txBody>
          <a:bodyPr/>
          <a:lstStyle/>
          <a:p>
            <a:pPr algn="ctr">
              <a:defRPr/>
            </a:pPr>
            <a:r>
              <a:rPr lang="es-ES" sz="2400" b="1" kern="0" dirty="0">
                <a:solidFill>
                  <a:srgbClr val="FF0000"/>
                </a:solidFill>
                <a:latin typeface="+mj-lt"/>
                <a:ea typeface="+mj-ea"/>
                <a:cs typeface="+mj-cs"/>
              </a:rPr>
              <a:t>“La Gastronomía, Componente Esencial del Producto Turístico”</a:t>
            </a:r>
            <a:r>
              <a:rPr lang="es-ES" sz="2400" b="1" kern="0" dirty="0">
                <a:solidFill>
                  <a:schemeClr val="tx2"/>
                </a:solidFill>
                <a:latin typeface="+mj-lt"/>
                <a:ea typeface="+mj-ea"/>
                <a:cs typeface="+mj-cs"/>
              </a:rPr>
              <a:t/>
            </a:r>
            <a:br>
              <a:rPr lang="es-ES"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a:p>
            <a:pPr algn="ctr">
              <a:defRPr/>
            </a:pPr>
            <a:r>
              <a:rPr lang="es-ES_tradnl" sz="2400" b="1" kern="0" dirty="0">
                <a:solidFill>
                  <a:schemeClr val="tx2"/>
                </a:solidFill>
                <a:latin typeface="+mj-lt"/>
                <a:ea typeface="+mj-ea"/>
                <a:cs typeface="+mj-cs"/>
              </a:rPr>
              <a:t>Marco conceptual y teórico.</a:t>
            </a:r>
            <a:br>
              <a:rPr lang="es-ES_tradnl" sz="2400" b="1" kern="0" dirty="0">
                <a:solidFill>
                  <a:schemeClr val="tx2"/>
                </a:solidFill>
                <a:latin typeface="+mj-lt"/>
                <a:ea typeface="+mj-ea"/>
                <a:cs typeface="+mj-cs"/>
              </a:rPr>
            </a:br>
            <a:r>
              <a:rPr lang="es-ES_tradnl" sz="2400" b="1" kern="0" dirty="0">
                <a:solidFill>
                  <a:schemeClr val="tx2"/>
                </a:solidFill>
                <a:latin typeface="+mj-lt"/>
                <a:ea typeface="+mj-ea"/>
                <a:cs typeface="+mj-cs"/>
              </a:rPr>
              <a:t/>
            </a:r>
            <a:br>
              <a:rPr lang="es-ES_tradnl"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p:txBody>
      </p:sp>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0" y="0"/>
          <a:ext cx="9144000" cy="6858000"/>
        </p:xfrm>
        <a:graphic>
          <a:graphicData uri="http://schemas.openxmlformats.org/presentationml/2006/ole">
            <p:oleObj spid="_x0000_s17410" name="Imagen" r:id="rId4" imgW="1066772" imgH="1066772" progId="MS_ClipArt_Gallery.2">
              <p:embed/>
            </p:oleObj>
          </a:graphicData>
        </a:graphic>
      </p:graphicFrame>
      <p:sp>
        <p:nvSpPr>
          <p:cNvPr id="5" name="Rectangle 3"/>
          <p:cNvSpPr txBox="1">
            <a:spLocks noChangeArrowheads="1"/>
          </p:cNvSpPr>
          <p:nvPr/>
        </p:nvSpPr>
        <p:spPr>
          <a:xfrm>
            <a:off x="457200" y="188913"/>
            <a:ext cx="8229600" cy="6408737"/>
          </a:xfrm>
          <a:prstGeom prst="rect">
            <a:avLst/>
          </a:prstGeom>
        </p:spPr>
        <p:txBody>
          <a:bodyPr/>
          <a:lstStyle/>
          <a:p>
            <a:pPr marL="342900" indent="-342900">
              <a:lnSpc>
                <a:spcPct val="80000"/>
              </a:lnSpc>
              <a:spcBef>
                <a:spcPct val="20000"/>
              </a:spcBef>
              <a:buFontTx/>
              <a:buChar char="•"/>
              <a:defRPr/>
            </a:pPr>
            <a:endParaRPr lang="es-ES" sz="2000" kern="0" dirty="0"/>
          </a:p>
          <a:p>
            <a:pPr marL="342900" indent="-342900">
              <a:lnSpc>
                <a:spcPct val="80000"/>
              </a:lnSpc>
              <a:spcBef>
                <a:spcPct val="20000"/>
              </a:spcBef>
              <a:buFontTx/>
              <a:buChar char="•"/>
              <a:defRPr/>
            </a:pPr>
            <a:endParaRPr lang="es-ES" sz="2000" kern="0" dirty="0"/>
          </a:p>
          <a:p>
            <a:pPr marL="342900" indent="-342900">
              <a:lnSpc>
                <a:spcPct val="80000"/>
              </a:lnSpc>
              <a:spcBef>
                <a:spcPct val="20000"/>
              </a:spcBef>
              <a:buFontTx/>
              <a:buChar char="•"/>
              <a:defRPr/>
            </a:pPr>
            <a:endParaRPr lang="es-ES" sz="2000" kern="0" dirty="0"/>
          </a:p>
          <a:p>
            <a:pPr marL="342900" indent="-342900">
              <a:lnSpc>
                <a:spcPct val="80000"/>
              </a:lnSpc>
              <a:spcBef>
                <a:spcPct val="20000"/>
              </a:spcBef>
              <a:buFontTx/>
              <a:buChar char="•"/>
              <a:defRPr/>
            </a:pPr>
            <a:endParaRPr lang="es-ES" sz="2000" kern="0" dirty="0"/>
          </a:p>
          <a:p>
            <a:pPr marL="342900" indent="-342900">
              <a:lnSpc>
                <a:spcPct val="80000"/>
              </a:lnSpc>
              <a:spcBef>
                <a:spcPct val="20000"/>
              </a:spcBef>
              <a:buFontTx/>
              <a:buChar char="•"/>
              <a:defRPr/>
            </a:pPr>
            <a:endParaRPr lang="es-ES" sz="2000" kern="0" dirty="0"/>
          </a:p>
          <a:p>
            <a:pPr marL="342900" indent="-342900">
              <a:lnSpc>
                <a:spcPct val="80000"/>
              </a:lnSpc>
              <a:spcBef>
                <a:spcPct val="20000"/>
              </a:spcBef>
              <a:buFontTx/>
              <a:buChar char="•"/>
              <a:defRPr/>
            </a:pPr>
            <a:endParaRPr lang="es-ES" sz="2000" kern="0" dirty="0"/>
          </a:p>
          <a:p>
            <a:pPr marL="342900" indent="-342900">
              <a:lnSpc>
                <a:spcPct val="80000"/>
              </a:lnSpc>
              <a:spcBef>
                <a:spcPct val="20000"/>
              </a:spcBef>
              <a:buFontTx/>
              <a:buChar char="•"/>
              <a:defRPr/>
            </a:pPr>
            <a:endParaRPr lang="es-ES" sz="2000" kern="0" dirty="0"/>
          </a:p>
          <a:p>
            <a:pPr marL="342900" indent="-342900" algn="just">
              <a:lnSpc>
                <a:spcPct val="80000"/>
              </a:lnSpc>
              <a:spcBef>
                <a:spcPct val="20000"/>
              </a:spcBef>
              <a:defRPr/>
            </a:pPr>
            <a:r>
              <a:rPr lang="es-ES_tradnl" kern="0" dirty="0"/>
              <a:t>	Especialmente en ámbitos rurales, la Gastronomía es parte de la contribución que hace el Turismo al cumplimiento de </a:t>
            </a:r>
            <a:r>
              <a:rPr lang="es-ES" kern="0" dirty="0"/>
              <a:t>Los Objetivos del Milenio (1)</a:t>
            </a:r>
          </a:p>
          <a:p>
            <a:pPr marL="342900" indent="-342900" algn="just">
              <a:lnSpc>
                <a:spcPct val="80000"/>
              </a:lnSpc>
              <a:spcBef>
                <a:spcPct val="20000"/>
              </a:spcBef>
              <a:defRPr/>
            </a:pPr>
            <a:r>
              <a:rPr lang="es-AR" kern="0" dirty="0"/>
              <a:t>	La Declaración del Milenio aborda los principales problemas y retos que tiene la humanidad a comienzos del nuevo siglo:</a:t>
            </a:r>
          </a:p>
          <a:p>
            <a:pPr marL="342900" indent="-342900" algn="just">
              <a:lnSpc>
                <a:spcPct val="80000"/>
              </a:lnSpc>
              <a:spcBef>
                <a:spcPct val="20000"/>
              </a:spcBef>
              <a:defRPr/>
            </a:pPr>
            <a:r>
              <a:rPr lang="es-AR" kern="0" dirty="0"/>
              <a:t>		- Erradicar el hambre y la pobreza (objetivo 1)</a:t>
            </a:r>
          </a:p>
          <a:p>
            <a:pPr marL="342900" indent="-342900" algn="just">
              <a:lnSpc>
                <a:spcPct val="80000"/>
              </a:lnSpc>
              <a:spcBef>
                <a:spcPct val="20000"/>
              </a:spcBef>
              <a:defRPr/>
            </a:pPr>
            <a:r>
              <a:rPr lang="es-AR" kern="0" dirty="0"/>
              <a:t>		- Lograr la educación primaria universal (objetivo 2)</a:t>
            </a:r>
          </a:p>
          <a:p>
            <a:pPr marL="342900" indent="-342900" algn="just">
              <a:lnSpc>
                <a:spcPct val="80000"/>
              </a:lnSpc>
              <a:spcBef>
                <a:spcPct val="20000"/>
              </a:spcBef>
              <a:defRPr/>
            </a:pPr>
            <a:r>
              <a:rPr lang="es-AR" kern="0" dirty="0"/>
              <a:t>		- Corregir las desigualdades de género (objetivo 3)</a:t>
            </a:r>
          </a:p>
          <a:p>
            <a:pPr marL="342900" indent="-342900" algn="just">
              <a:lnSpc>
                <a:spcPct val="80000"/>
              </a:lnSpc>
              <a:spcBef>
                <a:spcPct val="20000"/>
              </a:spcBef>
              <a:defRPr/>
            </a:pPr>
            <a:r>
              <a:rPr lang="es-AR" kern="0" dirty="0"/>
              <a:t>		- Reducir la mortalidad infantil (objetivo 4)</a:t>
            </a:r>
          </a:p>
          <a:p>
            <a:pPr marL="342900" indent="-342900" algn="just">
              <a:lnSpc>
                <a:spcPct val="80000"/>
              </a:lnSpc>
              <a:spcBef>
                <a:spcPct val="20000"/>
              </a:spcBef>
              <a:defRPr/>
            </a:pPr>
            <a:r>
              <a:rPr lang="es-AR" kern="0" dirty="0"/>
              <a:t>		- Mejorar la salud materna (objetivo 5)</a:t>
            </a:r>
          </a:p>
          <a:p>
            <a:pPr marL="342900" indent="-342900" algn="just">
              <a:lnSpc>
                <a:spcPct val="80000"/>
              </a:lnSpc>
              <a:spcBef>
                <a:spcPct val="20000"/>
              </a:spcBef>
              <a:defRPr/>
            </a:pPr>
            <a:r>
              <a:rPr lang="es-AR" kern="0" dirty="0"/>
              <a:t>		- Combatir el VIH/Sida, la malaria y otras enfermedades (objetivo 6)</a:t>
            </a:r>
          </a:p>
          <a:p>
            <a:pPr marL="342900" indent="-342900" algn="just">
              <a:lnSpc>
                <a:spcPct val="80000"/>
              </a:lnSpc>
              <a:spcBef>
                <a:spcPct val="20000"/>
              </a:spcBef>
              <a:defRPr/>
            </a:pPr>
            <a:r>
              <a:rPr lang="es-AR" kern="0" dirty="0"/>
              <a:t>		- Garantizar la sostenibilidad del medioambiente (objetivo 7), </a:t>
            </a:r>
          </a:p>
          <a:p>
            <a:pPr marL="342900" indent="-342900" algn="just">
              <a:lnSpc>
                <a:spcPct val="80000"/>
              </a:lnSpc>
              <a:spcBef>
                <a:spcPct val="20000"/>
              </a:spcBef>
              <a:defRPr/>
            </a:pPr>
            <a:r>
              <a:rPr lang="es-AR" kern="0" dirty="0"/>
              <a:t>		- Fomentar una asociación mundial para el desarrollo aumentando la 	  cooperación internacional (objetivo 8). </a:t>
            </a:r>
          </a:p>
          <a:p>
            <a:pPr marL="342900" indent="-342900" algn="just">
              <a:lnSpc>
                <a:spcPct val="80000"/>
              </a:lnSpc>
              <a:spcBef>
                <a:spcPct val="20000"/>
              </a:spcBef>
              <a:defRPr/>
            </a:pPr>
            <a:r>
              <a:rPr lang="es-ES" sz="2000" kern="0" dirty="0"/>
              <a:t>(1) </a:t>
            </a:r>
            <a:r>
              <a:rPr lang="es-AR" sz="1400" b="1" kern="0" dirty="0"/>
              <a:t>declaración efectuada por 189 países en el año 2000 bajo el auspicio de las Naciones   Unidas, por la que se comprometen a incrementar el esfuerzo mundial para reducir la pobreza, sus causas y manifestaciones</a:t>
            </a:r>
            <a:endParaRPr lang="es-ES" sz="1400" kern="0" dirty="0">
              <a:latin typeface="+mj-lt"/>
            </a:endParaRPr>
          </a:p>
          <a:p>
            <a:pPr marL="342900" indent="-342900">
              <a:lnSpc>
                <a:spcPct val="80000"/>
              </a:lnSpc>
              <a:spcBef>
                <a:spcPct val="20000"/>
              </a:spcBef>
              <a:defRPr/>
            </a:pPr>
            <a:r>
              <a:rPr lang="es-AR" sz="1600" b="1" kern="0" dirty="0">
                <a:latin typeface="+mn-lt"/>
              </a:rPr>
              <a:t>.</a:t>
            </a:r>
            <a:r>
              <a:rPr lang="es-AR" sz="1600" kern="0" dirty="0">
                <a:latin typeface="+mn-lt"/>
              </a:rPr>
              <a:t> </a:t>
            </a:r>
            <a:r>
              <a:rPr lang="es-ES" sz="1600" kern="0" dirty="0">
                <a:latin typeface="+mn-lt"/>
              </a:rPr>
              <a:t> </a:t>
            </a:r>
          </a:p>
          <a:p>
            <a:pPr marL="342900" indent="-342900">
              <a:lnSpc>
                <a:spcPct val="80000"/>
              </a:lnSpc>
              <a:spcBef>
                <a:spcPct val="20000"/>
              </a:spcBef>
              <a:defRPr/>
            </a:pPr>
            <a:endParaRPr lang="es-ES" sz="1000" kern="0" dirty="0">
              <a:latin typeface="+mn-lt"/>
            </a:endParaRPr>
          </a:p>
        </p:txBody>
      </p:sp>
      <p:sp>
        <p:nvSpPr>
          <p:cNvPr id="6" name="Rectangle 2"/>
          <p:cNvSpPr txBox="1">
            <a:spLocks noChangeArrowheads="1"/>
          </p:cNvSpPr>
          <p:nvPr/>
        </p:nvSpPr>
        <p:spPr>
          <a:xfrm>
            <a:off x="457200" y="274638"/>
            <a:ext cx="8229600" cy="1143000"/>
          </a:xfrm>
          <a:prstGeom prst="rect">
            <a:avLst/>
          </a:prstGeom>
        </p:spPr>
        <p:txBody>
          <a:bodyPr/>
          <a:lstStyle/>
          <a:p>
            <a:pPr algn="ctr">
              <a:defRPr/>
            </a:pPr>
            <a:r>
              <a:rPr lang="es-ES" sz="2400" b="1" kern="0" dirty="0">
                <a:solidFill>
                  <a:srgbClr val="FF0000"/>
                </a:solidFill>
                <a:latin typeface="+mj-lt"/>
                <a:ea typeface="+mj-ea"/>
                <a:cs typeface="+mj-cs"/>
              </a:rPr>
              <a:t>“La Gastronomía, Componente Esencial del Producto Turístico”</a:t>
            </a:r>
            <a:r>
              <a:rPr lang="es-ES" sz="2400" b="1" kern="0" dirty="0">
                <a:solidFill>
                  <a:schemeClr val="tx2"/>
                </a:solidFill>
                <a:latin typeface="+mj-lt"/>
                <a:ea typeface="+mj-ea"/>
                <a:cs typeface="+mj-cs"/>
              </a:rPr>
              <a:t/>
            </a:r>
            <a:br>
              <a:rPr lang="es-ES"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a:p>
            <a:pPr algn="ctr">
              <a:defRPr/>
            </a:pPr>
            <a:r>
              <a:rPr lang="es-ES_tradnl" sz="2400" b="1" kern="0" dirty="0">
                <a:solidFill>
                  <a:schemeClr val="tx2"/>
                </a:solidFill>
                <a:latin typeface="+mj-lt"/>
                <a:ea typeface="+mj-ea"/>
                <a:cs typeface="+mj-cs"/>
              </a:rPr>
              <a:t>Marco conceptual y teórico.</a:t>
            </a:r>
            <a:br>
              <a:rPr lang="es-ES_tradnl"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p:txBody>
      </p:sp>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0" y="0"/>
          <a:ext cx="9144000" cy="6858000"/>
        </p:xfrm>
        <a:graphic>
          <a:graphicData uri="http://schemas.openxmlformats.org/presentationml/2006/ole">
            <p:oleObj spid="_x0000_s18434" name="Imagen" r:id="rId4" imgW="1066772" imgH="1066772" progId="MS_ClipArt_Gallery.2">
              <p:embed/>
            </p:oleObj>
          </a:graphicData>
        </a:graphic>
      </p:graphicFrame>
      <p:sp>
        <p:nvSpPr>
          <p:cNvPr id="4" name="Rectangle 3"/>
          <p:cNvSpPr txBox="1">
            <a:spLocks noChangeArrowheads="1"/>
          </p:cNvSpPr>
          <p:nvPr/>
        </p:nvSpPr>
        <p:spPr>
          <a:xfrm>
            <a:off x="395288" y="0"/>
            <a:ext cx="8229600" cy="6858000"/>
          </a:xfrm>
          <a:prstGeom prst="rect">
            <a:avLst/>
          </a:prstGeom>
        </p:spPr>
        <p:txBody>
          <a:bodyPr/>
          <a:lstStyle/>
          <a:p>
            <a:pPr algn="ctr">
              <a:defRPr/>
            </a:pPr>
            <a:endParaRPr lang="es-AR" sz="2400" b="1" kern="0" dirty="0">
              <a:solidFill>
                <a:srgbClr val="FF0000"/>
              </a:solidFill>
              <a:latin typeface="+mj-lt"/>
              <a:ea typeface="+mj-ea"/>
              <a:cs typeface="+mj-cs"/>
            </a:endParaRPr>
          </a:p>
          <a:p>
            <a:pPr algn="ctr">
              <a:defRPr/>
            </a:pPr>
            <a:r>
              <a:rPr lang="es-AR" sz="2400" b="1" kern="0" dirty="0">
                <a:solidFill>
                  <a:srgbClr val="FF0000"/>
                </a:solidFill>
                <a:latin typeface="+mj-lt"/>
                <a:ea typeface="+mj-ea"/>
                <a:cs typeface="+mj-cs"/>
              </a:rPr>
              <a:t>Alimentos y Turismo. Alimentos con valor patrimonial: Estrategias culturales para el desarrollo territorial a través el turismo.</a:t>
            </a:r>
          </a:p>
          <a:p>
            <a:pPr marL="342900" indent="-342900" algn="just">
              <a:lnSpc>
                <a:spcPct val="80000"/>
              </a:lnSpc>
              <a:spcBef>
                <a:spcPct val="20000"/>
              </a:spcBef>
              <a:defRPr/>
            </a:pPr>
            <a:r>
              <a:rPr lang="es-AR" b="1" u="sng" kern="0" dirty="0">
                <a:latin typeface="+mn-lt"/>
              </a:rPr>
              <a:t>Qué casos buscamos:</a:t>
            </a:r>
          </a:p>
          <a:p>
            <a:pPr marL="342900" indent="-342900" algn="just">
              <a:lnSpc>
                <a:spcPct val="80000"/>
              </a:lnSpc>
              <a:spcBef>
                <a:spcPct val="20000"/>
              </a:spcBef>
              <a:defRPr/>
            </a:pPr>
            <a:endParaRPr lang="es-AR" b="1" kern="0" dirty="0">
              <a:latin typeface="+mn-lt"/>
            </a:endParaRPr>
          </a:p>
          <a:p>
            <a:pPr marL="342900" indent="-342900" algn="just">
              <a:lnSpc>
                <a:spcPct val="80000"/>
              </a:lnSpc>
              <a:spcBef>
                <a:spcPct val="20000"/>
              </a:spcBef>
              <a:defRPr/>
            </a:pPr>
            <a:r>
              <a:rPr lang="es-AR" kern="0" dirty="0">
                <a:latin typeface="+mn-lt"/>
              </a:rPr>
              <a:t>	Productos turísticos que permitan reconocer y disfrutar de forma organizada el proceso productivo agropecuario, industrial y la degustación de la cocina regional, expresiones de la identidad cultural del lugar visitado y en cuya gestión intervenga de manera decidida, la comunidad, en todo el proceso. A la vez que:</a:t>
            </a:r>
          </a:p>
          <a:p>
            <a:pPr marL="342900" indent="-342900" algn="just">
              <a:lnSpc>
                <a:spcPct val="80000"/>
              </a:lnSpc>
              <a:spcBef>
                <a:spcPct val="20000"/>
              </a:spcBef>
              <a:defRPr/>
            </a:pPr>
            <a:r>
              <a:rPr lang="es-AR" b="1" u="sng" kern="0" dirty="0">
                <a:latin typeface="+mn-lt"/>
              </a:rPr>
              <a:t>Productos turísticos que integren:</a:t>
            </a:r>
          </a:p>
          <a:p>
            <a:pPr marL="342900" indent="-342900" algn="just">
              <a:lnSpc>
                <a:spcPct val="80000"/>
              </a:lnSpc>
              <a:spcBef>
                <a:spcPct val="20000"/>
              </a:spcBef>
              <a:buFont typeface="Arial" pitchFamily="34" charset="0"/>
              <a:buChar char="•"/>
              <a:defRPr/>
            </a:pPr>
            <a:r>
              <a:rPr lang="es-ES" kern="0" dirty="0">
                <a:latin typeface="+mn-lt"/>
              </a:rPr>
              <a:t>Actividades temáticas de relevancia que, contando con cierta jerarquía e instalaciones, permitan ser el atractivo o la motivación para los potenciales consumidores.</a:t>
            </a:r>
          </a:p>
          <a:p>
            <a:pPr marL="342900" indent="-342900" algn="just">
              <a:lnSpc>
                <a:spcPct val="80000"/>
              </a:lnSpc>
              <a:spcBef>
                <a:spcPct val="20000"/>
              </a:spcBef>
              <a:buFont typeface="Arial" pitchFamily="34" charset="0"/>
              <a:buChar char="•"/>
              <a:defRPr/>
            </a:pPr>
            <a:r>
              <a:rPr lang="es-ES" kern="0" dirty="0">
                <a:latin typeface="+mn-lt"/>
              </a:rPr>
              <a:t>Atractivos turísticos de jerarquía, que junto a los de carácter temático permitan la estructuración de circuitos o rutas.</a:t>
            </a:r>
          </a:p>
          <a:p>
            <a:pPr marL="342900" indent="-342900" algn="just">
              <a:lnSpc>
                <a:spcPct val="80000"/>
              </a:lnSpc>
              <a:spcBef>
                <a:spcPct val="20000"/>
              </a:spcBef>
              <a:buFont typeface="Arial" pitchFamily="34" charset="0"/>
              <a:buChar char="•"/>
              <a:defRPr/>
            </a:pPr>
            <a:r>
              <a:rPr lang="es-ES" kern="0" dirty="0">
                <a:latin typeface="+mn-lt"/>
              </a:rPr>
              <a:t>Equipamiento de servicios turísticos de alojamiento, alimentación, esparcimiento y recreación.</a:t>
            </a:r>
          </a:p>
          <a:p>
            <a:pPr marL="342900" indent="-342900" algn="just">
              <a:lnSpc>
                <a:spcPct val="80000"/>
              </a:lnSpc>
              <a:spcBef>
                <a:spcPct val="20000"/>
              </a:spcBef>
              <a:buFont typeface="Arial" pitchFamily="34" charset="0"/>
              <a:buChar char="•"/>
              <a:defRPr/>
            </a:pPr>
            <a:r>
              <a:rPr lang="es-ES" kern="0" dirty="0">
                <a:latin typeface="+mn-lt"/>
              </a:rPr>
              <a:t>Infraestructura adecuada en cuanto a accesos, señalización,</a:t>
            </a:r>
          </a:p>
          <a:p>
            <a:pPr marL="342900" indent="-342900" algn="just">
              <a:lnSpc>
                <a:spcPct val="80000"/>
              </a:lnSpc>
              <a:spcBef>
                <a:spcPct val="20000"/>
              </a:spcBef>
              <a:buFont typeface="Arial" pitchFamily="34" charset="0"/>
              <a:buChar char="•"/>
              <a:defRPr/>
            </a:pPr>
            <a:r>
              <a:rPr lang="es-ES" kern="0" dirty="0">
                <a:latin typeface="+mn-lt"/>
              </a:rPr>
              <a:t>comunicación, etc.</a:t>
            </a:r>
          </a:p>
          <a:p>
            <a:pPr marL="342900" indent="-342900" algn="just">
              <a:lnSpc>
                <a:spcPct val="80000"/>
              </a:lnSpc>
              <a:spcBef>
                <a:spcPct val="20000"/>
              </a:spcBef>
              <a:buFont typeface="Arial" pitchFamily="34" charset="0"/>
              <a:buChar char="•"/>
              <a:defRPr/>
            </a:pPr>
            <a:r>
              <a:rPr lang="es-ES" kern="0" dirty="0">
                <a:latin typeface="+mn-lt"/>
              </a:rPr>
              <a:t>Otros servicios de apoyo, como seguridad, salud, etc.</a:t>
            </a:r>
          </a:p>
          <a:p>
            <a:pPr marL="342900" indent="-342900" algn="just">
              <a:lnSpc>
                <a:spcPct val="80000"/>
              </a:lnSpc>
              <a:spcBef>
                <a:spcPct val="20000"/>
              </a:spcBef>
              <a:buFont typeface="Arial" pitchFamily="34" charset="0"/>
              <a:buChar char="•"/>
              <a:defRPr/>
            </a:pPr>
            <a:r>
              <a:rPr lang="es-ES" kern="0" dirty="0">
                <a:latin typeface="+mn-lt"/>
              </a:rPr>
              <a:t>Apoyo técnico - profesional de organismos públicos y privados involucrados en el tema.</a:t>
            </a:r>
          </a:p>
          <a:p>
            <a:pPr marL="342900" indent="-342900" algn="just">
              <a:lnSpc>
                <a:spcPct val="80000"/>
              </a:lnSpc>
              <a:spcBef>
                <a:spcPct val="20000"/>
              </a:spcBef>
              <a:buFont typeface="Arial" pitchFamily="34" charset="0"/>
              <a:buChar char="•"/>
              <a:defRPr/>
            </a:pPr>
            <a:r>
              <a:rPr lang="es-ES" kern="0" dirty="0">
                <a:latin typeface="+mn-lt"/>
              </a:rPr>
              <a:t>Convencimiento y compromiso de la comunidad involucrada.</a:t>
            </a:r>
          </a:p>
          <a:p>
            <a:pPr marL="342900" indent="-342900" algn="just">
              <a:lnSpc>
                <a:spcPct val="80000"/>
              </a:lnSpc>
              <a:spcBef>
                <a:spcPct val="20000"/>
              </a:spcBef>
              <a:buFont typeface="Arial" pitchFamily="34" charset="0"/>
              <a:buChar char="•"/>
              <a:defRPr/>
            </a:pPr>
            <a:endParaRPr lang="es-ES" kern="0" dirty="0">
              <a:latin typeface="+mn-lt"/>
            </a:endParaRPr>
          </a:p>
        </p:txBody>
      </p: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0" y="0"/>
          <a:ext cx="9144000" cy="6858000"/>
        </p:xfrm>
        <a:graphic>
          <a:graphicData uri="http://schemas.openxmlformats.org/presentationml/2006/ole">
            <p:oleObj spid="_x0000_s19458" name="Imagen" r:id="rId4" imgW="1066772" imgH="1066772" progId="MS_ClipArt_Gallery.2">
              <p:embed/>
            </p:oleObj>
          </a:graphicData>
        </a:graphic>
      </p:graphicFrame>
      <p:sp>
        <p:nvSpPr>
          <p:cNvPr id="5" name="Rectangle 3"/>
          <p:cNvSpPr txBox="1">
            <a:spLocks noChangeArrowheads="1"/>
          </p:cNvSpPr>
          <p:nvPr/>
        </p:nvSpPr>
        <p:spPr>
          <a:xfrm>
            <a:off x="428625" y="112713"/>
            <a:ext cx="8229600" cy="6602412"/>
          </a:xfrm>
          <a:prstGeom prst="rect">
            <a:avLst/>
          </a:prstGeom>
        </p:spPr>
        <p:txBody>
          <a:bodyPr/>
          <a:lstStyle/>
          <a:p>
            <a:pPr marL="342900" indent="-342900">
              <a:lnSpc>
                <a:spcPct val="80000"/>
              </a:lnSpc>
              <a:spcBef>
                <a:spcPct val="20000"/>
              </a:spcBef>
              <a:defRPr/>
            </a:pPr>
            <a:endParaRPr lang="es-AR" sz="2400" b="1" kern="0" dirty="0">
              <a:solidFill>
                <a:srgbClr val="FF0000"/>
              </a:solidFill>
            </a:endParaRPr>
          </a:p>
          <a:p>
            <a:pPr marL="342900" indent="-342900">
              <a:lnSpc>
                <a:spcPct val="80000"/>
              </a:lnSpc>
              <a:spcBef>
                <a:spcPct val="20000"/>
              </a:spcBef>
              <a:defRPr/>
            </a:pPr>
            <a:r>
              <a:rPr lang="es-AR" sz="2400" b="1" kern="0" dirty="0">
                <a:solidFill>
                  <a:srgbClr val="FF0000"/>
                </a:solidFill>
              </a:rPr>
              <a:t>Alimentos y Turismo. Alimentos con valor patrimonial: Estrategias culturales para el desarrollo territorial a través el turismo.</a:t>
            </a: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r>
              <a:rPr lang="es-ES" kern="0" dirty="0">
                <a:latin typeface="+mn-lt"/>
              </a:rPr>
              <a:t>Entre otros aspectos incluyen:</a:t>
            </a:r>
          </a:p>
          <a:p>
            <a:pPr marL="342900" indent="-342900" algn="just">
              <a:lnSpc>
                <a:spcPct val="80000"/>
              </a:lnSpc>
              <a:spcBef>
                <a:spcPct val="20000"/>
              </a:spcBef>
              <a:buFontTx/>
              <a:buChar char="•"/>
              <a:defRPr/>
            </a:pPr>
            <a:r>
              <a:rPr lang="es-ES" kern="0" dirty="0">
                <a:latin typeface="+mn-lt"/>
              </a:rPr>
              <a:t>Las Rutas Alimentarias. Organizadas en torno a un producto clave que caracteriza la ruta y le otorga su nombre. Ofrece a quienes la recorren una serie de placeres y actividades relacionadas con los elementos distintivos de la misma: comida, producción agroindustrial, actividades rurales, entretenimientos en la naturaleza y actividades propias de la cultura regional.</a:t>
            </a:r>
            <a:endParaRPr lang="es-ES" kern="0" dirty="0">
              <a:solidFill>
                <a:srgbClr val="33CC33"/>
              </a:solidFill>
              <a:latin typeface="+mn-lt"/>
            </a:endParaRPr>
          </a:p>
          <a:p>
            <a:pPr marL="342900" indent="-342900" algn="just">
              <a:lnSpc>
                <a:spcPct val="80000"/>
              </a:lnSpc>
              <a:spcBef>
                <a:spcPct val="20000"/>
              </a:spcBef>
              <a:buFontTx/>
              <a:buChar char="•"/>
              <a:defRPr/>
            </a:pPr>
            <a:endParaRPr lang="es-AR" sz="800" kern="0" dirty="0">
              <a:latin typeface="+mn-lt"/>
            </a:endParaRPr>
          </a:p>
          <a:p>
            <a:pPr marL="342900" indent="-342900" algn="just">
              <a:lnSpc>
                <a:spcPct val="80000"/>
              </a:lnSpc>
              <a:spcBef>
                <a:spcPct val="20000"/>
              </a:spcBef>
              <a:buFontTx/>
              <a:buChar char="•"/>
              <a:defRPr/>
            </a:pPr>
            <a:r>
              <a:rPr lang="es-AR" kern="0" dirty="0">
                <a:latin typeface="+mn-lt"/>
              </a:rPr>
              <a:t>El valor de la culinaria tradicional, de la identidad y el patrimonio cultural como elementos en la oferta de un producto turístico con contenido.</a:t>
            </a:r>
          </a:p>
          <a:p>
            <a:pPr marL="342900" indent="-342900" algn="just">
              <a:lnSpc>
                <a:spcPct val="80000"/>
              </a:lnSpc>
              <a:spcBef>
                <a:spcPct val="20000"/>
              </a:spcBef>
              <a:buFontTx/>
              <a:buChar char="•"/>
              <a:defRPr/>
            </a:pPr>
            <a:endParaRPr lang="es-AR" sz="800" kern="0" dirty="0">
              <a:latin typeface="+mn-lt"/>
            </a:endParaRPr>
          </a:p>
          <a:p>
            <a:pPr marL="342900" indent="-342900" algn="just">
              <a:lnSpc>
                <a:spcPct val="80000"/>
              </a:lnSpc>
              <a:spcBef>
                <a:spcPct val="20000"/>
              </a:spcBef>
              <a:buFontTx/>
              <a:buChar char="•"/>
              <a:defRPr/>
            </a:pPr>
            <a:r>
              <a:rPr lang="es-AR" kern="0" dirty="0">
                <a:latin typeface="+mn-lt"/>
              </a:rPr>
              <a:t>La responsabilidad social del sector turístico frente al turista y comensal y frente al contenido </a:t>
            </a:r>
            <a:r>
              <a:rPr lang="es-AR" kern="0" dirty="0" err="1">
                <a:latin typeface="+mn-lt"/>
              </a:rPr>
              <a:t>identitario</a:t>
            </a:r>
            <a:r>
              <a:rPr lang="es-AR" kern="0" dirty="0">
                <a:latin typeface="+mn-lt"/>
              </a:rPr>
              <a:t> del producto turístico.</a:t>
            </a:r>
          </a:p>
          <a:p>
            <a:pPr marL="342900" indent="-342900" algn="just">
              <a:lnSpc>
                <a:spcPct val="80000"/>
              </a:lnSpc>
              <a:spcBef>
                <a:spcPct val="20000"/>
              </a:spcBef>
              <a:buFontTx/>
              <a:buChar char="•"/>
              <a:defRPr/>
            </a:pPr>
            <a:endParaRPr lang="es-AR" sz="800" kern="0" dirty="0">
              <a:latin typeface="+mn-lt"/>
            </a:endParaRPr>
          </a:p>
          <a:p>
            <a:pPr marL="342900" indent="-342900" algn="just">
              <a:lnSpc>
                <a:spcPct val="80000"/>
              </a:lnSpc>
              <a:spcBef>
                <a:spcPct val="20000"/>
              </a:spcBef>
              <a:buFontTx/>
              <a:buChar char="•"/>
              <a:defRPr/>
            </a:pPr>
            <a:r>
              <a:rPr lang="es-AR" kern="0" dirty="0">
                <a:latin typeface="+mn-lt"/>
              </a:rPr>
              <a:t>Relación entre manifestaciones del patrimonio intangible y la gastronomía: fiestas, mitos y ritos culinarios.</a:t>
            </a:r>
          </a:p>
          <a:p>
            <a:pPr marL="342900" indent="-342900" algn="just">
              <a:lnSpc>
                <a:spcPct val="80000"/>
              </a:lnSpc>
              <a:spcBef>
                <a:spcPct val="20000"/>
              </a:spcBef>
              <a:buFontTx/>
              <a:buChar char="•"/>
              <a:defRPr/>
            </a:pPr>
            <a:endParaRPr lang="es-AR" sz="800" kern="0" dirty="0">
              <a:latin typeface="+mn-lt"/>
            </a:endParaRPr>
          </a:p>
          <a:p>
            <a:pPr marL="342900" indent="-342900" algn="just">
              <a:lnSpc>
                <a:spcPct val="80000"/>
              </a:lnSpc>
              <a:spcBef>
                <a:spcPct val="20000"/>
              </a:spcBef>
              <a:buFontTx/>
              <a:buChar char="•"/>
              <a:defRPr/>
            </a:pPr>
            <a:r>
              <a:rPr lang="es-AR" kern="0" dirty="0">
                <a:latin typeface="+mn-lt"/>
              </a:rPr>
              <a:t>Las tradiciones culinarias como componente de productos </a:t>
            </a:r>
            <a:r>
              <a:rPr lang="es-AR" kern="0" dirty="0" err="1">
                <a:latin typeface="+mn-lt"/>
              </a:rPr>
              <a:t>etnoturísticos</a:t>
            </a:r>
            <a:r>
              <a:rPr lang="es-AR" kern="0" dirty="0">
                <a:latin typeface="+mn-lt"/>
              </a:rPr>
              <a:t>.</a:t>
            </a:r>
          </a:p>
          <a:p>
            <a:pPr marL="342900" indent="-342900" algn="just">
              <a:lnSpc>
                <a:spcPct val="80000"/>
              </a:lnSpc>
              <a:spcBef>
                <a:spcPct val="20000"/>
              </a:spcBef>
              <a:buFontTx/>
              <a:buChar char="•"/>
              <a:defRPr/>
            </a:pPr>
            <a:endParaRPr lang="es-AR" sz="800" kern="0" dirty="0">
              <a:latin typeface="+mn-lt"/>
            </a:endParaRPr>
          </a:p>
          <a:p>
            <a:pPr marL="342900" indent="-342900" algn="just">
              <a:lnSpc>
                <a:spcPct val="80000"/>
              </a:lnSpc>
              <a:spcBef>
                <a:spcPct val="20000"/>
              </a:spcBef>
              <a:buFontTx/>
              <a:buChar char="•"/>
              <a:defRPr/>
            </a:pPr>
            <a:r>
              <a:rPr lang="es-AR" kern="0" dirty="0">
                <a:latin typeface="+mn-lt"/>
              </a:rPr>
              <a:t>Las transformaciones en el uso del territorio y sus repercusiones en la culinaria.</a:t>
            </a: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buFontTx/>
              <a:buChar char="•"/>
              <a:defRPr/>
            </a:pPr>
            <a:endParaRPr lang="es-ES" kern="0" dirty="0">
              <a:latin typeface="+mn-lt"/>
            </a:endParaRPr>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0"/>
          <a:ext cx="9144000" cy="6858000"/>
        </p:xfrm>
        <a:graphic>
          <a:graphicData uri="http://schemas.openxmlformats.org/presentationml/2006/ole">
            <p:oleObj spid="_x0000_s2050" name="Imagen" r:id="rId4" imgW="1066772" imgH="1066772" progId="MS_ClipArt_Gallery.2">
              <p:embed/>
            </p:oleObj>
          </a:graphicData>
        </a:graphic>
      </p:graphicFrame>
      <p:sp>
        <p:nvSpPr>
          <p:cNvPr id="34" name="Rectangle 2"/>
          <p:cNvSpPr txBox="1">
            <a:spLocks noChangeArrowheads="1"/>
          </p:cNvSpPr>
          <p:nvPr/>
        </p:nvSpPr>
        <p:spPr>
          <a:xfrm>
            <a:off x="457200" y="274638"/>
            <a:ext cx="8229600" cy="1143000"/>
          </a:xfrm>
          <a:prstGeom prst="rect">
            <a:avLst/>
          </a:prstGeom>
        </p:spPr>
        <p:txBody>
          <a:bodyPr/>
          <a:lstStyle/>
          <a:p>
            <a:pPr algn="ctr">
              <a:defRPr/>
            </a:pPr>
            <a:r>
              <a:rPr lang="es-ES" sz="2800" b="1" kern="0">
                <a:solidFill>
                  <a:srgbClr val="996600"/>
                </a:solidFill>
                <a:latin typeface="+mj-lt"/>
                <a:ea typeface="+mj-ea"/>
                <a:cs typeface="+mj-cs"/>
              </a:rPr>
              <a:t>Red Latinoamericana de Investigación y Docencia en Turismo y Hotelería</a:t>
            </a:r>
            <a:r>
              <a:rPr lang="es-ES" sz="4000" b="1" kern="0">
                <a:solidFill>
                  <a:srgbClr val="99CCFF"/>
                </a:solidFill>
                <a:latin typeface="+mj-lt"/>
                <a:ea typeface="+mj-ea"/>
                <a:cs typeface="+mj-cs"/>
              </a:rPr>
              <a:t> </a:t>
            </a:r>
            <a:br>
              <a:rPr lang="es-ES" sz="4000" b="1" kern="0">
                <a:solidFill>
                  <a:srgbClr val="99CCFF"/>
                </a:solidFill>
                <a:latin typeface="+mj-lt"/>
                <a:ea typeface="+mj-ea"/>
                <a:cs typeface="+mj-cs"/>
              </a:rPr>
            </a:br>
            <a:endParaRPr lang="es-ES" sz="4000" b="1" kern="0" dirty="0">
              <a:solidFill>
                <a:srgbClr val="99CCFF"/>
              </a:solidFill>
              <a:latin typeface="+mj-lt"/>
              <a:ea typeface="+mj-ea"/>
              <a:cs typeface="+mj-cs"/>
            </a:endParaRPr>
          </a:p>
        </p:txBody>
      </p:sp>
      <p:sp>
        <p:nvSpPr>
          <p:cNvPr id="35" name="Rectangle 3"/>
          <p:cNvSpPr txBox="1">
            <a:spLocks noChangeArrowheads="1"/>
          </p:cNvSpPr>
          <p:nvPr/>
        </p:nvSpPr>
        <p:spPr>
          <a:xfrm>
            <a:off x="457200" y="1600200"/>
            <a:ext cx="8229600" cy="4525963"/>
          </a:xfrm>
          <a:prstGeom prst="rect">
            <a:avLst/>
          </a:prstGeom>
        </p:spPr>
        <p:txBody>
          <a:bodyPr/>
          <a:lstStyle/>
          <a:p>
            <a:pPr marL="342900" indent="-342900" algn="ctr">
              <a:spcBef>
                <a:spcPct val="20000"/>
              </a:spcBef>
              <a:defRPr/>
            </a:pPr>
            <a:r>
              <a:rPr lang="es-AR" b="1" kern="0" dirty="0">
                <a:latin typeface="+mn-lt"/>
              </a:rPr>
              <a:t>8ava Investigación Conjunta </a:t>
            </a:r>
          </a:p>
          <a:p>
            <a:pPr marL="342900" indent="-342900" algn="ctr">
              <a:spcBef>
                <a:spcPct val="20000"/>
              </a:spcBef>
              <a:defRPr/>
            </a:pPr>
            <a:endParaRPr lang="es-AR" b="1" kern="0" dirty="0">
              <a:latin typeface="+mn-lt"/>
            </a:endParaRPr>
          </a:p>
          <a:p>
            <a:pPr marL="342900" indent="-342900" algn="ctr">
              <a:spcBef>
                <a:spcPct val="20000"/>
              </a:spcBef>
              <a:defRPr/>
            </a:pPr>
            <a:r>
              <a:rPr lang="es-AR" b="1" kern="0" dirty="0">
                <a:latin typeface="+mn-lt"/>
              </a:rPr>
              <a:t>XIX CONGRESO PANAMERICANO DE EDUCACIÓN TURÍSTICA</a:t>
            </a:r>
            <a:br>
              <a:rPr lang="es-AR" b="1" kern="0" dirty="0">
                <a:latin typeface="+mn-lt"/>
              </a:rPr>
            </a:br>
            <a:r>
              <a:rPr lang="es-AR" b="1" kern="0" dirty="0">
                <a:latin typeface="+mn-lt"/>
              </a:rPr>
              <a:t>CONPEHT BOLIVIA 2009</a:t>
            </a:r>
            <a:br>
              <a:rPr lang="es-AR" b="1" kern="0" dirty="0">
                <a:latin typeface="+mn-lt"/>
              </a:rPr>
            </a:br>
            <a:endParaRPr lang="es-AR" b="1" kern="0" dirty="0">
              <a:latin typeface="+mn-lt"/>
            </a:endParaRPr>
          </a:p>
          <a:p>
            <a:pPr marL="342900" indent="-342900" algn="ctr">
              <a:spcBef>
                <a:spcPct val="20000"/>
              </a:spcBef>
              <a:defRPr/>
            </a:pPr>
            <a:r>
              <a:rPr lang="es-AR" b="1" kern="0" dirty="0">
                <a:latin typeface="+mn-lt"/>
              </a:rPr>
              <a:t>27 al 31 de octubre</a:t>
            </a:r>
            <a:br>
              <a:rPr lang="es-AR" b="1" kern="0" dirty="0">
                <a:latin typeface="+mn-lt"/>
              </a:rPr>
            </a:br>
            <a:endParaRPr lang="es-AR" b="1" kern="0" dirty="0">
              <a:latin typeface="+mn-lt"/>
            </a:endParaRPr>
          </a:p>
          <a:p>
            <a:pPr marL="342900" indent="-342900" algn="ctr">
              <a:spcBef>
                <a:spcPct val="20000"/>
              </a:spcBef>
              <a:defRPr/>
            </a:pPr>
            <a:r>
              <a:rPr lang="es-AR" b="1" kern="0" dirty="0">
                <a:latin typeface="+mn-lt"/>
              </a:rPr>
              <a:t>“La Gastronomía, Componente Esencial del Producto Turístico”</a:t>
            </a:r>
          </a:p>
          <a:p>
            <a:pPr marL="342900" indent="-342900" algn="ctr">
              <a:spcBef>
                <a:spcPct val="20000"/>
              </a:spcBef>
              <a:defRPr/>
            </a:pPr>
            <a:endParaRPr lang="es-AR" b="1" kern="0" dirty="0">
              <a:latin typeface="+mn-lt"/>
            </a:endParaRPr>
          </a:p>
          <a:p>
            <a:pPr marL="342900" indent="-342900" algn="ctr">
              <a:spcBef>
                <a:spcPct val="20000"/>
              </a:spcBef>
              <a:defRPr/>
            </a:pPr>
            <a:r>
              <a:rPr lang="es-AR" b="1" kern="0" dirty="0">
                <a:latin typeface="+mn-lt"/>
              </a:rPr>
              <a:t>La RED está integrada por 13 universidades de Latinoamérica y ANESTUR, Federación Nacional de Escuelas de Turismo de España</a:t>
            </a:r>
            <a:br>
              <a:rPr lang="es-AR" b="1" kern="0" dirty="0">
                <a:latin typeface="+mn-lt"/>
              </a:rPr>
            </a:br>
            <a:endParaRPr lang="es-ES" b="1" kern="0" dirty="0">
              <a:latin typeface="+mn-lt"/>
            </a:endParaRPr>
          </a:p>
        </p:txBody>
      </p:sp>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0" y="0"/>
          <a:ext cx="9144000" cy="6858000"/>
        </p:xfrm>
        <a:graphic>
          <a:graphicData uri="http://schemas.openxmlformats.org/presentationml/2006/ole">
            <p:oleObj spid="_x0000_s20482" name="Imagen" r:id="rId4" imgW="1066772" imgH="1066772" progId="MS_ClipArt_Gallery.2">
              <p:embed/>
            </p:oleObj>
          </a:graphicData>
        </a:graphic>
      </p:graphicFrame>
      <p:sp>
        <p:nvSpPr>
          <p:cNvPr id="4" name="Rectangle 2"/>
          <p:cNvSpPr txBox="1">
            <a:spLocks noChangeArrowheads="1"/>
          </p:cNvSpPr>
          <p:nvPr/>
        </p:nvSpPr>
        <p:spPr>
          <a:xfrm>
            <a:off x="457200" y="436563"/>
            <a:ext cx="8229600" cy="777875"/>
          </a:xfrm>
          <a:prstGeom prst="rect">
            <a:avLst/>
          </a:prstGeom>
        </p:spPr>
        <p:txBody>
          <a:bodyPr/>
          <a:lstStyle/>
          <a:p>
            <a:pPr marL="342900" indent="-342900" algn="just">
              <a:lnSpc>
                <a:spcPct val="80000"/>
              </a:lnSpc>
              <a:spcBef>
                <a:spcPct val="20000"/>
              </a:spcBef>
              <a:defRPr/>
            </a:pPr>
            <a:r>
              <a:rPr lang="es-ES_tradnl" sz="2400" b="1" kern="0" dirty="0">
                <a:solidFill>
                  <a:srgbClr val="FF0000"/>
                </a:solidFill>
              </a:rPr>
              <a:t>Resultados esperados de esta investigación</a:t>
            </a:r>
            <a:endParaRPr lang="es-ES" sz="2400" b="1" kern="0" dirty="0">
              <a:solidFill>
                <a:srgbClr val="FF0000"/>
              </a:solidFill>
            </a:endParaRPr>
          </a:p>
        </p:txBody>
      </p:sp>
      <p:sp>
        <p:nvSpPr>
          <p:cNvPr id="6" name="Rectangle 3"/>
          <p:cNvSpPr txBox="1">
            <a:spLocks noChangeArrowheads="1"/>
          </p:cNvSpPr>
          <p:nvPr/>
        </p:nvSpPr>
        <p:spPr>
          <a:xfrm>
            <a:off x="468313" y="1052513"/>
            <a:ext cx="8229600" cy="5102225"/>
          </a:xfrm>
          <a:prstGeom prst="rect">
            <a:avLst/>
          </a:prstGeom>
        </p:spPr>
        <p:txBody>
          <a:bodyPr/>
          <a:lstStyle/>
          <a:p>
            <a:pPr marL="342900" indent="-342900" algn="just">
              <a:lnSpc>
                <a:spcPct val="90000"/>
              </a:lnSpc>
              <a:buFontTx/>
              <a:buChar char="•"/>
              <a:defRPr/>
            </a:pPr>
            <a:r>
              <a:rPr lang="es-ES" dirty="0"/>
              <a:t>Aportar y difundir conocimiento nuevo.</a:t>
            </a:r>
          </a:p>
          <a:p>
            <a:pPr marL="342900" indent="-342900" algn="just">
              <a:lnSpc>
                <a:spcPct val="90000"/>
              </a:lnSpc>
              <a:buFontTx/>
              <a:buChar char="•"/>
              <a:defRPr/>
            </a:pPr>
            <a:endParaRPr lang="es-ES_tradnl" dirty="0"/>
          </a:p>
          <a:p>
            <a:pPr marL="342900" indent="-342900" algn="just">
              <a:lnSpc>
                <a:spcPct val="90000"/>
              </a:lnSpc>
              <a:buFontTx/>
              <a:buChar char="•"/>
              <a:defRPr/>
            </a:pPr>
            <a:r>
              <a:rPr lang="es-ES_tradnl" dirty="0"/>
              <a:t>Sensibilizar a la comunidad educativa para lograr la inclusión, en los programas de las asignaturas, del estudio de la gastronomía como producto turístico </a:t>
            </a:r>
            <a:r>
              <a:rPr lang="es-ES_tradnl" dirty="0" err="1"/>
              <a:t>identitario</a:t>
            </a:r>
            <a:r>
              <a:rPr lang="es-ES_tradnl" dirty="0"/>
              <a:t> de los pueblos.</a:t>
            </a:r>
          </a:p>
          <a:p>
            <a:pPr marL="342900" indent="-342900" algn="just">
              <a:lnSpc>
                <a:spcPct val="90000"/>
              </a:lnSpc>
              <a:buFontTx/>
              <a:buChar char="•"/>
              <a:defRPr/>
            </a:pPr>
            <a:endParaRPr lang="es-ES_tradnl" dirty="0"/>
          </a:p>
          <a:p>
            <a:pPr marL="342900" indent="-342900" algn="just">
              <a:lnSpc>
                <a:spcPct val="90000"/>
              </a:lnSpc>
              <a:buFontTx/>
              <a:buChar char="•"/>
              <a:defRPr/>
            </a:pPr>
            <a:r>
              <a:rPr lang="es-ES" dirty="0"/>
              <a:t>Incentivar la investigación sobre esta temática relevante al desarrollo de nuestros países.</a:t>
            </a:r>
            <a:endParaRPr lang="es-ES_tradnl" dirty="0"/>
          </a:p>
          <a:p>
            <a:pPr marL="342900" indent="-342900" algn="just">
              <a:lnSpc>
                <a:spcPct val="90000"/>
              </a:lnSpc>
              <a:buFontTx/>
              <a:buChar char="•"/>
              <a:defRPr/>
            </a:pPr>
            <a:endParaRPr lang="es-ES_tradnl" dirty="0"/>
          </a:p>
          <a:p>
            <a:pPr marL="342900" indent="-342900" algn="just">
              <a:lnSpc>
                <a:spcPct val="90000"/>
              </a:lnSpc>
              <a:buFontTx/>
              <a:buChar char="•"/>
              <a:defRPr/>
            </a:pPr>
            <a:r>
              <a:rPr lang="es-AR" dirty="0"/>
              <a:t>Sensibilizar al sector </a:t>
            </a:r>
            <a:r>
              <a:rPr lang="es-ES" dirty="0"/>
              <a:t>turístico en su conjunto, que debiera apoyar de manera más decidida, el desarrollo de emprendimientos locales que rescatan el patrimonio cultural intangible gastronómico, y con ello contribuyen a mantener una identidad propia, enfocando el desarrollo local, regional y nacional desde una visión sostenible.</a:t>
            </a:r>
          </a:p>
          <a:p>
            <a:pPr marL="342900" indent="-342900">
              <a:lnSpc>
                <a:spcPct val="80000"/>
              </a:lnSpc>
              <a:spcBef>
                <a:spcPct val="20000"/>
              </a:spcBef>
              <a:buFontTx/>
              <a:buChar char="•"/>
              <a:defRPr/>
            </a:pPr>
            <a:endParaRPr lang="es-ES" sz="2000" kern="0" dirty="0">
              <a:latin typeface="+mn-lt"/>
            </a:endParaRPr>
          </a:p>
          <a:p>
            <a:pPr marL="342900" indent="-342900">
              <a:lnSpc>
                <a:spcPct val="80000"/>
              </a:lnSpc>
              <a:spcBef>
                <a:spcPct val="20000"/>
              </a:spcBef>
              <a:defRPr/>
            </a:pPr>
            <a:endParaRPr lang="es-ES_tradnl" b="1" kern="0" dirty="0">
              <a:latin typeface="Arial Black" pitchFamily="34" charset="0"/>
            </a:endParaRPr>
          </a:p>
          <a:p>
            <a:pPr marL="342900" indent="-342900">
              <a:lnSpc>
                <a:spcPct val="80000"/>
              </a:lnSpc>
              <a:spcBef>
                <a:spcPct val="20000"/>
              </a:spcBef>
              <a:defRPr/>
            </a:pPr>
            <a:endParaRPr lang="es-ES_tradnl" b="1" kern="0" dirty="0">
              <a:latin typeface="Arial Black" pitchFamily="34" charset="0"/>
            </a:endParaRPr>
          </a:p>
          <a:p>
            <a:pPr marL="342900" indent="-342900">
              <a:lnSpc>
                <a:spcPct val="80000"/>
              </a:lnSpc>
              <a:spcBef>
                <a:spcPct val="20000"/>
              </a:spcBef>
              <a:defRPr/>
            </a:pPr>
            <a:r>
              <a:rPr lang="es-ES_tradnl" b="1" kern="0" dirty="0">
                <a:latin typeface="Arial Black" pitchFamily="34" charset="0"/>
              </a:rPr>
              <a:t>Dirección: María Vandam</a:t>
            </a:r>
            <a:r>
              <a:rPr lang="es-ES_tradnl" b="1" kern="0" dirty="0">
                <a:solidFill>
                  <a:srgbClr val="0033CC"/>
                </a:solidFill>
                <a:latin typeface="Arial Black" pitchFamily="34" charset="0"/>
              </a:rPr>
              <a:t> 		</a:t>
            </a:r>
            <a:r>
              <a:rPr lang="es-ES_tradnl" b="1" i="1" kern="0" dirty="0">
                <a:solidFill>
                  <a:srgbClr val="0033CC"/>
                </a:solidFill>
                <a:latin typeface="Arial Black" pitchFamily="34" charset="0"/>
                <a:hlinkClick r:id="rId5"/>
              </a:rPr>
              <a:t>mvandam@kennedy.edu.ar</a:t>
            </a:r>
            <a:endParaRPr lang="es-ES_tradnl" b="1" i="1" kern="0" dirty="0">
              <a:solidFill>
                <a:srgbClr val="0033CC"/>
              </a:solidFill>
              <a:latin typeface="Arial Black" pitchFamily="34" charset="0"/>
            </a:endParaRPr>
          </a:p>
          <a:p>
            <a:pPr marL="342900" indent="-342900">
              <a:lnSpc>
                <a:spcPct val="80000"/>
              </a:lnSpc>
              <a:spcBef>
                <a:spcPct val="20000"/>
              </a:spcBef>
              <a:defRPr/>
            </a:pPr>
            <a:endParaRPr lang="es-ES_tradnl" sz="2000" b="1" kern="0" dirty="0">
              <a:latin typeface="+mn-lt"/>
            </a:endParaRPr>
          </a:p>
          <a:p>
            <a:pPr marL="342900" indent="-342900">
              <a:lnSpc>
                <a:spcPct val="80000"/>
              </a:lnSpc>
              <a:spcBef>
                <a:spcPct val="20000"/>
              </a:spcBef>
              <a:defRPr/>
            </a:pPr>
            <a:r>
              <a:rPr lang="es-ES_tradnl" sz="2000" b="1" kern="0" dirty="0">
                <a:latin typeface="+mn-lt"/>
              </a:rPr>
              <a:t>Equipo de investigación en UK:</a:t>
            </a:r>
            <a:r>
              <a:rPr lang="es-ES_tradnl" sz="2000" kern="0" dirty="0">
                <a:latin typeface="+mn-lt"/>
              </a:rPr>
              <a:t> </a:t>
            </a:r>
          </a:p>
          <a:p>
            <a:pPr marL="342900" indent="-342900">
              <a:lnSpc>
                <a:spcPct val="80000"/>
              </a:lnSpc>
              <a:spcBef>
                <a:spcPct val="20000"/>
              </a:spcBef>
              <a:defRPr/>
            </a:pPr>
            <a:r>
              <a:rPr lang="es-ES_tradnl" sz="2000" kern="0" dirty="0" err="1">
                <a:latin typeface="+mn-lt"/>
              </a:rPr>
              <a:t>Lic</a:t>
            </a:r>
            <a:r>
              <a:rPr lang="es-ES_tradnl" sz="2000" kern="0" dirty="0">
                <a:latin typeface="+mn-lt"/>
              </a:rPr>
              <a:t> Mercedes Massafra. </a:t>
            </a:r>
            <a:r>
              <a:rPr lang="es-ES_tradnl" sz="2000" kern="0" dirty="0" err="1">
                <a:latin typeface="+mn-lt"/>
              </a:rPr>
              <a:t>Lic</a:t>
            </a:r>
            <a:r>
              <a:rPr lang="es-ES_tradnl" sz="2000" kern="0" dirty="0">
                <a:latin typeface="+mn-lt"/>
              </a:rPr>
              <a:t> Claudio Di Marino. </a:t>
            </a:r>
            <a:r>
              <a:rPr lang="es-ES_tradnl" sz="2000" kern="0" dirty="0" err="1">
                <a:latin typeface="+mn-lt"/>
              </a:rPr>
              <a:t>Dr</a:t>
            </a:r>
            <a:r>
              <a:rPr lang="es-ES_tradnl" sz="2000" kern="0" dirty="0">
                <a:latin typeface="+mn-lt"/>
              </a:rPr>
              <a:t> Francisco Donato.</a:t>
            </a:r>
            <a:endParaRPr lang="es-ES" sz="2000" kern="0" dirty="0">
              <a:latin typeface="+mn-lt"/>
            </a:endParaRPr>
          </a:p>
        </p:txBody>
      </p:sp>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0" y="0"/>
          <a:ext cx="9144000" cy="6858000"/>
        </p:xfrm>
        <a:graphic>
          <a:graphicData uri="http://schemas.openxmlformats.org/presentationml/2006/ole">
            <p:oleObj spid="_x0000_s21506" name="Imagen" r:id="rId4" imgW="1066772" imgH="1066772" progId="MS_ClipArt_Gallery.2">
              <p:embed/>
            </p:oleObj>
          </a:graphicData>
        </a:graphic>
      </p:graphicFrame>
      <p:sp>
        <p:nvSpPr>
          <p:cNvPr id="21507" name="Rectangle 2"/>
          <p:cNvSpPr txBox="1">
            <a:spLocks noChangeArrowheads="1"/>
          </p:cNvSpPr>
          <p:nvPr/>
        </p:nvSpPr>
        <p:spPr bwMode="auto">
          <a:xfrm>
            <a:off x="179388" y="260350"/>
            <a:ext cx="8229600" cy="668338"/>
          </a:xfrm>
          <a:prstGeom prst="rect">
            <a:avLst/>
          </a:prstGeom>
          <a:noFill/>
          <a:ln w="9525">
            <a:noFill/>
            <a:miter lim="800000"/>
            <a:headEnd/>
            <a:tailEnd/>
          </a:ln>
        </p:spPr>
        <p:txBody>
          <a:bodyPr/>
          <a:lstStyle/>
          <a:p>
            <a:pPr marL="342900" indent="-342900" algn="just">
              <a:lnSpc>
                <a:spcPct val="80000"/>
              </a:lnSpc>
              <a:spcBef>
                <a:spcPct val="20000"/>
              </a:spcBef>
            </a:pPr>
            <a:r>
              <a:rPr lang="es-ES_tradnl" sz="2400" b="1">
                <a:solidFill>
                  <a:srgbClr val="FF0000"/>
                </a:solidFill>
              </a:rPr>
              <a:t>	Análisis de la ficha de relevamiento de datos y su correspondiente instructivo. </a:t>
            </a:r>
            <a:endParaRPr lang="es-ES" sz="2400" b="1">
              <a:solidFill>
                <a:srgbClr val="0000CC"/>
              </a:solidFill>
            </a:endParaRPr>
          </a:p>
        </p:txBody>
      </p:sp>
      <p:sp>
        <p:nvSpPr>
          <p:cNvPr id="21508" name="Rectangle 5"/>
          <p:cNvSpPr>
            <a:spLocks noChangeArrowheads="1"/>
          </p:cNvSpPr>
          <p:nvPr/>
        </p:nvSpPr>
        <p:spPr bwMode="auto">
          <a:xfrm>
            <a:off x="0" y="1000125"/>
            <a:ext cx="8929688" cy="5632450"/>
          </a:xfrm>
          <a:prstGeom prst="rect">
            <a:avLst/>
          </a:prstGeom>
          <a:noFill/>
          <a:ln w="9525">
            <a:noFill/>
            <a:miter lim="800000"/>
            <a:headEnd/>
            <a:tailEnd/>
          </a:ln>
        </p:spPr>
        <p:txBody>
          <a:bodyPr anchor="ctr">
            <a:spAutoFit/>
          </a:bodyPr>
          <a:lstStyle/>
          <a:p>
            <a:pPr indent="449263" algn="just" eaLnBrk="0" hangingPunct="0"/>
            <a:r>
              <a:rPr lang="es-ES" sz="1200" b="1">
                <a:cs typeface="Times New Roman" pitchFamily="18" charset="0"/>
              </a:rPr>
              <a:t>Ficha de relevamiento de datos 2009 				Ficha N°: </a:t>
            </a:r>
            <a:r>
              <a:rPr lang="es-ES" sz="1200">
                <a:cs typeface="Times New Roman" pitchFamily="18" charset="0"/>
              </a:rPr>
              <a:t> ( completar)</a:t>
            </a:r>
            <a:endParaRPr lang="es-AR" sz="1200"/>
          </a:p>
          <a:p>
            <a:pPr indent="449263" algn="just" eaLnBrk="0" hangingPunct="0"/>
            <a:endParaRPr lang="es-AR" sz="1200" b="1">
              <a:cs typeface="Times New Roman" pitchFamily="18" charset="0"/>
            </a:endParaRPr>
          </a:p>
          <a:p>
            <a:pPr indent="449263" algn="just" eaLnBrk="0" hangingPunct="0"/>
            <a:r>
              <a:rPr lang="es-AR" sz="1200" b="1">
                <a:cs typeface="Times New Roman" pitchFamily="18" charset="0"/>
              </a:rPr>
              <a:t>Datos Generales del País</a:t>
            </a:r>
            <a:endParaRPr lang="es-AR" sz="1200"/>
          </a:p>
          <a:p>
            <a:pPr lvl="1" algn="just" eaLnBrk="0" hangingPunct="0"/>
            <a:endParaRPr lang="es-ES" sz="1200" b="1" u="sng">
              <a:cs typeface="Times New Roman" pitchFamily="18" charset="0"/>
            </a:endParaRPr>
          </a:p>
          <a:p>
            <a:pPr lvl="1" algn="just" eaLnBrk="0" hangingPunct="0">
              <a:buFontTx/>
              <a:buAutoNum type="arabicPeriod"/>
            </a:pPr>
            <a:r>
              <a:rPr lang="es-ES" sz="1200" b="1" u="sng">
                <a:cs typeface="Times New Roman" pitchFamily="18" charset="0"/>
              </a:rPr>
              <a:t>Datos generales del país</a:t>
            </a:r>
            <a:endParaRPr lang="es-AR" sz="1200"/>
          </a:p>
          <a:p>
            <a:pPr indent="449263" algn="just" eaLnBrk="0" hangingPunct="0"/>
            <a:r>
              <a:rPr lang="es-ES" sz="1200" b="1">
                <a:cs typeface="Times New Roman" pitchFamily="18" charset="0"/>
              </a:rPr>
              <a:t>	País: 	</a:t>
            </a:r>
            <a:endParaRPr lang="es-AR" sz="1200"/>
          </a:p>
          <a:p>
            <a:pPr indent="449263" algn="just" eaLnBrk="0" hangingPunct="0"/>
            <a:r>
              <a:rPr lang="es-ES" sz="1200" b="1">
                <a:cs typeface="Times New Roman" pitchFamily="18" charset="0"/>
              </a:rPr>
              <a:t>	Región / Provincia: 	</a:t>
            </a:r>
            <a:endParaRPr lang="es-AR" sz="1200"/>
          </a:p>
          <a:p>
            <a:pPr lvl="1" algn="just" eaLnBrk="0" hangingPunct="0">
              <a:buFontTx/>
              <a:buAutoNum type="arabicPeriod"/>
            </a:pPr>
            <a:endParaRPr lang="es-ES" sz="1200" b="1" u="sng">
              <a:cs typeface="Times New Roman" pitchFamily="18" charset="0"/>
            </a:endParaRPr>
          </a:p>
          <a:p>
            <a:pPr lvl="1" algn="just" eaLnBrk="0" hangingPunct="0">
              <a:buFontTx/>
              <a:buAutoNum type="arabicPeriod"/>
            </a:pPr>
            <a:r>
              <a:rPr lang="es-ES" sz="1200" b="1">
                <a:cs typeface="Times New Roman" pitchFamily="18" charset="0"/>
              </a:rPr>
              <a:t>1 </a:t>
            </a:r>
            <a:r>
              <a:rPr lang="es-ES" sz="1200" b="1" u="sng">
                <a:cs typeface="Times New Roman" pitchFamily="18" charset="0"/>
              </a:rPr>
              <a:t>DATOS GEOGRÁFICOS Y DEMOGRÁFICOS</a:t>
            </a:r>
            <a:r>
              <a:rPr lang="es-ES" sz="1200" b="1">
                <a:cs typeface="Times New Roman" pitchFamily="18" charset="0"/>
              </a:rPr>
              <a:t>.</a:t>
            </a:r>
            <a:endParaRPr lang="es-AR" sz="1200"/>
          </a:p>
          <a:p>
            <a:pPr indent="449263" algn="just" eaLnBrk="0" hangingPunct="0"/>
            <a:endParaRPr lang="es-ES" sz="1200" b="1" u="sng">
              <a:cs typeface="Times New Roman" pitchFamily="18" charset="0"/>
            </a:endParaRPr>
          </a:p>
          <a:p>
            <a:pPr indent="449263" algn="just" eaLnBrk="0" hangingPunct="0"/>
            <a:r>
              <a:rPr lang="es-ES" sz="1200" b="1" u="sng">
                <a:cs typeface="Times New Roman" pitchFamily="18" charset="0"/>
              </a:rPr>
              <a:t>Datos</a:t>
            </a:r>
            <a:r>
              <a:rPr lang="es-ES" sz="1200" b="1">
                <a:cs typeface="Times New Roman" pitchFamily="18" charset="0"/>
              </a:rPr>
              <a:t> (Completar cada uno de los cuadros que se indican a continuación, en cifras, porcentajes o la variable de 	medición que se solicita, para el país en que se encuentra el caso a analizar)	</a:t>
            </a:r>
            <a:endParaRPr lang="es-AR" sz="1200"/>
          </a:p>
          <a:p>
            <a:pPr indent="449263" algn="just" eaLnBrk="0" hangingPunct="0"/>
            <a:r>
              <a:rPr lang="es-ES" sz="1200" b="1">
                <a:cs typeface="Times New Roman" pitchFamily="18" charset="0"/>
              </a:rPr>
              <a:t>	</a:t>
            </a:r>
            <a:r>
              <a:rPr lang="es-ES" sz="1200" b="1" u="sng">
                <a:cs typeface="Times New Roman" pitchFamily="18" charset="0"/>
              </a:rPr>
              <a:t>Población: (expresada en cantidad de habitantes)</a:t>
            </a:r>
            <a:endParaRPr lang="es-AR" sz="1200"/>
          </a:p>
          <a:p>
            <a:pPr indent="449263" algn="just" eaLnBrk="0" hangingPunct="0"/>
            <a:r>
              <a:rPr lang="es-ES" sz="1200" b="1">
                <a:cs typeface="Times New Roman" pitchFamily="18" charset="0"/>
              </a:rPr>
              <a:t>	</a:t>
            </a:r>
            <a:r>
              <a:rPr lang="es-ES" sz="1200" b="1" u="sng">
                <a:cs typeface="Times New Roman" pitchFamily="18" charset="0"/>
              </a:rPr>
              <a:t>Superficie: (expresada en km²)</a:t>
            </a:r>
            <a:endParaRPr lang="es-AR" sz="1200"/>
          </a:p>
          <a:p>
            <a:pPr indent="449263" algn="just" eaLnBrk="0" hangingPunct="0"/>
            <a:r>
              <a:rPr lang="es-ES" sz="1200">
                <a:cs typeface="Times New Roman" pitchFamily="18" charset="0"/>
              </a:rPr>
              <a:t>	Indicar fuente:</a:t>
            </a:r>
          </a:p>
          <a:p>
            <a:pPr indent="449263" algn="just" eaLnBrk="0" hangingPunct="0"/>
            <a:endParaRPr lang="es-AR" sz="1200"/>
          </a:p>
          <a:p>
            <a:pPr lvl="1" algn="just" eaLnBrk="0" hangingPunct="0">
              <a:buFontTx/>
              <a:buAutoNum type="arabicPeriod"/>
            </a:pPr>
            <a:r>
              <a:rPr lang="es-ES" sz="1200" b="1">
                <a:cs typeface="Times New Roman" pitchFamily="18" charset="0"/>
              </a:rPr>
              <a:t>2  </a:t>
            </a:r>
            <a:r>
              <a:rPr lang="es-ES" sz="1200" b="1" u="sng">
                <a:cs typeface="Times New Roman" pitchFamily="18" charset="0"/>
              </a:rPr>
              <a:t>CALIDAD DE VIDA DE LOS RESIDENTES DEL PAÍS</a:t>
            </a:r>
            <a:r>
              <a:rPr lang="es-ES" sz="1200" b="1">
                <a:cs typeface="Times New Roman" pitchFamily="18" charset="0"/>
              </a:rPr>
              <a:t>.</a:t>
            </a:r>
            <a:endParaRPr lang="es-AR" sz="1200"/>
          </a:p>
          <a:p>
            <a:pPr indent="449263" algn="just" eaLnBrk="0" hangingPunct="0"/>
            <a:r>
              <a:rPr lang="es-ES" sz="1200" b="1">
                <a:cs typeface="Times New Roman" pitchFamily="18" charset="0"/>
              </a:rPr>
              <a:t>	</a:t>
            </a:r>
            <a:r>
              <a:rPr lang="es-ES" sz="1200" b="1" u="sng">
                <a:cs typeface="Times New Roman" pitchFamily="18" charset="0"/>
              </a:rPr>
              <a:t>Datos</a:t>
            </a:r>
            <a:r>
              <a:rPr lang="es-ES" sz="1200" b="1">
                <a:cs typeface="Times New Roman" pitchFamily="18" charset="0"/>
              </a:rPr>
              <a:t> (Completar cada uno de los cuadros que se indican a continuación, en cifras, porcentajes o la 	variable de medición que se solicita, para el país en que se encuentra el caso a analizar)</a:t>
            </a:r>
            <a:endParaRPr lang="es-AR" sz="1200"/>
          </a:p>
          <a:p>
            <a:pPr lvl="2" indent="449263" algn="just" eaLnBrk="0" hangingPunct="0"/>
            <a:r>
              <a:rPr lang="es-ES" sz="1200">
                <a:cs typeface="Times New Roman" pitchFamily="18" charset="0"/>
              </a:rPr>
              <a:t>IDH (expresar indicador)		</a:t>
            </a:r>
            <a:endParaRPr lang="es-AR" sz="1200"/>
          </a:p>
          <a:p>
            <a:pPr lvl="2" indent="449263" algn="just" eaLnBrk="0" hangingPunct="0"/>
            <a:r>
              <a:rPr lang="es-ES" sz="1200">
                <a:cs typeface="Times New Roman" pitchFamily="18" charset="0"/>
              </a:rPr>
              <a:t>IPG</a:t>
            </a:r>
            <a:r>
              <a:rPr lang="es-ES" sz="1200" baseline="-30000">
                <a:cs typeface="Times New Roman" pitchFamily="18" charset="0"/>
              </a:rPr>
              <a:t>2</a:t>
            </a:r>
            <a:r>
              <a:rPr lang="es-ES" sz="1200">
                <a:cs typeface="Times New Roman" pitchFamily="18" charset="0"/>
              </a:rPr>
              <a:t> (expresar indicador)	</a:t>
            </a:r>
            <a:endParaRPr lang="es-AR" sz="1200"/>
          </a:p>
          <a:p>
            <a:pPr lvl="2" indent="449263" algn="just" eaLnBrk="0" hangingPunct="0"/>
            <a:r>
              <a:rPr lang="es-ES" sz="1200">
                <a:cs typeface="Times New Roman" pitchFamily="18" charset="0"/>
              </a:rPr>
              <a:t>% de población analfabeta: (expresar en %)	</a:t>
            </a:r>
            <a:endParaRPr lang="es-AR" sz="1200"/>
          </a:p>
          <a:p>
            <a:pPr lvl="2" indent="449263" algn="just" eaLnBrk="0" hangingPunct="0"/>
            <a:r>
              <a:rPr lang="es-ES" sz="1200">
                <a:cs typeface="Times New Roman" pitchFamily="18" charset="0"/>
              </a:rPr>
              <a:t>% de población con acceso a agua potable: (expresar en %)</a:t>
            </a:r>
            <a:endParaRPr lang="es-AR" sz="1200"/>
          </a:p>
          <a:p>
            <a:pPr lvl="2" indent="449263" algn="just" eaLnBrk="0" hangingPunct="0"/>
            <a:r>
              <a:rPr lang="es-ES" sz="1200">
                <a:cs typeface="Times New Roman" pitchFamily="18" charset="0"/>
              </a:rPr>
              <a:t>% de población con acceso a redes cloacales: (expresar en %)</a:t>
            </a:r>
            <a:endParaRPr lang="es-AR" sz="1200"/>
          </a:p>
          <a:p>
            <a:pPr lvl="2" indent="449263" algn="just" eaLnBrk="0" hangingPunct="0"/>
            <a:r>
              <a:rPr lang="es-ES" sz="1200">
                <a:cs typeface="Times New Roman" pitchFamily="18" charset="0"/>
              </a:rPr>
              <a:t>% de médicos por cada 1.000 habitantes: (expresar en %)	</a:t>
            </a:r>
            <a:endParaRPr lang="es-AR" sz="1200"/>
          </a:p>
          <a:p>
            <a:pPr lvl="2" indent="449263" algn="just" eaLnBrk="0" hangingPunct="0"/>
            <a:r>
              <a:rPr lang="es-ES" sz="1200">
                <a:cs typeface="Times New Roman" pitchFamily="18" charset="0"/>
              </a:rPr>
              <a:t>Tasa de mortalidad infantil: (expresar en </a:t>
            </a:r>
            <a:r>
              <a:rPr lang="es-ES" sz="1200" baseline="30000">
                <a:cs typeface="Times New Roman" pitchFamily="18" charset="0"/>
              </a:rPr>
              <a:t>0</a:t>
            </a:r>
            <a:r>
              <a:rPr lang="es-ES" sz="1200">
                <a:cs typeface="Times New Roman" pitchFamily="18" charset="0"/>
              </a:rPr>
              <a:t>/</a:t>
            </a:r>
            <a:r>
              <a:rPr lang="es-ES" sz="1200" baseline="-30000">
                <a:cs typeface="Times New Roman" pitchFamily="18" charset="0"/>
              </a:rPr>
              <a:t>00</a:t>
            </a:r>
            <a:r>
              <a:rPr lang="es-ES" sz="1200">
                <a:cs typeface="Times New Roman" pitchFamily="18" charset="0"/>
              </a:rPr>
              <a:t>)</a:t>
            </a:r>
            <a:endParaRPr lang="es-AR" sz="1200"/>
          </a:p>
          <a:p>
            <a:pPr lvl="2" indent="449263" algn="just" eaLnBrk="0" hangingPunct="0"/>
            <a:r>
              <a:rPr lang="es-ES" sz="1200">
                <a:cs typeface="Times New Roman" pitchFamily="18" charset="0"/>
              </a:rPr>
              <a:t>Esperanza de Vida: (expresar en años)</a:t>
            </a:r>
            <a:endParaRPr lang="es-AR" sz="1200"/>
          </a:p>
          <a:p>
            <a:pPr lvl="2" indent="449263" algn="just" eaLnBrk="0" hangingPunct="0"/>
            <a:r>
              <a:rPr lang="es-ES" sz="1200">
                <a:cs typeface="Times New Roman" pitchFamily="18" charset="0"/>
              </a:rPr>
              <a:t>Población económicamente activa (PEA): (expresar en %)</a:t>
            </a:r>
            <a:endParaRPr lang="es-AR" sz="1200"/>
          </a:p>
          <a:p>
            <a:pPr lvl="2" indent="449263" algn="just" eaLnBrk="0" hangingPunct="0"/>
            <a:r>
              <a:rPr lang="es-ES" sz="1200">
                <a:cs typeface="Times New Roman" pitchFamily="18" charset="0"/>
              </a:rPr>
              <a:t>% de desocupación (expresada en %)</a:t>
            </a:r>
            <a:endParaRPr lang="es-AR" sz="1200"/>
          </a:p>
          <a:p>
            <a:pPr lvl="2" indent="449263" algn="just" eaLnBrk="0" hangingPunct="0"/>
            <a:r>
              <a:rPr lang="es-ES" sz="1200">
                <a:cs typeface="Times New Roman" pitchFamily="18" charset="0"/>
              </a:rPr>
              <a:t>Indicar fuente:</a:t>
            </a:r>
            <a:endParaRPr lang="es-AR" sz="1200"/>
          </a:p>
        </p:txBody>
      </p:sp>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0" y="0"/>
          <a:ext cx="9144000" cy="6858000"/>
        </p:xfrm>
        <a:graphic>
          <a:graphicData uri="http://schemas.openxmlformats.org/presentationml/2006/ole">
            <p:oleObj spid="_x0000_s22530" name="Imagen" r:id="rId4" imgW="1066772" imgH="1066772" progId="MS_ClipArt_Gallery.2">
              <p:embed/>
            </p:oleObj>
          </a:graphicData>
        </a:graphic>
      </p:graphicFrame>
      <p:sp>
        <p:nvSpPr>
          <p:cNvPr id="22531" name="Rectangle 2"/>
          <p:cNvSpPr txBox="1">
            <a:spLocks noChangeArrowheads="1"/>
          </p:cNvSpPr>
          <p:nvPr/>
        </p:nvSpPr>
        <p:spPr bwMode="auto">
          <a:xfrm>
            <a:off x="179388" y="260350"/>
            <a:ext cx="8229600" cy="668338"/>
          </a:xfrm>
          <a:prstGeom prst="rect">
            <a:avLst/>
          </a:prstGeom>
          <a:noFill/>
          <a:ln w="9525">
            <a:noFill/>
            <a:miter lim="800000"/>
            <a:headEnd/>
            <a:tailEnd/>
          </a:ln>
        </p:spPr>
        <p:txBody>
          <a:bodyPr/>
          <a:lstStyle/>
          <a:p>
            <a:pPr marL="342900" indent="-342900" algn="just">
              <a:lnSpc>
                <a:spcPct val="80000"/>
              </a:lnSpc>
              <a:spcBef>
                <a:spcPct val="20000"/>
              </a:spcBef>
            </a:pPr>
            <a:r>
              <a:rPr lang="es-ES_tradnl" sz="2400" b="1">
                <a:solidFill>
                  <a:srgbClr val="FF0000"/>
                </a:solidFill>
              </a:rPr>
              <a:t>	Análisis de la ficha de relevamiento de datos y su correspondiente instructivo. </a:t>
            </a:r>
            <a:endParaRPr lang="es-ES" sz="2400" b="1">
              <a:solidFill>
                <a:srgbClr val="0000CC"/>
              </a:solidFill>
            </a:endParaRPr>
          </a:p>
        </p:txBody>
      </p:sp>
      <p:sp>
        <p:nvSpPr>
          <p:cNvPr id="22533" name="Rectangle 5"/>
          <p:cNvSpPr>
            <a:spLocks noChangeArrowheads="1"/>
          </p:cNvSpPr>
          <p:nvPr/>
        </p:nvSpPr>
        <p:spPr bwMode="auto">
          <a:xfrm>
            <a:off x="1" y="928670"/>
            <a:ext cx="8715403" cy="6001643"/>
          </a:xfrm>
          <a:prstGeom prst="rect">
            <a:avLst/>
          </a:prstGeom>
          <a:noFill/>
          <a:ln w="9525">
            <a:noFill/>
            <a:miter lim="800000"/>
            <a:headEnd/>
            <a:tailEnd/>
          </a:ln>
          <a:effectLst/>
        </p:spPr>
        <p:txBody>
          <a:bodyPr anchor="ctr">
            <a:spAutoFit/>
          </a:bodyPr>
          <a:lstStyle/>
          <a:p>
            <a:pPr lvl="1" eaLnBrk="0" hangingPunct="0">
              <a:buFontTx/>
              <a:buAutoNum type="arabicPeriod"/>
              <a:defRPr/>
            </a:pPr>
            <a:r>
              <a:rPr lang="es-ES" sz="1200" b="1" dirty="0">
                <a:latin typeface="+mj-lt"/>
                <a:ea typeface="Times New Roman" pitchFamily="18" charset="0"/>
              </a:rPr>
              <a:t>4  </a:t>
            </a:r>
            <a:r>
              <a:rPr lang="es-ES" sz="1200" b="1" u="sng" dirty="0">
                <a:latin typeface="+mj-lt"/>
                <a:ea typeface="Times New Roman" pitchFamily="18" charset="0"/>
              </a:rPr>
              <a:t>CONTRIBUCIÓN DEL TURISMO A LA ECONOMIA Y LA SOCIEDAD.</a:t>
            </a:r>
            <a:endParaRPr lang="es-AR" sz="1200" dirty="0">
              <a:latin typeface="+mj-lt"/>
            </a:endParaRPr>
          </a:p>
          <a:p>
            <a:pPr indent="449263" eaLnBrk="0" hangingPunct="0">
              <a:defRPr/>
            </a:pPr>
            <a:r>
              <a:rPr lang="es-ES" sz="1200" b="1" dirty="0">
                <a:latin typeface="+mj-lt"/>
                <a:ea typeface="Times New Roman" pitchFamily="18" charset="0"/>
              </a:rPr>
              <a:t>	</a:t>
            </a:r>
            <a:r>
              <a:rPr lang="es-ES" sz="1200" b="1" u="sng" dirty="0">
                <a:latin typeface="+mj-lt"/>
                <a:ea typeface="Times New Roman" pitchFamily="18" charset="0"/>
              </a:rPr>
              <a:t>Datos</a:t>
            </a:r>
            <a:r>
              <a:rPr lang="es-ES" sz="1200" b="1" dirty="0">
                <a:latin typeface="+mj-lt"/>
                <a:ea typeface="Times New Roman" pitchFamily="18" charset="0"/>
              </a:rPr>
              <a:t> (Completar cada uno de los cuadros que se indican a continuación, en cifras, porcentajes o la 	variable de medición que se solicita, para el país en que se encuentra el caso a analizar al año 2008. En 	el caso de los instrumentos de medición como son la Balanza de Pagos o la Cuenta Satélite, indicar qué 	instrumento utiliza el país donde se encuentra ubicado el caso a analizar)</a:t>
            </a:r>
            <a:endParaRPr lang="es-AR" sz="1200" dirty="0">
              <a:latin typeface="+mj-lt"/>
            </a:endParaRPr>
          </a:p>
          <a:p>
            <a:pPr lvl="1" indent="449263" eaLnBrk="0" hangingPunct="0">
              <a:defRPr/>
            </a:pPr>
            <a:r>
              <a:rPr lang="es-AR" sz="1200" dirty="0">
                <a:latin typeface="+mj-lt"/>
                <a:ea typeface="Times New Roman" pitchFamily="18" charset="0"/>
              </a:rPr>
              <a:t>1)       </a:t>
            </a:r>
            <a:r>
              <a:rPr lang="es-ES" sz="1200" dirty="0">
                <a:latin typeface="+mj-lt"/>
                <a:ea typeface="Times New Roman" pitchFamily="18" charset="0"/>
              </a:rPr>
              <a:t>Qué instrumentos utiliza para obtener datos sobre Turismo (al año 2008)</a:t>
            </a:r>
            <a:endParaRPr lang="es-AR" sz="1200" dirty="0">
              <a:latin typeface="+mj-lt"/>
            </a:endParaRPr>
          </a:p>
          <a:p>
            <a:pPr lvl="1" indent="449263" eaLnBrk="0" hangingPunct="0">
              <a:defRPr/>
            </a:pPr>
            <a:r>
              <a:rPr lang="es-ES" sz="1200" dirty="0">
                <a:latin typeface="+mj-lt"/>
                <a:ea typeface="Times New Roman" pitchFamily="18" charset="0"/>
              </a:rPr>
              <a:t>		(Marque con una "x" pudiendo seleccionar en opción múltiple):</a:t>
            </a:r>
            <a:r>
              <a:rPr lang="es-ES" sz="1200" b="1" dirty="0">
                <a:latin typeface="+mj-lt"/>
                <a:ea typeface="Times New Roman" pitchFamily="18" charset="0"/>
              </a:rPr>
              <a:t>		</a:t>
            </a:r>
            <a:endParaRPr lang="es-AR" sz="1200" dirty="0">
              <a:latin typeface="+mj-lt"/>
            </a:endParaRPr>
          </a:p>
          <a:p>
            <a:pPr lvl="6" indent="449263" eaLnBrk="0" hangingPunct="0">
              <a:defRPr/>
            </a:pPr>
            <a:r>
              <a:rPr lang="es-ES" sz="1200" dirty="0">
                <a:latin typeface="+mj-lt"/>
                <a:ea typeface="Times New Roman" pitchFamily="18" charset="0"/>
              </a:rPr>
              <a:t>CST 			</a:t>
            </a:r>
            <a:endParaRPr lang="es-AR" sz="1200" dirty="0">
              <a:latin typeface="+mj-lt"/>
            </a:endParaRPr>
          </a:p>
          <a:p>
            <a:pPr lvl="6" indent="449263" eaLnBrk="0" hangingPunct="0">
              <a:defRPr/>
            </a:pPr>
            <a:r>
              <a:rPr lang="es-ES" sz="1200" dirty="0">
                <a:latin typeface="+mj-lt"/>
                <a:ea typeface="Times New Roman" pitchFamily="18" charset="0"/>
              </a:rPr>
              <a:t>Balanza de Pagos  	 </a:t>
            </a:r>
            <a:endParaRPr lang="es-AR" sz="1200" dirty="0">
              <a:latin typeface="+mj-lt"/>
            </a:endParaRPr>
          </a:p>
          <a:p>
            <a:pPr lvl="6" indent="449263" eaLnBrk="0" hangingPunct="0">
              <a:defRPr/>
            </a:pPr>
            <a:r>
              <a:rPr lang="es-ES" sz="1200" dirty="0">
                <a:latin typeface="+mj-lt"/>
                <a:ea typeface="Times New Roman" pitchFamily="18" charset="0"/>
              </a:rPr>
              <a:t>Informes especializados </a:t>
            </a:r>
            <a:endParaRPr lang="es-AR" sz="1200" dirty="0">
              <a:latin typeface="+mj-lt"/>
            </a:endParaRPr>
          </a:p>
          <a:p>
            <a:pPr lvl="2" indent="449263" eaLnBrk="0" hangingPunct="0">
              <a:buFontTx/>
              <a:buAutoNum type="arabicParenR" startAt="2"/>
              <a:defRPr/>
            </a:pPr>
            <a:r>
              <a:rPr lang="es-ES" sz="1200" dirty="0">
                <a:latin typeface="+mj-lt"/>
                <a:ea typeface="Times New Roman" pitchFamily="18" charset="0"/>
              </a:rPr>
              <a:t>PBI (expresado en dólares)		</a:t>
            </a:r>
          </a:p>
          <a:p>
            <a:pPr lvl="2" indent="449263" eaLnBrk="0" hangingPunct="0">
              <a:buFontTx/>
              <a:buAutoNum type="arabicParenR" startAt="2"/>
              <a:defRPr/>
            </a:pPr>
            <a:r>
              <a:rPr lang="es-ES" sz="1200" dirty="0">
                <a:latin typeface="+mj-lt"/>
                <a:ea typeface="Times New Roman" pitchFamily="18" charset="0"/>
              </a:rPr>
              <a:t>Ingreso total por turismo en el año 2008: (expresado en u$s):</a:t>
            </a:r>
            <a:r>
              <a:rPr lang="es-ES" sz="1200" b="1" dirty="0">
                <a:latin typeface="+mj-lt"/>
                <a:ea typeface="Times New Roman" pitchFamily="18" charset="0"/>
              </a:rPr>
              <a:t>		</a:t>
            </a:r>
          </a:p>
          <a:p>
            <a:pPr lvl="2" indent="449263" eaLnBrk="0" hangingPunct="0">
              <a:buFontTx/>
              <a:buAutoNum type="arabicParenR" startAt="2"/>
              <a:defRPr/>
            </a:pPr>
            <a:r>
              <a:rPr lang="es-ES" sz="1200" dirty="0">
                <a:latin typeface="+mj-lt"/>
                <a:ea typeface="Times New Roman" pitchFamily="18" charset="0"/>
              </a:rPr>
              <a:t>IPC (expresado en dólares)					</a:t>
            </a:r>
          </a:p>
          <a:p>
            <a:pPr lvl="2" indent="449263" eaLnBrk="0" hangingPunct="0">
              <a:buFontTx/>
              <a:buAutoNum type="arabicParenR" startAt="2"/>
              <a:defRPr/>
            </a:pPr>
            <a:r>
              <a:rPr lang="es-ES" sz="1200" dirty="0">
                <a:latin typeface="+mj-lt"/>
                <a:ea typeface="Times New Roman" pitchFamily="18" charset="0"/>
              </a:rPr>
              <a:t>Cantidad de turistas que recibe el país durante el año 2008:(indicar total de turistas</a:t>
            </a:r>
          </a:p>
          <a:p>
            <a:pPr lvl="2" indent="449263" eaLnBrk="0" hangingPunct="0">
              <a:buFontTx/>
              <a:buAutoNum type="arabicParenR" startAt="2"/>
              <a:defRPr/>
            </a:pPr>
            <a:r>
              <a:rPr lang="es-ES" sz="1200" dirty="0">
                <a:latin typeface="+mj-lt"/>
                <a:ea typeface="Times New Roman" pitchFamily="18" charset="0"/>
              </a:rPr>
              <a:t>Cantidad de empleos directos en turismo durante el año 2008. (Actividades turísticas, hotelería, 	gastronomía y transporte turístico)	</a:t>
            </a:r>
            <a:r>
              <a:rPr lang="es-ES" sz="1200" b="1" dirty="0">
                <a:latin typeface="+mj-lt"/>
                <a:ea typeface="Times New Roman" pitchFamily="18" charset="0"/>
              </a:rPr>
              <a:t>			</a:t>
            </a:r>
            <a:endParaRPr lang="es-AR" sz="1200" dirty="0">
              <a:latin typeface="+mj-lt"/>
            </a:endParaRPr>
          </a:p>
          <a:p>
            <a:pPr lvl="2" indent="449263" eaLnBrk="0" hangingPunct="0">
              <a:buFontTx/>
              <a:buAutoNum type="arabicParenR" startAt="2"/>
              <a:defRPr/>
            </a:pPr>
            <a:r>
              <a:rPr lang="es-ES" sz="1200" dirty="0">
                <a:latin typeface="+mj-lt"/>
                <a:ea typeface="Times New Roman" pitchFamily="18" charset="0"/>
              </a:rPr>
              <a:t>PBI per cápita al 31/12/2008 (expresado en dólares)			</a:t>
            </a:r>
          </a:p>
          <a:p>
            <a:pPr lvl="2" indent="449263" eaLnBrk="0" hangingPunct="0">
              <a:buFontTx/>
              <a:buAutoNum type="arabicParenR" startAt="2"/>
              <a:defRPr/>
            </a:pPr>
            <a:r>
              <a:rPr lang="es-ES" sz="1200" dirty="0">
                <a:latin typeface="+mj-lt"/>
                <a:ea typeface="Times New Roman" pitchFamily="18" charset="0"/>
              </a:rPr>
              <a:t>Distribución de la riqueza al año 2008: (medido por el coeficiente de </a:t>
            </a:r>
            <a:r>
              <a:rPr lang="es-ES" sz="1200" dirty="0" err="1">
                <a:latin typeface="+mj-lt"/>
                <a:ea typeface="Times New Roman" pitchFamily="18" charset="0"/>
              </a:rPr>
              <a:t>Gini</a:t>
            </a:r>
            <a:r>
              <a:rPr lang="es-ES" sz="1200" dirty="0">
                <a:latin typeface="+mj-lt"/>
                <a:ea typeface="Times New Roman" pitchFamily="18" charset="0"/>
              </a:rPr>
              <a:t>)		</a:t>
            </a:r>
          </a:p>
          <a:p>
            <a:pPr lvl="2" indent="449263" eaLnBrk="0" hangingPunct="0">
              <a:buFontTx/>
              <a:buAutoNum type="arabicParenR" startAt="2"/>
              <a:defRPr/>
            </a:pPr>
            <a:r>
              <a:rPr lang="es-ES" sz="1200" dirty="0">
                <a:latin typeface="+mj-lt"/>
                <a:ea typeface="Times New Roman" pitchFamily="18" charset="0"/>
              </a:rPr>
              <a:t>Aportes del Turismo al PBI al año 2008: (expresar en %) 			 </a:t>
            </a:r>
            <a:endParaRPr lang="es-AR" sz="1200" dirty="0">
              <a:latin typeface="+mj-lt"/>
            </a:endParaRPr>
          </a:p>
          <a:p>
            <a:pPr lvl="2" indent="449263" eaLnBrk="0" hangingPunct="0">
              <a:buFontTx/>
              <a:buAutoNum type="arabicParenR" startAt="2"/>
              <a:defRPr/>
            </a:pPr>
            <a:r>
              <a:rPr lang="es-AR" sz="1200" dirty="0">
                <a:latin typeface="+mj-lt"/>
                <a:ea typeface="Times New Roman" pitchFamily="18" charset="0"/>
              </a:rPr>
              <a:t>I</a:t>
            </a:r>
            <a:r>
              <a:rPr lang="es-ES" sz="1200" dirty="0" err="1">
                <a:latin typeface="+mj-lt"/>
                <a:ea typeface="Times New Roman" pitchFamily="18" charset="0"/>
              </a:rPr>
              <a:t>ndicar</a:t>
            </a:r>
            <a:r>
              <a:rPr lang="es-ES" sz="1200" dirty="0">
                <a:latin typeface="+mj-lt"/>
                <a:ea typeface="Times New Roman" pitchFamily="18" charset="0"/>
              </a:rPr>
              <a:t> fuente</a:t>
            </a:r>
          </a:p>
          <a:p>
            <a:pPr indent="449263" eaLnBrk="0" hangingPunct="0">
              <a:defRPr/>
            </a:pPr>
            <a:endParaRPr lang="es-AR" sz="1200" dirty="0">
              <a:latin typeface="+mj-lt"/>
            </a:endParaRPr>
          </a:p>
          <a:p>
            <a:pPr lvl="1" eaLnBrk="0" hangingPunct="0">
              <a:buFontTx/>
              <a:buAutoNum type="arabicPeriod"/>
              <a:defRPr/>
            </a:pPr>
            <a:r>
              <a:rPr lang="es-ES" sz="1200" b="1" dirty="0">
                <a:latin typeface="+mj-lt"/>
                <a:ea typeface="Times New Roman" pitchFamily="18" charset="0"/>
              </a:rPr>
              <a:t>5    </a:t>
            </a:r>
            <a:r>
              <a:rPr lang="es-ES" sz="1200" b="1" u="sng" dirty="0">
                <a:latin typeface="+mj-lt"/>
                <a:ea typeface="Times New Roman" pitchFamily="18" charset="0"/>
              </a:rPr>
              <a:t>Identifique productos alimentarios con valor patrimonial en su país (instructivo)</a:t>
            </a:r>
            <a:endParaRPr lang="es-AR" sz="1200" dirty="0">
              <a:latin typeface="+mj-lt"/>
            </a:endParaRPr>
          </a:p>
          <a:p>
            <a:pPr lvl="2" indent="449263" eaLnBrk="0" hangingPunct="0">
              <a:buFontTx/>
              <a:buChar char="•"/>
              <a:defRPr/>
            </a:pPr>
            <a:r>
              <a:rPr lang="es-ES" sz="1200" dirty="0">
                <a:latin typeface="+mj-lt"/>
                <a:ea typeface="Times New Roman" pitchFamily="18" charset="0"/>
              </a:rPr>
              <a:t>… </a:t>
            </a:r>
            <a:endParaRPr lang="es-AR" sz="1200" dirty="0">
              <a:latin typeface="+mj-lt"/>
            </a:endParaRPr>
          </a:p>
          <a:p>
            <a:pPr lvl="2" indent="449263" eaLnBrk="0" hangingPunct="0">
              <a:buFontTx/>
              <a:buChar char="•"/>
              <a:defRPr/>
            </a:pPr>
            <a:r>
              <a:rPr lang="es-ES" sz="1200" dirty="0">
                <a:latin typeface="+mj-lt"/>
                <a:ea typeface="Times New Roman" pitchFamily="18" charset="0"/>
              </a:rPr>
              <a:t>… </a:t>
            </a:r>
            <a:endParaRPr lang="es-AR" sz="1200" dirty="0">
              <a:latin typeface="+mj-lt"/>
            </a:endParaRPr>
          </a:p>
          <a:p>
            <a:pPr lvl="2" indent="449263" eaLnBrk="0" hangingPunct="0">
              <a:buFontTx/>
              <a:buChar char="•"/>
              <a:defRPr/>
            </a:pPr>
            <a:r>
              <a:rPr lang="es-ES" sz="1200" dirty="0">
                <a:latin typeface="+mj-lt"/>
                <a:ea typeface="Times New Roman" pitchFamily="18" charset="0"/>
              </a:rPr>
              <a:t>…</a:t>
            </a:r>
            <a:endParaRPr lang="es-AR" sz="1200" dirty="0">
              <a:latin typeface="+mj-lt"/>
            </a:endParaRPr>
          </a:p>
          <a:p>
            <a:pPr lvl="2" indent="449263" eaLnBrk="0" hangingPunct="0">
              <a:buFontTx/>
              <a:buChar char="•"/>
              <a:defRPr/>
            </a:pPr>
            <a:r>
              <a:rPr lang="es-ES" sz="1200" dirty="0">
                <a:latin typeface="+mj-lt"/>
                <a:ea typeface="Times New Roman" pitchFamily="18" charset="0"/>
              </a:rPr>
              <a:t>…Otros (especificar) </a:t>
            </a:r>
            <a:endParaRPr lang="es-AR" sz="1200" dirty="0">
              <a:latin typeface="+mj-lt"/>
            </a:endParaRPr>
          </a:p>
          <a:p>
            <a:pPr indent="449263" eaLnBrk="0" hangingPunct="0">
              <a:defRPr/>
            </a:pPr>
            <a:r>
              <a:rPr lang="es-AR" sz="1200" dirty="0">
                <a:latin typeface="+mj-lt"/>
                <a:ea typeface="Times New Roman" pitchFamily="18" charset="0"/>
              </a:rPr>
              <a:t>	Observaciones: </a:t>
            </a:r>
            <a:endParaRPr lang="es-AR" sz="1200" dirty="0">
              <a:latin typeface="+mj-lt"/>
            </a:endParaRPr>
          </a:p>
          <a:p>
            <a:pPr lvl="1" eaLnBrk="0" hangingPunct="0">
              <a:buFontTx/>
              <a:buAutoNum type="arabicPeriod"/>
              <a:defRPr/>
            </a:pPr>
            <a:r>
              <a:rPr lang="es-ES" sz="1200" b="1" dirty="0">
                <a:latin typeface="+mj-lt"/>
                <a:ea typeface="Times New Roman" pitchFamily="18" charset="0"/>
              </a:rPr>
              <a:t>6   </a:t>
            </a:r>
            <a:r>
              <a:rPr lang="es-ES" sz="1200" b="1" u="sng" dirty="0">
                <a:latin typeface="+mj-lt"/>
                <a:ea typeface="Times New Roman" pitchFamily="18" charset="0"/>
              </a:rPr>
              <a:t>Identifique productos alimentarios (en su país) que tengan denominación de origen.</a:t>
            </a:r>
            <a:endParaRPr lang="es-AR" sz="1200" dirty="0">
              <a:latin typeface="+mj-lt"/>
            </a:endParaRPr>
          </a:p>
          <a:p>
            <a:pPr lvl="2" indent="449263" eaLnBrk="0" hangingPunct="0">
              <a:buFontTx/>
              <a:buChar char="•"/>
              <a:defRPr/>
            </a:pPr>
            <a:r>
              <a:rPr lang="es-ES" sz="1200" dirty="0">
                <a:latin typeface="+mj-lt"/>
                <a:ea typeface="Times New Roman" pitchFamily="18" charset="0"/>
              </a:rPr>
              <a:t>… </a:t>
            </a:r>
            <a:endParaRPr lang="es-AR" sz="1200" dirty="0">
              <a:latin typeface="+mj-lt"/>
            </a:endParaRPr>
          </a:p>
          <a:p>
            <a:pPr lvl="2" indent="449263" eaLnBrk="0" hangingPunct="0">
              <a:buFontTx/>
              <a:buChar char="•"/>
              <a:defRPr/>
            </a:pPr>
            <a:r>
              <a:rPr lang="es-ES" sz="1200" dirty="0">
                <a:latin typeface="+mj-lt"/>
                <a:ea typeface="Times New Roman" pitchFamily="18" charset="0"/>
              </a:rPr>
              <a:t>…otros (especificar) </a:t>
            </a:r>
            <a:endParaRPr lang="es-AR" sz="1200" dirty="0">
              <a:latin typeface="+mj-lt"/>
            </a:endParaRPr>
          </a:p>
          <a:p>
            <a:pPr indent="449263" eaLnBrk="0" hangingPunct="0">
              <a:defRPr/>
            </a:pPr>
            <a:r>
              <a:rPr lang="es-AR" sz="1200" dirty="0">
                <a:latin typeface="+mj-lt"/>
                <a:ea typeface="Times New Roman" pitchFamily="18" charset="0"/>
              </a:rPr>
              <a:t>		Observaciones: </a:t>
            </a:r>
            <a:endParaRPr lang="es-AR" sz="1200" dirty="0">
              <a:latin typeface="+mj-lt"/>
            </a:endParaRPr>
          </a:p>
        </p:txBody>
      </p:sp>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0" y="0"/>
          <a:ext cx="9144000" cy="6858000"/>
        </p:xfrm>
        <a:graphic>
          <a:graphicData uri="http://schemas.openxmlformats.org/presentationml/2006/ole">
            <p:oleObj spid="_x0000_s23554" name="Imagen" r:id="rId4" imgW="1066772" imgH="1066772" progId="MS_ClipArt_Gallery.2">
              <p:embed/>
            </p:oleObj>
          </a:graphicData>
        </a:graphic>
      </p:graphicFrame>
      <p:sp>
        <p:nvSpPr>
          <p:cNvPr id="23555" name="Rectangle 2"/>
          <p:cNvSpPr txBox="1">
            <a:spLocks noChangeArrowheads="1"/>
          </p:cNvSpPr>
          <p:nvPr/>
        </p:nvSpPr>
        <p:spPr bwMode="auto">
          <a:xfrm>
            <a:off x="179388" y="260350"/>
            <a:ext cx="8229600" cy="668338"/>
          </a:xfrm>
          <a:prstGeom prst="rect">
            <a:avLst/>
          </a:prstGeom>
          <a:noFill/>
          <a:ln w="9525">
            <a:noFill/>
            <a:miter lim="800000"/>
            <a:headEnd/>
            <a:tailEnd/>
          </a:ln>
        </p:spPr>
        <p:txBody>
          <a:bodyPr/>
          <a:lstStyle/>
          <a:p>
            <a:pPr marL="342900" indent="-342900" algn="just">
              <a:lnSpc>
                <a:spcPct val="80000"/>
              </a:lnSpc>
              <a:spcBef>
                <a:spcPct val="20000"/>
              </a:spcBef>
            </a:pPr>
            <a:r>
              <a:rPr lang="es-ES_tradnl" sz="2400" b="1">
                <a:solidFill>
                  <a:srgbClr val="FF0000"/>
                </a:solidFill>
              </a:rPr>
              <a:t>	Análisis de la ficha de relevamiento de datos y su correspondiente instructivo. </a:t>
            </a:r>
            <a:endParaRPr lang="es-ES" sz="2400" b="1">
              <a:solidFill>
                <a:srgbClr val="0000CC"/>
              </a:solidFill>
            </a:endParaRPr>
          </a:p>
        </p:txBody>
      </p:sp>
      <p:sp>
        <p:nvSpPr>
          <p:cNvPr id="23568" name="Rectangle 16"/>
          <p:cNvSpPr>
            <a:spLocks noChangeArrowheads="1"/>
          </p:cNvSpPr>
          <p:nvPr/>
        </p:nvSpPr>
        <p:spPr bwMode="auto">
          <a:xfrm>
            <a:off x="0" y="1000125"/>
            <a:ext cx="8929688" cy="5908675"/>
          </a:xfrm>
          <a:prstGeom prst="rect">
            <a:avLst/>
          </a:prstGeom>
          <a:noFill/>
          <a:ln w="9525">
            <a:noFill/>
            <a:miter lim="800000"/>
            <a:headEnd/>
            <a:tailEnd/>
          </a:ln>
          <a:effectLst/>
        </p:spPr>
        <p:txBody>
          <a:bodyPr anchor="ctr">
            <a:spAutoFit/>
          </a:bodyPr>
          <a:lstStyle/>
          <a:p>
            <a:pPr lvl="1" algn="just" eaLnBrk="0" hangingPunct="0">
              <a:buFontTx/>
              <a:buAutoNum type="arabicPeriod"/>
              <a:defRPr/>
            </a:pPr>
            <a:r>
              <a:rPr lang="es-ES" sz="1200" b="1" dirty="0">
                <a:latin typeface="+mj-lt"/>
                <a:ea typeface="Times New Roman" pitchFamily="18" charset="0"/>
              </a:rPr>
              <a:t>7 </a:t>
            </a:r>
            <a:r>
              <a:rPr lang="es-ES" sz="1200" b="1" u="sng" dirty="0">
                <a:latin typeface="+mj-lt"/>
                <a:ea typeface="Times New Roman" pitchFamily="18" charset="0"/>
              </a:rPr>
              <a:t>Complete el siguiente cuadro, indicando productos alimentarios autóctonos y aquellos no autóctonos, producto de la fusión con las migraciones recibidas en el país.</a:t>
            </a:r>
            <a:endParaRPr lang="es-AR" sz="1200" dirty="0">
              <a:latin typeface="+mj-lt"/>
            </a:endParaRPr>
          </a:p>
          <a:p>
            <a:pPr indent="449263" algn="just" eaLnBrk="0" hangingPunct="0">
              <a:defRPr/>
            </a:pPr>
            <a:endParaRPr lang="es-AR" sz="1200" dirty="0">
              <a:latin typeface="+mj-lt"/>
              <a:ea typeface="Times New Roman" pitchFamily="18" charset="0"/>
            </a:endParaRPr>
          </a:p>
          <a:p>
            <a:pPr indent="449263" algn="just" eaLnBrk="0" hangingPunct="0">
              <a:defRPr/>
            </a:pPr>
            <a:r>
              <a:rPr lang="es-AR" sz="1200" dirty="0">
                <a:latin typeface="+mj-lt"/>
                <a:ea typeface="Times New Roman" pitchFamily="18" charset="0"/>
              </a:rPr>
              <a:t>	Productos alimentarios autóctonos		Productos alimentarios no autóctonos </a:t>
            </a:r>
            <a:endParaRPr lang="es-AR" sz="1200" dirty="0">
              <a:latin typeface="+mj-lt"/>
            </a:endParaRPr>
          </a:p>
          <a:p>
            <a:pPr indent="449263" algn="just" eaLnBrk="0" hangingPunct="0">
              <a:defRPr/>
            </a:pPr>
            <a:r>
              <a:rPr lang="es-AR" sz="1200" dirty="0">
                <a:latin typeface="+mj-lt"/>
                <a:ea typeface="Times New Roman" pitchFamily="18" charset="0"/>
              </a:rPr>
              <a:t>					resultado de la fusión con las migraciones</a:t>
            </a:r>
            <a:endParaRPr lang="es-AR" sz="1200" dirty="0">
              <a:latin typeface="+mj-lt"/>
            </a:endParaRPr>
          </a:p>
          <a:p>
            <a:pPr lvl="2" indent="449263" algn="just" eaLnBrk="0" hangingPunct="0">
              <a:buFontTx/>
              <a:buChar char="•"/>
              <a:defRPr/>
            </a:pPr>
            <a:r>
              <a:rPr lang="es-AR" sz="1200" dirty="0">
                <a:latin typeface="+mj-lt"/>
                <a:ea typeface="Times New Roman" pitchFamily="18" charset="0"/>
              </a:rPr>
              <a:t>                                                                             </a:t>
            </a:r>
            <a:r>
              <a:rPr lang="es-AR" sz="1200" b="1" dirty="0">
                <a:latin typeface="+mj-lt"/>
                <a:ea typeface="Times New Roman" pitchFamily="18" charset="0"/>
              </a:rPr>
              <a:t>-</a:t>
            </a:r>
            <a:endParaRPr lang="es-AR" sz="1200" b="1" dirty="0">
              <a:latin typeface="+mj-lt"/>
            </a:endParaRPr>
          </a:p>
          <a:p>
            <a:pPr lvl="2" indent="449263" algn="just" eaLnBrk="0" hangingPunct="0">
              <a:buFontTx/>
              <a:buChar char="•"/>
              <a:defRPr/>
            </a:pPr>
            <a:r>
              <a:rPr lang="es-AR" sz="1200" dirty="0">
                <a:latin typeface="+mj-lt"/>
                <a:ea typeface="Times New Roman" pitchFamily="18" charset="0"/>
              </a:rPr>
              <a:t>                                                                             </a:t>
            </a:r>
            <a:r>
              <a:rPr lang="es-AR" sz="1200" b="1" dirty="0">
                <a:latin typeface="+mj-lt"/>
                <a:ea typeface="Times New Roman" pitchFamily="18" charset="0"/>
              </a:rPr>
              <a:t>-</a:t>
            </a:r>
            <a:endParaRPr lang="es-AR" sz="1200" b="1" dirty="0">
              <a:latin typeface="+mj-lt"/>
            </a:endParaRPr>
          </a:p>
          <a:p>
            <a:pPr lvl="1" algn="just" eaLnBrk="0" hangingPunct="0">
              <a:buFontTx/>
              <a:buAutoNum type="arabicPeriod"/>
              <a:defRPr/>
            </a:pPr>
            <a:r>
              <a:rPr lang="es-ES" sz="1200" b="1" dirty="0">
                <a:latin typeface="+mj-lt"/>
                <a:ea typeface="Times New Roman" pitchFamily="18" charset="0"/>
              </a:rPr>
              <a:t>8  </a:t>
            </a:r>
            <a:r>
              <a:rPr lang="es-ES" sz="1200" b="1" u="sng" dirty="0">
                <a:latin typeface="+mj-lt"/>
                <a:ea typeface="Times New Roman" pitchFamily="18" charset="0"/>
              </a:rPr>
              <a:t>Identifique las corrientes migratorias más importantes recibidas a lo largo de la historia de su país y su aporte a </a:t>
            </a:r>
            <a:r>
              <a:rPr lang="es-ES" sz="1200" b="1" dirty="0">
                <a:latin typeface="+mj-lt"/>
                <a:ea typeface="Times New Roman" pitchFamily="18" charset="0"/>
              </a:rPr>
              <a:t>	</a:t>
            </a:r>
            <a:r>
              <a:rPr lang="es-ES" sz="1200" b="1" u="sng" dirty="0">
                <a:latin typeface="+mj-lt"/>
                <a:ea typeface="Times New Roman" pitchFamily="18" charset="0"/>
              </a:rPr>
              <a:t>la cocina popular.(incluir conquista española si la hubiere)</a:t>
            </a:r>
            <a:endParaRPr lang="es-AR" sz="1200" dirty="0">
              <a:latin typeface="+mj-lt"/>
            </a:endParaRPr>
          </a:p>
          <a:p>
            <a:pPr lvl="2" indent="449263" algn="just" eaLnBrk="0" hangingPunct="0">
              <a:buFontTx/>
              <a:buChar char="•"/>
              <a:defRPr/>
            </a:pPr>
            <a:r>
              <a:rPr lang="es-ES" sz="1200" dirty="0">
                <a:latin typeface="+mj-lt"/>
                <a:ea typeface="Times New Roman" pitchFamily="18" charset="0"/>
              </a:rPr>
              <a:t>… </a:t>
            </a:r>
            <a:endParaRPr lang="es-AR" sz="1200" dirty="0">
              <a:latin typeface="+mj-lt"/>
            </a:endParaRPr>
          </a:p>
          <a:p>
            <a:pPr lvl="2" indent="449263" algn="just" eaLnBrk="0" hangingPunct="0">
              <a:buFontTx/>
              <a:buChar char="•"/>
              <a:defRPr/>
            </a:pPr>
            <a:r>
              <a:rPr lang="es-ES" sz="1200" dirty="0">
                <a:latin typeface="+mj-lt"/>
                <a:ea typeface="Times New Roman" pitchFamily="18" charset="0"/>
              </a:rPr>
              <a:t>… </a:t>
            </a:r>
            <a:endParaRPr lang="es-AR" sz="1200" dirty="0">
              <a:latin typeface="+mj-lt"/>
            </a:endParaRPr>
          </a:p>
          <a:p>
            <a:pPr lvl="2" indent="449263" algn="just" eaLnBrk="0" hangingPunct="0">
              <a:buFontTx/>
              <a:buChar char="•"/>
              <a:defRPr/>
            </a:pPr>
            <a:r>
              <a:rPr lang="es-ES" sz="1200" dirty="0">
                <a:latin typeface="+mj-lt"/>
                <a:ea typeface="Times New Roman" pitchFamily="18" charset="0"/>
              </a:rPr>
              <a:t>… </a:t>
            </a:r>
            <a:endParaRPr lang="es-AR" sz="1200" dirty="0">
              <a:latin typeface="+mj-lt"/>
            </a:endParaRPr>
          </a:p>
          <a:p>
            <a:pPr lvl="1" algn="just" eaLnBrk="0" hangingPunct="0">
              <a:defRPr/>
            </a:pPr>
            <a:r>
              <a:rPr lang="es-ES" sz="1200" b="1" dirty="0">
                <a:latin typeface="+mj-lt"/>
                <a:ea typeface="Times New Roman" pitchFamily="18" charset="0"/>
              </a:rPr>
              <a:t>1.9 </a:t>
            </a:r>
            <a:r>
              <a:rPr lang="es-ES" sz="1200" b="1" u="sng" dirty="0">
                <a:latin typeface="+mj-lt"/>
                <a:ea typeface="Times New Roman" pitchFamily="18" charset="0"/>
              </a:rPr>
              <a:t>Indique si en su país existen normativas o programas emanados por organismos públicos dedicados a la </a:t>
            </a:r>
            <a:r>
              <a:rPr lang="es-ES" sz="1200" b="1" dirty="0">
                <a:latin typeface="+mj-lt"/>
                <a:ea typeface="Times New Roman" pitchFamily="18" charset="0"/>
              </a:rPr>
              <a:t>	</a:t>
            </a:r>
            <a:r>
              <a:rPr lang="es-ES" sz="1200" b="1" u="sng" dirty="0">
                <a:latin typeface="+mj-lt"/>
                <a:ea typeface="Times New Roman" pitchFamily="18" charset="0"/>
              </a:rPr>
              <a:t>revalorización de los alimentos con valor patrimonial y explique en qué consisten</a:t>
            </a:r>
            <a:endParaRPr lang="es-AR" sz="1200" dirty="0">
              <a:latin typeface="+mj-lt"/>
            </a:endParaRPr>
          </a:p>
          <a:p>
            <a:pPr indent="449263" algn="just" eaLnBrk="0" hangingPunct="0">
              <a:defRPr/>
            </a:pPr>
            <a:r>
              <a:rPr lang="es-ES" sz="1200" b="1" dirty="0">
                <a:latin typeface="+mj-lt"/>
                <a:ea typeface="Times New Roman" pitchFamily="18" charset="0"/>
              </a:rPr>
              <a:t>		no	</a:t>
            </a:r>
            <a:endParaRPr lang="es-AR" sz="1200" dirty="0">
              <a:latin typeface="+mj-lt"/>
            </a:endParaRPr>
          </a:p>
          <a:p>
            <a:pPr indent="449263" algn="just" eaLnBrk="0" hangingPunct="0">
              <a:defRPr/>
            </a:pPr>
            <a:r>
              <a:rPr lang="es-ES" sz="1200" b="1" dirty="0">
                <a:latin typeface="+mj-lt"/>
                <a:ea typeface="Times New Roman" pitchFamily="18" charset="0"/>
              </a:rPr>
              <a:t>		si	</a:t>
            </a:r>
            <a:r>
              <a:rPr lang="es-ES" sz="1200" dirty="0" err="1">
                <a:latin typeface="+mj-lt"/>
                <a:ea typeface="Times New Roman" pitchFamily="18" charset="0"/>
              </a:rPr>
              <a:t>Si</a:t>
            </a:r>
            <a:r>
              <a:rPr lang="es-ES" sz="1200" dirty="0">
                <a:latin typeface="+mj-lt"/>
                <a:ea typeface="Times New Roman" pitchFamily="18" charset="0"/>
              </a:rPr>
              <a:t> su respuesta es afirmativa, indique cuáles</a:t>
            </a:r>
            <a:endParaRPr lang="es-AR" sz="1200" dirty="0">
              <a:latin typeface="+mj-lt"/>
            </a:endParaRPr>
          </a:p>
          <a:p>
            <a:pPr lvl="2" indent="449263" algn="just" eaLnBrk="0" hangingPunct="0">
              <a:buFontTx/>
              <a:buChar char="•"/>
              <a:defRPr/>
            </a:pPr>
            <a:r>
              <a:rPr lang="es-ES" sz="1200" dirty="0">
                <a:latin typeface="+mj-lt"/>
                <a:ea typeface="Times New Roman" pitchFamily="18" charset="0"/>
              </a:rPr>
              <a:t>. </a:t>
            </a:r>
            <a:endParaRPr lang="es-AR" sz="1200" dirty="0">
              <a:latin typeface="+mj-lt"/>
            </a:endParaRPr>
          </a:p>
          <a:p>
            <a:pPr lvl="2" indent="449263" algn="just" eaLnBrk="0" hangingPunct="0">
              <a:buFontTx/>
              <a:buChar char="•"/>
              <a:defRPr/>
            </a:pPr>
            <a:r>
              <a:rPr lang="es-ES" sz="1200" dirty="0">
                <a:latin typeface="+mj-lt"/>
                <a:ea typeface="Times New Roman" pitchFamily="18" charset="0"/>
              </a:rPr>
              <a:t>.</a:t>
            </a:r>
            <a:endParaRPr lang="es-AR" sz="1200" dirty="0">
              <a:latin typeface="+mj-lt"/>
            </a:endParaRPr>
          </a:p>
          <a:p>
            <a:pPr indent="449263" algn="just" eaLnBrk="0" hangingPunct="0">
              <a:defRPr/>
            </a:pPr>
            <a:r>
              <a:rPr lang="es-ES" sz="1200" dirty="0">
                <a:latin typeface="+mj-lt"/>
                <a:ea typeface="Times New Roman" pitchFamily="18" charset="0"/>
              </a:rPr>
              <a:t>		Indicar fuente </a:t>
            </a:r>
            <a:endParaRPr lang="es-AR" sz="1200" dirty="0">
              <a:latin typeface="+mj-lt"/>
            </a:endParaRPr>
          </a:p>
          <a:p>
            <a:pPr lvl="1" algn="just" eaLnBrk="0" hangingPunct="0">
              <a:buFontTx/>
              <a:buAutoNum type="arabicPeriod"/>
              <a:defRPr/>
            </a:pPr>
            <a:r>
              <a:rPr lang="es-ES" sz="1200" b="1" dirty="0">
                <a:latin typeface="+mj-lt"/>
                <a:ea typeface="Times New Roman" pitchFamily="18" charset="0"/>
              </a:rPr>
              <a:t>10 </a:t>
            </a:r>
            <a:r>
              <a:rPr lang="es-ES" sz="1200" b="1" u="sng" dirty="0">
                <a:latin typeface="+mj-lt"/>
                <a:ea typeface="Times New Roman" pitchFamily="18" charset="0"/>
              </a:rPr>
              <a:t>Indique si en su país existen planes o programas emanados por </a:t>
            </a:r>
            <a:r>
              <a:rPr lang="es-ES" sz="1200" b="1" u="sng" dirty="0" err="1">
                <a:latin typeface="+mj-lt"/>
                <a:ea typeface="Times New Roman" pitchFamily="18" charset="0"/>
              </a:rPr>
              <a:t>ONGs</a:t>
            </a:r>
            <a:r>
              <a:rPr lang="es-ES" sz="1200" b="1" u="sng" dirty="0">
                <a:latin typeface="+mj-lt"/>
                <a:ea typeface="Times New Roman" pitchFamily="18" charset="0"/>
              </a:rPr>
              <a:t> u otras organizaciones dedicadas a la </a:t>
            </a:r>
            <a:r>
              <a:rPr lang="es-ES" sz="1200" b="1" dirty="0">
                <a:latin typeface="+mj-lt"/>
                <a:ea typeface="Times New Roman" pitchFamily="18" charset="0"/>
              </a:rPr>
              <a:t>	</a:t>
            </a:r>
            <a:r>
              <a:rPr lang="es-ES" sz="1200" b="1" u="sng" dirty="0">
                <a:latin typeface="+mj-lt"/>
                <a:ea typeface="Times New Roman" pitchFamily="18" charset="0"/>
              </a:rPr>
              <a:t>revalorización de los alimentos con valor patrimonial y explique en qué consisten</a:t>
            </a:r>
            <a:endParaRPr lang="es-AR" sz="1200" dirty="0">
              <a:latin typeface="+mj-lt"/>
            </a:endParaRPr>
          </a:p>
          <a:p>
            <a:pPr indent="449263" algn="just" eaLnBrk="0" hangingPunct="0">
              <a:defRPr/>
            </a:pPr>
            <a:r>
              <a:rPr lang="es-ES" sz="1200" b="1" dirty="0">
                <a:latin typeface="+mj-lt"/>
                <a:ea typeface="Times New Roman" pitchFamily="18" charset="0"/>
              </a:rPr>
              <a:t>		no	</a:t>
            </a:r>
            <a:endParaRPr lang="es-AR" sz="1200" dirty="0">
              <a:latin typeface="+mj-lt"/>
            </a:endParaRPr>
          </a:p>
          <a:p>
            <a:pPr indent="449263" algn="just" eaLnBrk="0" hangingPunct="0">
              <a:defRPr/>
            </a:pPr>
            <a:r>
              <a:rPr lang="es-ES" sz="1200" b="1" dirty="0">
                <a:latin typeface="+mj-lt"/>
                <a:ea typeface="Times New Roman" pitchFamily="18" charset="0"/>
              </a:rPr>
              <a:t>		si	</a:t>
            </a:r>
            <a:r>
              <a:rPr lang="es-ES" sz="1200" dirty="0" err="1">
                <a:latin typeface="+mj-lt"/>
                <a:ea typeface="Times New Roman" pitchFamily="18" charset="0"/>
              </a:rPr>
              <a:t>Si</a:t>
            </a:r>
            <a:r>
              <a:rPr lang="es-ES" sz="1200" dirty="0">
                <a:latin typeface="+mj-lt"/>
                <a:ea typeface="Times New Roman" pitchFamily="18" charset="0"/>
              </a:rPr>
              <a:t> su respuesta es afirmativa, indique cuáles</a:t>
            </a:r>
            <a:endParaRPr lang="es-AR" sz="1200" dirty="0">
              <a:latin typeface="+mj-lt"/>
            </a:endParaRPr>
          </a:p>
          <a:p>
            <a:pPr lvl="2" indent="449263" algn="just" eaLnBrk="0" hangingPunct="0">
              <a:buFontTx/>
              <a:buChar char="•"/>
              <a:defRPr/>
            </a:pPr>
            <a:r>
              <a:rPr lang="es-ES" sz="1200" dirty="0">
                <a:latin typeface="+mj-lt"/>
                <a:ea typeface="Times New Roman" pitchFamily="18" charset="0"/>
              </a:rPr>
              <a:t>. </a:t>
            </a:r>
            <a:endParaRPr lang="es-AR" sz="1200" dirty="0">
              <a:latin typeface="+mj-lt"/>
            </a:endParaRPr>
          </a:p>
          <a:p>
            <a:pPr lvl="2" indent="449263" algn="just" eaLnBrk="0" hangingPunct="0">
              <a:buFontTx/>
              <a:buChar char="•"/>
              <a:defRPr/>
            </a:pPr>
            <a:r>
              <a:rPr lang="es-ES" sz="1200" dirty="0">
                <a:latin typeface="+mj-lt"/>
                <a:ea typeface="Times New Roman" pitchFamily="18" charset="0"/>
              </a:rPr>
              <a:t>.</a:t>
            </a:r>
            <a:endParaRPr lang="es-AR" sz="1200" dirty="0">
              <a:latin typeface="+mj-lt"/>
            </a:endParaRPr>
          </a:p>
          <a:p>
            <a:pPr indent="449263" algn="just" eaLnBrk="0" hangingPunct="0">
              <a:defRPr/>
            </a:pPr>
            <a:r>
              <a:rPr lang="es-ES" sz="1200" dirty="0">
                <a:latin typeface="+mj-lt"/>
                <a:ea typeface="Times New Roman" pitchFamily="18" charset="0"/>
              </a:rPr>
              <a:t>		Indicar fuente:</a:t>
            </a:r>
          </a:p>
          <a:p>
            <a:pPr indent="449263" algn="just" eaLnBrk="0" hangingPunct="0">
              <a:defRPr/>
            </a:pPr>
            <a:endParaRPr lang="es-ES" sz="1200" dirty="0">
              <a:latin typeface="+mj-lt"/>
            </a:endParaRPr>
          </a:p>
          <a:p>
            <a:pPr indent="449263" algn="just" eaLnBrk="0" hangingPunct="0">
              <a:defRPr/>
            </a:pPr>
            <a:r>
              <a:rPr lang="es-ES" sz="1200" b="1" dirty="0">
                <a:latin typeface="+mj-lt"/>
              </a:rPr>
              <a:t>1.11  </a:t>
            </a:r>
            <a:r>
              <a:rPr lang="es-ES" sz="1200" b="1" u="sng" dirty="0">
                <a:latin typeface="+mj-lt"/>
              </a:rPr>
              <a:t>Identifique los circuitos/rutas, fiestas populares, en los que la comercialización se efectúe utilizando todos </a:t>
            </a:r>
            <a:r>
              <a:rPr lang="es-ES" sz="1200" b="1" dirty="0">
                <a:latin typeface="+mj-lt"/>
              </a:rPr>
              <a:t>	</a:t>
            </a:r>
            <a:r>
              <a:rPr lang="es-ES" sz="1200" b="1" u="sng" dirty="0">
                <a:latin typeface="+mj-lt"/>
              </a:rPr>
              <a:t>los componentes que intervienen en el producto turístico: agencias, transporte, alojamiento, facilidades, </a:t>
            </a:r>
            <a:r>
              <a:rPr lang="es-ES" sz="1200" b="1" dirty="0">
                <a:latin typeface="+mj-lt"/>
              </a:rPr>
              <a:t>	</a:t>
            </a:r>
            <a:r>
              <a:rPr lang="es-ES" sz="1200" b="1" u="sng" dirty="0">
                <a:latin typeface="+mj-lt"/>
              </a:rPr>
              <a:t>etc., en los que el alimento sea el atractivo principal o parte del conjunto ofrecido como producto turístico.</a:t>
            </a:r>
            <a:endParaRPr lang="es-AR" sz="1200" dirty="0">
              <a:latin typeface="+mj-lt"/>
            </a:endParaRPr>
          </a:p>
          <a:p>
            <a:pPr indent="449263" algn="just" eaLnBrk="0" hangingPunct="0">
              <a:defRPr/>
            </a:pPr>
            <a:endParaRPr lang="es-ES" dirty="0">
              <a:latin typeface="Arial" pitchFamily="34" charset="0"/>
            </a:endParaRPr>
          </a:p>
        </p:txBody>
      </p:sp>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0" y="0"/>
          <a:ext cx="9144000" cy="6858000"/>
        </p:xfrm>
        <a:graphic>
          <a:graphicData uri="http://schemas.openxmlformats.org/presentationml/2006/ole">
            <p:oleObj spid="_x0000_s24578" name="Imagen" r:id="rId4" imgW="1066772" imgH="1066772" progId="MS_ClipArt_Gallery.2">
              <p:embed/>
            </p:oleObj>
          </a:graphicData>
        </a:graphic>
      </p:graphicFrame>
      <p:sp>
        <p:nvSpPr>
          <p:cNvPr id="24579" name="Rectangle 2"/>
          <p:cNvSpPr txBox="1">
            <a:spLocks noChangeArrowheads="1"/>
          </p:cNvSpPr>
          <p:nvPr/>
        </p:nvSpPr>
        <p:spPr bwMode="auto">
          <a:xfrm>
            <a:off x="179388" y="260350"/>
            <a:ext cx="8229600" cy="668338"/>
          </a:xfrm>
          <a:prstGeom prst="rect">
            <a:avLst/>
          </a:prstGeom>
          <a:noFill/>
          <a:ln w="9525">
            <a:noFill/>
            <a:miter lim="800000"/>
            <a:headEnd/>
            <a:tailEnd/>
          </a:ln>
        </p:spPr>
        <p:txBody>
          <a:bodyPr/>
          <a:lstStyle/>
          <a:p>
            <a:pPr marL="342900" indent="-342900" algn="just">
              <a:lnSpc>
                <a:spcPct val="80000"/>
              </a:lnSpc>
              <a:spcBef>
                <a:spcPct val="20000"/>
              </a:spcBef>
            </a:pPr>
            <a:r>
              <a:rPr lang="es-ES_tradnl" sz="2400" b="1">
                <a:solidFill>
                  <a:srgbClr val="FF0000"/>
                </a:solidFill>
              </a:rPr>
              <a:t>	Análisis de la ficha de relevamiento de datos y su correspondiente instructivo. </a:t>
            </a:r>
            <a:endParaRPr lang="es-ES" sz="2400" b="1">
              <a:solidFill>
                <a:srgbClr val="0000CC"/>
              </a:solidFill>
            </a:endParaRPr>
          </a:p>
        </p:txBody>
      </p:sp>
      <p:sp>
        <p:nvSpPr>
          <p:cNvPr id="162819" name="Rectangle 3"/>
          <p:cNvSpPr>
            <a:spLocks noChangeArrowheads="1"/>
          </p:cNvSpPr>
          <p:nvPr/>
        </p:nvSpPr>
        <p:spPr bwMode="auto">
          <a:xfrm>
            <a:off x="0" y="928688"/>
            <a:ext cx="9144000" cy="6186487"/>
          </a:xfrm>
          <a:prstGeom prst="rect">
            <a:avLst/>
          </a:prstGeom>
          <a:noFill/>
          <a:ln w="9525">
            <a:noFill/>
            <a:miter lim="800000"/>
            <a:headEnd/>
            <a:tailEnd/>
          </a:ln>
          <a:effectLst/>
        </p:spPr>
        <p:txBody>
          <a:bodyPr anchor="ctr">
            <a:spAutoFit/>
          </a:bodyPr>
          <a:lstStyle/>
          <a:p>
            <a:pPr algn="just" eaLnBrk="0" hangingPunct="0">
              <a:defRPr/>
            </a:pPr>
            <a:r>
              <a:rPr lang="es-AR" sz="1200" b="1" dirty="0">
                <a:latin typeface="+mj-lt"/>
                <a:ea typeface="Times New Roman" pitchFamily="18" charset="0"/>
              </a:rPr>
              <a:t>2. CASO QUE SE IDENTIFICA: </a:t>
            </a:r>
            <a:endParaRPr lang="es-AR" sz="1200" dirty="0">
              <a:latin typeface="+mj-lt"/>
            </a:endParaRPr>
          </a:p>
          <a:p>
            <a:pPr lvl="1" algn="just" eaLnBrk="0" hangingPunct="0">
              <a:defRPr/>
            </a:pPr>
            <a:endParaRPr lang="es-ES" sz="400" b="1" dirty="0">
              <a:latin typeface="+mj-lt"/>
              <a:ea typeface="Times New Roman" pitchFamily="18" charset="0"/>
            </a:endParaRPr>
          </a:p>
          <a:p>
            <a:pPr lvl="1" algn="just" eaLnBrk="0" hangingPunct="0">
              <a:defRPr/>
            </a:pPr>
            <a:r>
              <a:rPr lang="es-ES" sz="1200" b="1" dirty="0">
                <a:latin typeface="+mj-lt"/>
                <a:ea typeface="Times New Roman" pitchFamily="18" charset="0"/>
              </a:rPr>
              <a:t>2.1  Nombre de la ruta alimentaria, gastronómica, circuito gastronómico, fiesta popular, etc.: </a:t>
            </a:r>
            <a:endParaRPr lang="es-AR" sz="1200" dirty="0">
              <a:latin typeface="+mj-lt"/>
            </a:endParaRPr>
          </a:p>
          <a:p>
            <a:pPr lvl="1" algn="just" eaLnBrk="0" hangingPunct="0">
              <a:defRPr/>
            </a:pPr>
            <a:endParaRPr lang="es-ES" sz="400" b="1" dirty="0">
              <a:latin typeface="+mj-lt"/>
              <a:ea typeface="Times New Roman" pitchFamily="18" charset="0"/>
            </a:endParaRPr>
          </a:p>
          <a:p>
            <a:pPr lvl="1" algn="just" eaLnBrk="0" hangingPunct="0">
              <a:defRPr/>
            </a:pPr>
            <a:r>
              <a:rPr lang="es-ES" sz="1200" b="1" dirty="0">
                <a:latin typeface="+mj-lt"/>
                <a:ea typeface="Times New Roman" pitchFamily="18" charset="0"/>
              </a:rPr>
              <a:t>2.2  Tipología:</a:t>
            </a:r>
            <a:r>
              <a:rPr lang="es-ES" sz="1200" dirty="0">
                <a:latin typeface="+mj-lt"/>
                <a:ea typeface="Times New Roman" pitchFamily="18" charset="0"/>
              </a:rPr>
              <a:t> (marque con una “x”, en opción múltiple)</a:t>
            </a:r>
            <a:endParaRPr lang="es-AR" sz="1200" dirty="0">
              <a:latin typeface="+mj-lt"/>
            </a:endParaRPr>
          </a:p>
          <a:p>
            <a:pPr algn="just" eaLnBrk="0" hangingPunct="0">
              <a:defRPr/>
            </a:pPr>
            <a:r>
              <a:rPr lang="es-ES" sz="1200" dirty="0">
                <a:latin typeface="+mj-lt"/>
                <a:ea typeface="Times New Roman" pitchFamily="18" charset="0"/>
              </a:rPr>
              <a:t>	Atractivo natural			Evento especial		</a:t>
            </a:r>
          </a:p>
          <a:p>
            <a:pPr algn="just" eaLnBrk="0" hangingPunct="0">
              <a:defRPr/>
            </a:pPr>
            <a:r>
              <a:rPr lang="es-ES" sz="1200" dirty="0">
                <a:latin typeface="+mj-lt"/>
                <a:ea typeface="Times New Roman" pitchFamily="18" charset="0"/>
              </a:rPr>
              <a:t>	Atractivo creado por el hombre, pero no		Atractivo creado por el hombre, con la</a:t>
            </a:r>
            <a:endParaRPr lang="es-AR" sz="1200" dirty="0">
              <a:latin typeface="+mj-lt"/>
            </a:endParaRPr>
          </a:p>
          <a:p>
            <a:pPr algn="just" eaLnBrk="0" hangingPunct="0">
              <a:defRPr/>
            </a:pPr>
            <a:r>
              <a:rPr lang="es-ES" sz="1200" dirty="0">
                <a:latin typeface="+mj-lt"/>
                <a:ea typeface="Times New Roman" pitchFamily="18" charset="0"/>
              </a:rPr>
              <a:t>	Diseñado con la intención de atraer turistas	intención de atraer turistas		</a:t>
            </a:r>
            <a:endParaRPr lang="es-AR" sz="1200" dirty="0">
              <a:latin typeface="+mj-lt"/>
            </a:endParaRPr>
          </a:p>
          <a:p>
            <a:pPr algn="just" eaLnBrk="0" hangingPunct="0">
              <a:defRPr/>
            </a:pPr>
            <a:r>
              <a:rPr lang="es-ES" sz="1200" dirty="0">
                <a:latin typeface="+mj-lt"/>
                <a:ea typeface="Times New Roman" pitchFamily="18" charset="0"/>
              </a:rPr>
              <a:t>	Atractivo antropológico			</a:t>
            </a:r>
            <a:endParaRPr lang="es-AR" sz="1200" dirty="0">
              <a:latin typeface="+mj-lt"/>
            </a:endParaRPr>
          </a:p>
          <a:p>
            <a:pPr lvl="1" algn="just" eaLnBrk="0" hangingPunct="0">
              <a:defRPr/>
            </a:pPr>
            <a:endParaRPr lang="es-ES" sz="400" b="1" dirty="0">
              <a:latin typeface="+mj-lt"/>
              <a:ea typeface="Times New Roman" pitchFamily="18" charset="0"/>
            </a:endParaRPr>
          </a:p>
          <a:p>
            <a:pPr lvl="1" algn="just" eaLnBrk="0" hangingPunct="0">
              <a:defRPr/>
            </a:pPr>
            <a:r>
              <a:rPr lang="es-ES" sz="1200" b="1" dirty="0">
                <a:latin typeface="+mj-lt"/>
                <a:ea typeface="Times New Roman" pitchFamily="18" charset="0"/>
              </a:rPr>
              <a:t>2.3  Descripción:</a:t>
            </a:r>
            <a:endParaRPr lang="es-AR" sz="1200" dirty="0">
              <a:latin typeface="+mj-lt"/>
            </a:endParaRPr>
          </a:p>
          <a:p>
            <a:pPr lvl="1" algn="just" eaLnBrk="0" hangingPunct="0">
              <a:defRPr/>
            </a:pPr>
            <a:r>
              <a:rPr lang="es-ES" sz="1200" b="1" dirty="0">
                <a:latin typeface="+mj-lt"/>
                <a:ea typeface="Times New Roman" pitchFamily="18" charset="0"/>
              </a:rPr>
              <a:t>2.4  Ubicación geográfica:</a:t>
            </a:r>
            <a:endParaRPr lang="es-AR" sz="1200" dirty="0">
              <a:latin typeface="+mj-lt"/>
            </a:endParaRPr>
          </a:p>
          <a:p>
            <a:pPr algn="just" eaLnBrk="0" hangingPunct="0">
              <a:defRPr/>
            </a:pPr>
            <a:r>
              <a:rPr lang="es-ES" sz="1200" b="1" dirty="0">
                <a:latin typeface="+mj-lt"/>
                <a:ea typeface="Times New Roman" pitchFamily="18" charset="0"/>
              </a:rPr>
              <a:t>	País		</a:t>
            </a:r>
            <a:endParaRPr lang="es-AR" sz="1200" dirty="0">
              <a:latin typeface="+mj-lt"/>
            </a:endParaRPr>
          </a:p>
          <a:p>
            <a:pPr algn="just" eaLnBrk="0" hangingPunct="0">
              <a:defRPr/>
            </a:pPr>
            <a:r>
              <a:rPr lang="es-ES" sz="1200" b="1" dirty="0">
                <a:latin typeface="+mj-lt"/>
                <a:ea typeface="Times New Roman" pitchFamily="18" charset="0"/>
              </a:rPr>
              <a:t>	Región:		</a:t>
            </a:r>
            <a:endParaRPr lang="es-AR" sz="1200" dirty="0">
              <a:latin typeface="+mj-lt"/>
            </a:endParaRPr>
          </a:p>
          <a:p>
            <a:pPr algn="just" eaLnBrk="0" hangingPunct="0">
              <a:defRPr/>
            </a:pPr>
            <a:r>
              <a:rPr lang="es-ES" sz="1200" b="1" dirty="0">
                <a:latin typeface="+mj-lt"/>
                <a:ea typeface="Times New Roman" pitchFamily="18" charset="0"/>
              </a:rPr>
              <a:t>	Provincia:	</a:t>
            </a:r>
            <a:endParaRPr lang="es-AR" sz="1200" dirty="0">
              <a:latin typeface="+mj-lt"/>
            </a:endParaRPr>
          </a:p>
          <a:p>
            <a:pPr algn="just" eaLnBrk="0" hangingPunct="0">
              <a:defRPr/>
            </a:pPr>
            <a:r>
              <a:rPr lang="es-ES" sz="1200" b="1" dirty="0">
                <a:latin typeface="+mj-lt"/>
                <a:ea typeface="Times New Roman" pitchFamily="18" charset="0"/>
              </a:rPr>
              <a:t>	Municipio:	</a:t>
            </a:r>
            <a:endParaRPr lang="es-AR" sz="1200" dirty="0">
              <a:latin typeface="+mj-lt"/>
            </a:endParaRPr>
          </a:p>
          <a:p>
            <a:pPr lvl="1" algn="just" eaLnBrk="0" hangingPunct="0">
              <a:defRPr/>
            </a:pPr>
            <a:r>
              <a:rPr lang="es-ES" sz="1200" b="1" dirty="0">
                <a:latin typeface="+mj-lt"/>
                <a:ea typeface="Times New Roman" pitchFamily="18" charset="0"/>
              </a:rPr>
              <a:t>2.5  Localidad principal de apoyo: Montecarlo – Provincia de misiones</a:t>
            </a:r>
            <a:endParaRPr lang="es-AR" sz="1200" dirty="0">
              <a:latin typeface="+mj-lt"/>
            </a:endParaRPr>
          </a:p>
          <a:p>
            <a:pPr lvl="1" algn="just" eaLnBrk="0" hangingPunct="0">
              <a:defRPr/>
            </a:pPr>
            <a:r>
              <a:rPr lang="es-ES" sz="1200" b="1" dirty="0">
                <a:latin typeface="+mj-lt"/>
                <a:ea typeface="Times New Roman" pitchFamily="18" charset="0"/>
              </a:rPr>
              <a:t>2.6  Población en la localidad principal de apoyo: </a:t>
            </a:r>
            <a:r>
              <a:rPr lang="es-ES" sz="1200" dirty="0">
                <a:latin typeface="+mj-lt"/>
                <a:ea typeface="Times New Roman" pitchFamily="18" charset="0"/>
              </a:rPr>
              <a:t>(marque con una “x” sólo una opción)</a:t>
            </a:r>
            <a:endParaRPr lang="es-AR" sz="1200" dirty="0">
              <a:latin typeface="+mj-lt"/>
            </a:endParaRPr>
          </a:p>
          <a:p>
            <a:pPr algn="just" eaLnBrk="0" hangingPunct="0">
              <a:defRPr/>
            </a:pPr>
            <a:r>
              <a:rPr lang="es-ES" sz="1200" dirty="0">
                <a:latin typeface="+mj-lt"/>
                <a:ea typeface="Times New Roman" pitchFamily="18" charset="0"/>
              </a:rPr>
              <a:t>	0 a 5.000  / de 5001 a 10.000  / de 10.001 a 20.000  / de 20.001 a 30.000 / de 30.001 a 40.000 / + de 40.000 </a:t>
            </a:r>
            <a:endParaRPr lang="es-AR" sz="1200" dirty="0">
              <a:latin typeface="+mj-lt"/>
            </a:endParaRPr>
          </a:p>
          <a:p>
            <a:pPr algn="just" eaLnBrk="0" hangingPunct="0">
              <a:defRPr/>
            </a:pPr>
            <a:r>
              <a:rPr lang="es-ES" sz="1200" dirty="0">
                <a:latin typeface="+mj-lt"/>
                <a:ea typeface="Times New Roman" pitchFamily="18" charset="0"/>
              </a:rPr>
              <a:t>	Indicar fuente: </a:t>
            </a:r>
            <a:endParaRPr lang="es-AR" sz="1200" dirty="0">
              <a:latin typeface="+mj-lt"/>
            </a:endParaRPr>
          </a:p>
          <a:p>
            <a:pPr lvl="1" algn="just" eaLnBrk="0" hangingPunct="0">
              <a:defRPr/>
            </a:pPr>
            <a:r>
              <a:rPr lang="es-ES" sz="1200" b="1" dirty="0">
                <a:latin typeface="+mj-lt"/>
                <a:ea typeface="Times New Roman" pitchFamily="18" charset="0"/>
              </a:rPr>
              <a:t>2.7  Existen pueblos originarios involucrados.  describa</a:t>
            </a:r>
            <a:endParaRPr lang="es-AR" sz="1200" dirty="0">
              <a:latin typeface="+mj-lt"/>
            </a:endParaRPr>
          </a:p>
          <a:p>
            <a:pPr algn="just" eaLnBrk="0" hangingPunct="0">
              <a:defRPr/>
            </a:pPr>
            <a:r>
              <a:rPr lang="es-ES" sz="1200" b="1" dirty="0">
                <a:latin typeface="+mj-lt"/>
                <a:ea typeface="Times New Roman" pitchFamily="18" charset="0"/>
              </a:rPr>
              <a:t>		no	</a:t>
            </a:r>
            <a:endParaRPr lang="es-AR" sz="1200" dirty="0">
              <a:latin typeface="+mj-lt"/>
            </a:endParaRPr>
          </a:p>
          <a:p>
            <a:pPr algn="just" eaLnBrk="0" hangingPunct="0">
              <a:defRPr/>
            </a:pPr>
            <a:r>
              <a:rPr lang="es-ES" sz="1200" b="1" dirty="0">
                <a:latin typeface="+mj-lt"/>
                <a:ea typeface="Times New Roman" pitchFamily="18" charset="0"/>
              </a:rPr>
              <a:t>		si	</a:t>
            </a:r>
            <a:r>
              <a:rPr lang="es-ES" sz="1200" dirty="0" err="1">
                <a:latin typeface="+mj-lt"/>
                <a:ea typeface="Times New Roman" pitchFamily="18" charset="0"/>
              </a:rPr>
              <a:t>Si</a:t>
            </a:r>
            <a:r>
              <a:rPr lang="es-ES" sz="1200" dirty="0">
                <a:latin typeface="+mj-lt"/>
                <a:ea typeface="Times New Roman" pitchFamily="18" charset="0"/>
              </a:rPr>
              <a:t> su respuesta es afirmativa, indique cuál / cuáles</a:t>
            </a:r>
            <a:endParaRPr lang="es-AR" sz="1200" dirty="0">
              <a:latin typeface="+mj-lt"/>
            </a:endParaRPr>
          </a:p>
          <a:p>
            <a:pPr lvl="1" algn="just" eaLnBrk="0" hangingPunct="0">
              <a:defRPr/>
            </a:pPr>
            <a:r>
              <a:rPr lang="es-ES" sz="1200" b="1" dirty="0">
                <a:latin typeface="+mj-lt"/>
                <a:ea typeface="Times New Roman" pitchFamily="18" charset="0"/>
              </a:rPr>
              <a:t>2.8  Accesibilidad:</a:t>
            </a:r>
            <a:endParaRPr lang="es-AR" sz="1200" dirty="0">
              <a:latin typeface="+mj-lt"/>
            </a:endParaRPr>
          </a:p>
          <a:p>
            <a:pPr algn="just" eaLnBrk="0" hangingPunct="0">
              <a:defRPr/>
            </a:pPr>
            <a:r>
              <a:rPr lang="es-ES" sz="1200" b="1" dirty="0">
                <a:latin typeface="+mj-lt"/>
                <a:ea typeface="Times New Roman" pitchFamily="18" charset="0"/>
              </a:rPr>
              <a:t>	A la localidad principal de apoyo:</a:t>
            </a:r>
            <a:r>
              <a:rPr lang="es-ES" sz="1200" dirty="0">
                <a:latin typeface="+mj-lt"/>
                <a:ea typeface="Times New Roman" pitchFamily="18" charset="0"/>
              </a:rPr>
              <a:t> (marque con una “x”, en opción múltiple)</a:t>
            </a:r>
            <a:endParaRPr lang="es-AR" sz="1200" dirty="0">
              <a:latin typeface="+mj-lt"/>
            </a:endParaRPr>
          </a:p>
          <a:p>
            <a:pPr algn="just" eaLnBrk="0" hangingPunct="0">
              <a:defRPr/>
            </a:pPr>
            <a:r>
              <a:rPr lang="es-ES" sz="1200" b="1" dirty="0">
                <a:latin typeface="+mj-lt"/>
                <a:ea typeface="Times New Roman" pitchFamily="18" charset="0"/>
              </a:rPr>
              <a:t>	Medios			Tipos de Vehículo		Terminales</a:t>
            </a:r>
            <a:endParaRPr lang="es-AR" sz="1200" dirty="0">
              <a:latin typeface="+mj-lt"/>
            </a:endParaRPr>
          </a:p>
          <a:p>
            <a:pPr algn="just" eaLnBrk="0" hangingPunct="0">
              <a:defRPr/>
            </a:pPr>
            <a:r>
              <a:rPr lang="es-ES" sz="1200" dirty="0">
                <a:latin typeface="+mj-lt"/>
                <a:ea typeface="Times New Roman" pitchFamily="18" charset="0"/>
              </a:rPr>
              <a:t>	</a:t>
            </a:r>
            <a:r>
              <a:rPr lang="es-ES" sz="1000" dirty="0">
                <a:latin typeface="+mj-lt"/>
                <a:ea typeface="Times New Roman" pitchFamily="18" charset="0"/>
              </a:rPr>
              <a:t>Caminos / Senderos		Automóviles			Terminales de ómnibus	</a:t>
            </a:r>
            <a:endParaRPr lang="es-AR" sz="1000" dirty="0">
              <a:latin typeface="+mj-lt"/>
            </a:endParaRPr>
          </a:p>
          <a:p>
            <a:pPr algn="just" eaLnBrk="0" hangingPunct="0">
              <a:defRPr/>
            </a:pPr>
            <a:r>
              <a:rPr lang="es-ES" sz="1000" dirty="0">
                <a:latin typeface="+mj-lt"/>
                <a:ea typeface="Times New Roman" pitchFamily="18" charset="0"/>
              </a:rPr>
              <a:t>	Autopistas			Transporte automotor regular		Estaciones de ferrocarril	</a:t>
            </a:r>
            <a:endParaRPr lang="es-AR" sz="1000" dirty="0">
              <a:latin typeface="+mj-lt"/>
            </a:endParaRPr>
          </a:p>
          <a:p>
            <a:pPr algn="just" eaLnBrk="0" hangingPunct="0">
              <a:defRPr/>
            </a:pPr>
            <a:r>
              <a:rPr lang="es-ES" sz="1000" dirty="0">
                <a:latin typeface="+mj-lt"/>
                <a:ea typeface="Times New Roman" pitchFamily="18" charset="0"/>
              </a:rPr>
              <a:t>	Vías férreas			Transporte automotor discrecional	Aeropuertos		</a:t>
            </a:r>
            <a:endParaRPr lang="es-AR" sz="1000" dirty="0">
              <a:latin typeface="+mj-lt"/>
            </a:endParaRPr>
          </a:p>
          <a:p>
            <a:pPr algn="just" eaLnBrk="0" hangingPunct="0">
              <a:defRPr/>
            </a:pPr>
            <a:r>
              <a:rPr lang="es-ES" sz="1000" dirty="0">
                <a:latin typeface="+mj-lt"/>
                <a:ea typeface="Times New Roman" pitchFamily="18" charset="0"/>
              </a:rPr>
              <a:t>	Rutas aéreas regulares		Ferrocarriles			Aeródromos / Helipuertos	</a:t>
            </a:r>
            <a:endParaRPr lang="es-AR" sz="1000" dirty="0">
              <a:latin typeface="+mj-lt"/>
            </a:endParaRPr>
          </a:p>
          <a:p>
            <a:pPr algn="just" eaLnBrk="0" hangingPunct="0">
              <a:defRPr/>
            </a:pPr>
            <a:r>
              <a:rPr lang="es-ES" sz="1000" dirty="0">
                <a:latin typeface="+mj-lt"/>
                <a:ea typeface="Times New Roman" pitchFamily="18" charset="0"/>
              </a:rPr>
              <a:t>	Rutas marítimas regulares		Transporte aéreo regular		Puertos marítimos		Rutas fluviales regulares		</a:t>
            </a:r>
            <a:r>
              <a:rPr lang="es-ES" sz="1000" dirty="0" err="1">
                <a:latin typeface="+mj-lt"/>
                <a:ea typeface="Times New Roman" pitchFamily="18" charset="0"/>
              </a:rPr>
              <a:t>Charters</a:t>
            </a:r>
            <a:r>
              <a:rPr lang="es-ES" sz="1000" dirty="0">
                <a:latin typeface="+mj-lt"/>
                <a:ea typeface="Times New Roman" pitchFamily="18" charset="0"/>
              </a:rPr>
              <a:t> aéreos			Puertos fluviales		Otros  (especificar)		Cruceros			Puertos lacustres					Senderos			Catamarán / </a:t>
            </a:r>
            <a:r>
              <a:rPr lang="es-ES" sz="1000" dirty="0" err="1">
                <a:latin typeface="+mj-lt"/>
                <a:ea typeface="Times New Roman" pitchFamily="18" charset="0"/>
              </a:rPr>
              <a:t>Aliscafo</a:t>
            </a:r>
            <a:r>
              <a:rPr lang="es-ES" sz="1000" dirty="0">
                <a:latin typeface="+mj-lt"/>
                <a:ea typeface="Times New Roman" pitchFamily="18" charset="0"/>
              </a:rPr>
              <a:t> / </a:t>
            </a:r>
            <a:r>
              <a:rPr lang="es-ES" sz="1000" dirty="0" err="1">
                <a:latin typeface="+mj-lt"/>
                <a:ea typeface="Times New Roman" pitchFamily="18" charset="0"/>
              </a:rPr>
              <a:t>Ferry</a:t>
            </a:r>
            <a:r>
              <a:rPr lang="es-ES" sz="1000" dirty="0">
                <a:latin typeface="+mj-lt"/>
                <a:ea typeface="Times New Roman" pitchFamily="18" charset="0"/>
              </a:rPr>
              <a:t>	Ninguno</a:t>
            </a:r>
            <a:r>
              <a:rPr lang="es-ES" sz="1200" dirty="0">
                <a:latin typeface="+mj-lt"/>
                <a:ea typeface="Times New Roman" pitchFamily="18" charset="0"/>
              </a:rPr>
              <a:t>							</a:t>
            </a:r>
            <a:endParaRPr lang="es-ES" sz="1200" dirty="0">
              <a:latin typeface="+mj-lt"/>
            </a:endParaRPr>
          </a:p>
        </p:txBody>
      </p:sp>
    </p:spTree>
  </p:cSld>
  <p:clrMapOvr>
    <a:masterClrMapping/>
  </p:clrMapOvr>
  <p:transition>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0" y="0"/>
          <a:ext cx="9144000" cy="6858000"/>
        </p:xfrm>
        <a:graphic>
          <a:graphicData uri="http://schemas.openxmlformats.org/presentationml/2006/ole">
            <p:oleObj spid="_x0000_s25602" name="Imagen" r:id="rId4" imgW="1066772" imgH="1066772" progId="MS_ClipArt_Gallery.2">
              <p:embed/>
            </p:oleObj>
          </a:graphicData>
        </a:graphic>
      </p:graphicFrame>
      <p:sp>
        <p:nvSpPr>
          <p:cNvPr id="25603" name="Rectangle 2"/>
          <p:cNvSpPr txBox="1">
            <a:spLocks noChangeArrowheads="1"/>
          </p:cNvSpPr>
          <p:nvPr/>
        </p:nvSpPr>
        <p:spPr bwMode="auto">
          <a:xfrm>
            <a:off x="179388" y="260350"/>
            <a:ext cx="8229600" cy="668338"/>
          </a:xfrm>
          <a:prstGeom prst="rect">
            <a:avLst/>
          </a:prstGeom>
          <a:noFill/>
          <a:ln w="9525">
            <a:noFill/>
            <a:miter lim="800000"/>
            <a:headEnd/>
            <a:tailEnd/>
          </a:ln>
        </p:spPr>
        <p:txBody>
          <a:bodyPr/>
          <a:lstStyle/>
          <a:p>
            <a:pPr marL="342900" indent="-342900" algn="just">
              <a:lnSpc>
                <a:spcPct val="80000"/>
              </a:lnSpc>
              <a:spcBef>
                <a:spcPct val="20000"/>
              </a:spcBef>
            </a:pPr>
            <a:r>
              <a:rPr lang="es-ES_tradnl" sz="2400" b="1">
                <a:solidFill>
                  <a:srgbClr val="FF0000"/>
                </a:solidFill>
              </a:rPr>
              <a:t>	Análisis de la ficha de relevamiento de datos y su correspondiente instructivo. </a:t>
            </a:r>
            <a:endParaRPr lang="es-ES" sz="2400" b="1">
              <a:solidFill>
                <a:srgbClr val="0000CC"/>
              </a:solidFill>
            </a:endParaRPr>
          </a:p>
        </p:txBody>
      </p:sp>
      <p:sp>
        <p:nvSpPr>
          <p:cNvPr id="164867" name="Rectangle 3"/>
          <p:cNvSpPr>
            <a:spLocks noChangeArrowheads="1"/>
          </p:cNvSpPr>
          <p:nvPr/>
        </p:nvSpPr>
        <p:spPr bwMode="auto">
          <a:xfrm>
            <a:off x="0" y="1000125"/>
            <a:ext cx="9144000" cy="6094413"/>
          </a:xfrm>
          <a:prstGeom prst="rect">
            <a:avLst/>
          </a:prstGeom>
          <a:noFill/>
          <a:ln w="9525">
            <a:noFill/>
            <a:miter lim="800000"/>
            <a:headEnd/>
            <a:tailEnd/>
          </a:ln>
          <a:effectLst/>
        </p:spPr>
        <p:txBody>
          <a:bodyPr anchor="ctr">
            <a:spAutoFit/>
          </a:bodyPr>
          <a:lstStyle/>
          <a:p>
            <a:pPr indent="449263" eaLnBrk="0" hangingPunct="0">
              <a:defRPr/>
            </a:pPr>
            <a:r>
              <a:rPr lang="es-ES" sz="1200" b="1" dirty="0">
                <a:latin typeface="+mj-lt"/>
                <a:ea typeface="Times New Roman" pitchFamily="18" charset="0"/>
              </a:rPr>
              <a:t>B)  Accesibilidad a los distintos puntos que integran la ruta </a:t>
            </a:r>
            <a:endParaRPr lang="es-AR" sz="1200" dirty="0">
              <a:latin typeface="+mj-lt"/>
            </a:endParaRPr>
          </a:p>
          <a:p>
            <a:pPr indent="449263" eaLnBrk="0" hangingPunct="0">
              <a:defRPr/>
            </a:pPr>
            <a:r>
              <a:rPr lang="es-ES" sz="1200" b="1" dirty="0">
                <a:latin typeface="+mj-lt"/>
                <a:ea typeface="Times New Roman" pitchFamily="18" charset="0"/>
              </a:rPr>
              <a:t>	(en caso de corresponder a la ruta que se analiza)  </a:t>
            </a:r>
            <a:endParaRPr lang="es-AR" sz="1200" dirty="0">
              <a:latin typeface="+mj-lt"/>
            </a:endParaRPr>
          </a:p>
          <a:p>
            <a:pPr lvl="1" eaLnBrk="0" hangingPunct="0">
              <a:defRPr/>
            </a:pPr>
            <a:r>
              <a:rPr lang="es-ES" sz="1200" b="1" dirty="0">
                <a:latin typeface="+mj-lt"/>
                <a:ea typeface="Times New Roman" pitchFamily="18" charset="0"/>
              </a:rPr>
              <a:t>2.9  Equipamiento: </a:t>
            </a:r>
            <a:r>
              <a:rPr lang="es-ES" sz="1200" dirty="0">
                <a:latin typeface="+mj-lt"/>
                <a:ea typeface="Times New Roman" pitchFamily="18" charset="0"/>
              </a:rPr>
              <a:t>(marque con una “ x ”. Opción múltiple)</a:t>
            </a:r>
            <a:endParaRPr lang="es-AR" sz="1200" dirty="0">
              <a:latin typeface="+mj-lt"/>
            </a:endParaRPr>
          </a:p>
          <a:p>
            <a:pPr lvl="2" eaLnBrk="0" hangingPunct="0">
              <a:defRPr/>
            </a:pPr>
            <a:r>
              <a:rPr lang="es-ES" sz="1200" b="1" dirty="0">
                <a:latin typeface="+mj-lt"/>
                <a:ea typeface="Times New Roman" pitchFamily="18" charset="0"/>
              </a:rPr>
              <a:t>2.9.1  Indicar si existen hoteles temáticos relacionados al caso.  describir</a:t>
            </a:r>
            <a:endParaRPr lang="es-AR" sz="1200" dirty="0">
              <a:latin typeface="+mj-lt"/>
            </a:endParaRPr>
          </a:p>
          <a:p>
            <a:pPr indent="449263" eaLnBrk="0" hangingPunct="0">
              <a:defRPr/>
            </a:pPr>
            <a:r>
              <a:rPr lang="es-ES" sz="1200" dirty="0">
                <a:latin typeface="+mj-lt"/>
                <a:ea typeface="Times New Roman" pitchFamily="18" charset="0"/>
              </a:rPr>
              <a:t>	</a:t>
            </a:r>
          </a:p>
          <a:p>
            <a:pPr indent="449263" eaLnBrk="0" hangingPunct="0">
              <a:defRPr/>
            </a:pPr>
            <a:r>
              <a:rPr lang="es-ES" sz="1200" dirty="0">
                <a:latin typeface="+mj-lt"/>
                <a:ea typeface="Times New Roman" pitchFamily="18" charset="0"/>
              </a:rPr>
              <a:t>		Tipo de hotel		Categoría		Descripción</a:t>
            </a:r>
            <a:endParaRPr lang="es-AR" sz="1200" dirty="0">
              <a:latin typeface="+mj-lt"/>
            </a:endParaRPr>
          </a:p>
          <a:p>
            <a:pPr lvl="2" eaLnBrk="0" hangingPunct="0">
              <a:defRPr/>
            </a:pPr>
            <a:endParaRPr lang="es-ES" sz="1200" b="1" dirty="0">
              <a:latin typeface="+mj-lt"/>
              <a:ea typeface="Times New Roman" pitchFamily="18" charset="0"/>
            </a:endParaRPr>
          </a:p>
          <a:p>
            <a:pPr lvl="2" eaLnBrk="0" hangingPunct="0">
              <a:defRPr/>
            </a:pPr>
            <a:r>
              <a:rPr lang="es-ES" sz="1200" b="1" dirty="0">
                <a:latin typeface="+mj-lt"/>
                <a:ea typeface="Times New Roman" pitchFamily="18" charset="0"/>
              </a:rPr>
              <a:t>2.9.2  indicar si existen establecimientos gastronómicos o de algún otro tipo, en los que se sirven los alimentos descriptos en el caso. describir</a:t>
            </a:r>
            <a:endParaRPr lang="es-AR" sz="1200" dirty="0">
              <a:latin typeface="+mj-lt"/>
            </a:endParaRPr>
          </a:p>
          <a:p>
            <a:pPr indent="449263" eaLnBrk="0" hangingPunct="0">
              <a:defRPr/>
            </a:pPr>
            <a:r>
              <a:rPr lang="es-ES" sz="1200" dirty="0">
                <a:latin typeface="+mj-lt"/>
                <a:ea typeface="Times New Roman" pitchFamily="18" charset="0"/>
              </a:rPr>
              <a:t>	</a:t>
            </a:r>
          </a:p>
          <a:p>
            <a:pPr indent="449263" eaLnBrk="0" hangingPunct="0">
              <a:defRPr/>
            </a:pPr>
            <a:r>
              <a:rPr lang="es-ES" sz="1200" dirty="0">
                <a:latin typeface="+mj-lt"/>
                <a:ea typeface="Times New Roman" pitchFamily="18" charset="0"/>
              </a:rPr>
              <a:t>	Tipo de establecimiento	Alimento a que se hace referencia</a:t>
            </a:r>
            <a:endParaRPr lang="es-AR" sz="1200" dirty="0">
              <a:latin typeface="+mj-lt"/>
            </a:endParaRPr>
          </a:p>
          <a:p>
            <a:pPr lvl="1" eaLnBrk="0" hangingPunct="0">
              <a:defRPr/>
            </a:pPr>
            <a:endParaRPr lang="es-ES" sz="1200" b="1" dirty="0">
              <a:latin typeface="+mj-lt"/>
              <a:ea typeface="Times New Roman" pitchFamily="18" charset="0"/>
            </a:endParaRPr>
          </a:p>
          <a:p>
            <a:pPr lvl="1" eaLnBrk="0" hangingPunct="0">
              <a:defRPr/>
            </a:pPr>
            <a:r>
              <a:rPr lang="es-ES" sz="1200" b="1" dirty="0">
                <a:latin typeface="+mj-lt"/>
                <a:ea typeface="Times New Roman" pitchFamily="18" charset="0"/>
              </a:rPr>
              <a:t>2.10  Explicar por qué el/los productos son considerados relevantes y/o representativos de la cocina popular </a:t>
            </a:r>
            <a:endParaRPr lang="es-AR" sz="1200" dirty="0">
              <a:latin typeface="+mj-lt"/>
            </a:endParaRPr>
          </a:p>
          <a:p>
            <a:pPr indent="449263" eaLnBrk="0" hangingPunct="0">
              <a:defRPr/>
            </a:pPr>
            <a:r>
              <a:rPr lang="es-ES" sz="1200" b="1" dirty="0">
                <a:latin typeface="+mj-lt"/>
                <a:ea typeface="Times New Roman" pitchFamily="18" charset="0"/>
              </a:rPr>
              <a:t>	</a:t>
            </a:r>
            <a:r>
              <a:rPr lang="es-ES" sz="1200" b="1" dirty="0" err="1">
                <a:latin typeface="+mj-lt"/>
                <a:ea typeface="Times New Roman" pitchFamily="18" charset="0"/>
              </a:rPr>
              <a:t>identitaria</a:t>
            </a:r>
            <a:r>
              <a:rPr lang="es-ES" sz="1200" b="1" dirty="0">
                <a:latin typeface="+mj-lt"/>
                <a:ea typeface="Times New Roman" pitchFamily="18" charset="0"/>
              </a:rPr>
              <a:t>? </a:t>
            </a:r>
            <a:endParaRPr lang="es-AR" sz="1200" dirty="0">
              <a:latin typeface="+mj-lt"/>
            </a:endParaRPr>
          </a:p>
          <a:p>
            <a:pPr lvl="1" eaLnBrk="0" hangingPunct="0">
              <a:defRPr/>
            </a:pPr>
            <a:endParaRPr lang="es-ES" sz="1200" b="1" dirty="0">
              <a:latin typeface="+mj-lt"/>
              <a:ea typeface="Times New Roman" pitchFamily="18" charset="0"/>
            </a:endParaRPr>
          </a:p>
          <a:p>
            <a:pPr lvl="1" eaLnBrk="0" hangingPunct="0">
              <a:defRPr/>
            </a:pPr>
            <a:r>
              <a:rPr lang="es-ES" sz="1200" b="1" dirty="0">
                <a:latin typeface="+mj-lt"/>
                <a:ea typeface="Times New Roman" pitchFamily="18" charset="0"/>
              </a:rPr>
              <a:t>2.11  Análisis de los productos alimentarios ofrecidos: </a:t>
            </a:r>
            <a:endParaRPr lang="es-AR" sz="1200" dirty="0">
              <a:latin typeface="+mj-lt"/>
            </a:endParaRPr>
          </a:p>
          <a:p>
            <a:pPr lvl="2" eaLnBrk="0" hangingPunct="0">
              <a:defRPr/>
            </a:pPr>
            <a:r>
              <a:rPr lang="es-ES" sz="1200" b="1" dirty="0">
                <a:latin typeface="+mj-lt"/>
                <a:ea typeface="Times New Roman" pitchFamily="18" charset="0"/>
              </a:rPr>
              <a:t>2.11.1  Se sirven en ocasión de:</a:t>
            </a:r>
            <a:endParaRPr lang="es-AR" sz="1200" dirty="0">
              <a:latin typeface="+mj-lt"/>
            </a:endParaRPr>
          </a:p>
          <a:p>
            <a:pPr indent="449263" eaLnBrk="0" hangingPunct="0">
              <a:defRPr/>
            </a:pPr>
            <a:r>
              <a:rPr lang="es-ES" sz="1200" dirty="0">
                <a:latin typeface="+mj-lt"/>
                <a:ea typeface="Times New Roman" pitchFamily="18" charset="0"/>
              </a:rPr>
              <a:t>		Fiestas populares					</a:t>
            </a:r>
            <a:endParaRPr lang="es-AR" sz="1200" dirty="0">
              <a:latin typeface="+mj-lt"/>
            </a:endParaRPr>
          </a:p>
          <a:p>
            <a:pPr indent="449263" eaLnBrk="0" hangingPunct="0">
              <a:defRPr/>
            </a:pPr>
            <a:r>
              <a:rPr lang="es-ES" sz="1200" dirty="0">
                <a:latin typeface="+mj-lt"/>
                <a:ea typeface="Times New Roman" pitchFamily="18" charset="0"/>
              </a:rPr>
              <a:t>		Ritos / celebraciones religiosas				</a:t>
            </a:r>
            <a:endParaRPr lang="es-AR" sz="1200" dirty="0">
              <a:latin typeface="+mj-lt"/>
            </a:endParaRPr>
          </a:p>
          <a:p>
            <a:pPr indent="449263" eaLnBrk="0" hangingPunct="0">
              <a:defRPr/>
            </a:pPr>
            <a:r>
              <a:rPr lang="es-ES" sz="1200" dirty="0">
                <a:latin typeface="+mj-lt"/>
                <a:ea typeface="Times New Roman" pitchFamily="18" charset="0"/>
              </a:rPr>
              <a:t>		Individualmente / en establecimientos gastronómicos		</a:t>
            </a:r>
            <a:endParaRPr lang="es-AR" sz="1200" dirty="0">
              <a:latin typeface="+mj-lt"/>
            </a:endParaRPr>
          </a:p>
          <a:p>
            <a:pPr indent="449263" eaLnBrk="0" hangingPunct="0">
              <a:defRPr/>
            </a:pPr>
            <a:r>
              <a:rPr lang="es-ES" sz="1200" dirty="0">
                <a:latin typeface="+mj-lt"/>
                <a:ea typeface="Times New Roman" pitchFamily="18" charset="0"/>
              </a:rPr>
              <a:t>		Otros (especificar)					</a:t>
            </a:r>
            <a:endParaRPr lang="es-AR" sz="1200" dirty="0">
              <a:latin typeface="+mj-lt"/>
            </a:endParaRPr>
          </a:p>
          <a:p>
            <a:pPr lvl="2" eaLnBrk="0" hangingPunct="0">
              <a:defRPr/>
            </a:pPr>
            <a:r>
              <a:rPr lang="es-ES" sz="1200" b="1" dirty="0">
                <a:latin typeface="+mj-lt"/>
                <a:ea typeface="Times New Roman" pitchFamily="18" charset="0"/>
              </a:rPr>
              <a:t>2.11.2  Se producen</a:t>
            </a:r>
            <a:endParaRPr lang="es-AR" sz="1200" dirty="0">
              <a:latin typeface="+mj-lt"/>
            </a:endParaRPr>
          </a:p>
          <a:p>
            <a:pPr indent="449263" eaLnBrk="0" hangingPunct="0">
              <a:defRPr/>
            </a:pPr>
            <a:r>
              <a:rPr lang="es-ES" sz="1200" dirty="0">
                <a:latin typeface="+mj-lt"/>
                <a:ea typeface="Times New Roman" pitchFamily="18" charset="0"/>
              </a:rPr>
              <a:t>		En forma artesanal					</a:t>
            </a:r>
            <a:endParaRPr lang="es-AR" sz="1200" dirty="0">
              <a:latin typeface="+mj-lt"/>
            </a:endParaRPr>
          </a:p>
          <a:p>
            <a:pPr indent="449263" eaLnBrk="0" hangingPunct="0">
              <a:defRPr/>
            </a:pPr>
            <a:r>
              <a:rPr lang="es-ES" sz="1200" dirty="0">
                <a:latin typeface="+mj-lt"/>
                <a:ea typeface="Times New Roman" pitchFamily="18" charset="0"/>
              </a:rPr>
              <a:t>		En forma industrial					</a:t>
            </a:r>
            <a:endParaRPr lang="es-AR" sz="1200" dirty="0">
              <a:latin typeface="+mj-lt"/>
            </a:endParaRPr>
          </a:p>
          <a:p>
            <a:pPr indent="449263" eaLnBrk="0" hangingPunct="0">
              <a:defRPr/>
            </a:pPr>
            <a:r>
              <a:rPr lang="es-ES" sz="1200" dirty="0">
                <a:latin typeface="+mj-lt"/>
                <a:ea typeface="Times New Roman" pitchFamily="18" charset="0"/>
              </a:rPr>
              <a:t>		Otros (especificar)					</a:t>
            </a:r>
            <a:endParaRPr lang="es-AR" sz="1200" dirty="0">
              <a:latin typeface="+mj-lt"/>
            </a:endParaRPr>
          </a:p>
          <a:p>
            <a:pPr lvl="2" eaLnBrk="0" hangingPunct="0">
              <a:defRPr/>
            </a:pPr>
            <a:r>
              <a:rPr lang="es-ES" sz="1200" b="1" dirty="0">
                <a:latin typeface="+mj-lt"/>
                <a:ea typeface="Times New Roman" pitchFamily="18" charset="0"/>
              </a:rPr>
              <a:t>2.11.3  Se consumen</a:t>
            </a:r>
            <a:endParaRPr lang="es-AR" sz="1200" dirty="0">
              <a:latin typeface="+mj-lt"/>
            </a:endParaRPr>
          </a:p>
          <a:p>
            <a:pPr indent="449263" eaLnBrk="0" hangingPunct="0">
              <a:defRPr/>
            </a:pPr>
            <a:r>
              <a:rPr lang="es-ES" sz="1200" dirty="0">
                <a:latin typeface="+mj-lt"/>
                <a:ea typeface="Times New Roman" pitchFamily="18" charset="0"/>
              </a:rPr>
              <a:t>		En el lugar						</a:t>
            </a:r>
            <a:endParaRPr lang="es-AR" sz="1200" dirty="0">
              <a:latin typeface="+mj-lt"/>
            </a:endParaRPr>
          </a:p>
          <a:p>
            <a:pPr indent="449263" eaLnBrk="0" hangingPunct="0">
              <a:defRPr/>
            </a:pPr>
            <a:r>
              <a:rPr lang="es-ES" sz="1200" dirty="0">
                <a:latin typeface="+mj-lt"/>
                <a:ea typeface="Times New Roman" pitchFamily="18" charset="0"/>
              </a:rPr>
              <a:t>		Fuera del lugar					</a:t>
            </a:r>
            <a:endParaRPr lang="es-AR" sz="1200" dirty="0">
              <a:latin typeface="+mj-lt"/>
            </a:endParaRPr>
          </a:p>
          <a:p>
            <a:pPr lvl="2" eaLnBrk="0" hangingPunct="0">
              <a:defRPr/>
            </a:pPr>
            <a:r>
              <a:rPr lang="es-ES" sz="1200" b="1" dirty="0">
                <a:latin typeface="+mj-lt"/>
                <a:ea typeface="Times New Roman" pitchFamily="18" charset="0"/>
              </a:rPr>
              <a:t>2.11.4   Se comercializan</a:t>
            </a:r>
            <a:endParaRPr lang="es-AR" sz="1200" dirty="0">
              <a:latin typeface="+mj-lt"/>
            </a:endParaRPr>
          </a:p>
          <a:p>
            <a:pPr indent="449263" eaLnBrk="0" hangingPunct="0">
              <a:defRPr/>
            </a:pPr>
            <a:r>
              <a:rPr lang="es-ES" sz="1200" dirty="0">
                <a:latin typeface="+mj-lt"/>
                <a:ea typeface="Times New Roman" pitchFamily="18" charset="0"/>
              </a:rPr>
              <a:t>		En el lugar						</a:t>
            </a:r>
            <a:endParaRPr lang="es-AR" sz="1200" dirty="0">
              <a:latin typeface="+mj-lt"/>
            </a:endParaRPr>
          </a:p>
          <a:p>
            <a:pPr indent="449263" eaLnBrk="0" hangingPunct="0">
              <a:defRPr/>
            </a:pPr>
            <a:r>
              <a:rPr lang="es-ES" sz="1200" dirty="0">
                <a:latin typeface="+mj-lt"/>
                <a:ea typeface="Times New Roman" pitchFamily="18" charset="0"/>
              </a:rPr>
              <a:t>		Fuera del lugar	</a:t>
            </a:r>
            <a:r>
              <a:rPr lang="es-ES" sz="1000" dirty="0">
                <a:latin typeface="Arial Narrow" pitchFamily="34" charset="0"/>
                <a:ea typeface="Times New Roman" pitchFamily="18" charset="0"/>
              </a:rPr>
              <a:t>				</a:t>
            </a:r>
            <a:endParaRPr lang="es-AR" sz="900" dirty="0">
              <a:latin typeface="Arial" pitchFamily="34" charset="0"/>
            </a:endParaRPr>
          </a:p>
          <a:p>
            <a:pPr indent="449263" eaLnBrk="0" hangingPunct="0">
              <a:defRPr/>
            </a:pPr>
            <a:endParaRPr lang="es-AR" dirty="0">
              <a:latin typeface="Arial" pitchFamily="34" charset="0"/>
            </a:endParaRPr>
          </a:p>
        </p:txBody>
      </p:sp>
    </p:spTree>
  </p:cSld>
  <p:clrMapOvr>
    <a:masterClrMapping/>
  </p:clrMapOvr>
  <p:transition>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nvGraphicFramePr>
        <p:xfrm>
          <a:off x="0" y="0"/>
          <a:ext cx="9144000" cy="6858000"/>
        </p:xfrm>
        <a:graphic>
          <a:graphicData uri="http://schemas.openxmlformats.org/presentationml/2006/ole">
            <p:oleObj spid="_x0000_s26626" name="Imagen" r:id="rId4" imgW="1066772" imgH="1066772" progId="MS_ClipArt_Gallery.2">
              <p:embed/>
            </p:oleObj>
          </a:graphicData>
        </a:graphic>
      </p:graphicFrame>
      <p:sp>
        <p:nvSpPr>
          <p:cNvPr id="26627" name="Rectangle 2"/>
          <p:cNvSpPr txBox="1">
            <a:spLocks noChangeArrowheads="1"/>
          </p:cNvSpPr>
          <p:nvPr/>
        </p:nvSpPr>
        <p:spPr bwMode="auto">
          <a:xfrm>
            <a:off x="179388" y="260350"/>
            <a:ext cx="8229600" cy="668338"/>
          </a:xfrm>
          <a:prstGeom prst="rect">
            <a:avLst/>
          </a:prstGeom>
          <a:noFill/>
          <a:ln w="9525">
            <a:noFill/>
            <a:miter lim="800000"/>
            <a:headEnd/>
            <a:tailEnd/>
          </a:ln>
        </p:spPr>
        <p:txBody>
          <a:bodyPr/>
          <a:lstStyle/>
          <a:p>
            <a:pPr marL="342900" indent="-342900" algn="just">
              <a:lnSpc>
                <a:spcPct val="80000"/>
              </a:lnSpc>
              <a:spcBef>
                <a:spcPct val="20000"/>
              </a:spcBef>
            </a:pPr>
            <a:r>
              <a:rPr lang="es-ES_tradnl" sz="2400" b="1">
                <a:solidFill>
                  <a:srgbClr val="FF0000"/>
                </a:solidFill>
              </a:rPr>
              <a:t>	Análisis de la ficha de relevamiento de datos y su correspondiente instructivo. </a:t>
            </a:r>
            <a:endParaRPr lang="es-ES" sz="2400" b="1">
              <a:solidFill>
                <a:srgbClr val="0000CC"/>
              </a:solidFill>
            </a:endParaRPr>
          </a:p>
        </p:txBody>
      </p:sp>
      <p:sp>
        <p:nvSpPr>
          <p:cNvPr id="166915" name="Rectangle 3"/>
          <p:cNvSpPr>
            <a:spLocks noChangeArrowheads="1"/>
          </p:cNvSpPr>
          <p:nvPr/>
        </p:nvSpPr>
        <p:spPr bwMode="auto">
          <a:xfrm>
            <a:off x="0" y="1143000"/>
            <a:ext cx="9144000" cy="5448300"/>
          </a:xfrm>
          <a:prstGeom prst="rect">
            <a:avLst/>
          </a:prstGeom>
          <a:noFill/>
          <a:ln w="9525">
            <a:noFill/>
            <a:miter lim="800000"/>
            <a:headEnd/>
            <a:tailEnd/>
          </a:ln>
          <a:effectLst/>
        </p:spPr>
        <p:txBody>
          <a:bodyPr anchor="ctr">
            <a:spAutoFit/>
          </a:bodyPr>
          <a:lstStyle/>
          <a:p>
            <a:pPr lvl="1" algn="just" eaLnBrk="0" hangingPunct="0">
              <a:tabLst>
                <a:tab pos="1127125" algn="l"/>
              </a:tabLst>
              <a:defRPr/>
            </a:pPr>
            <a:r>
              <a:rPr lang="es-ES" sz="1200" b="1" dirty="0">
                <a:latin typeface="+mj-lt"/>
                <a:ea typeface="Times New Roman" pitchFamily="18" charset="0"/>
              </a:rPr>
              <a:t>2.12  Relatar quién / quienes preparan el / los productos alimentarios ofrecidos :  </a:t>
            </a:r>
            <a:endParaRPr lang="es-AR" sz="1200" dirty="0">
              <a:latin typeface="+mj-lt"/>
            </a:endParaRPr>
          </a:p>
          <a:p>
            <a:pPr lvl="1" algn="just" eaLnBrk="0" hangingPunct="0">
              <a:tabLst>
                <a:tab pos="1127125" algn="l"/>
              </a:tabLst>
              <a:defRPr/>
            </a:pPr>
            <a:endParaRPr lang="es-AR" sz="1200" b="1" dirty="0">
              <a:latin typeface="+mj-lt"/>
              <a:ea typeface="Times New Roman" pitchFamily="18" charset="0"/>
            </a:endParaRPr>
          </a:p>
          <a:p>
            <a:pPr lvl="1" algn="just" eaLnBrk="0" hangingPunct="0">
              <a:tabLst>
                <a:tab pos="1127125" algn="l"/>
              </a:tabLst>
              <a:defRPr/>
            </a:pPr>
            <a:r>
              <a:rPr lang="es-AR" sz="1200" b="1" dirty="0">
                <a:latin typeface="+mj-lt"/>
                <a:ea typeface="Times New Roman" pitchFamily="18" charset="0"/>
              </a:rPr>
              <a:t>2.13  T</a:t>
            </a:r>
            <a:r>
              <a:rPr lang="es-ES" sz="1200" b="1" dirty="0">
                <a:latin typeface="+mj-lt"/>
                <a:ea typeface="Times New Roman" pitchFamily="18" charset="0"/>
              </a:rPr>
              <a:t>emporadas del año en las que el circuito puede realizarse: </a:t>
            </a:r>
            <a:r>
              <a:rPr lang="es-ES" sz="1200" dirty="0">
                <a:latin typeface="+mj-lt"/>
                <a:ea typeface="Times New Roman" pitchFamily="18" charset="0"/>
              </a:rPr>
              <a:t>todo el año</a:t>
            </a:r>
            <a:r>
              <a:rPr lang="es-ES" sz="1200" b="1" dirty="0">
                <a:latin typeface="+mj-lt"/>
                <a:ea typeface="Times New Roman" pitchFamily="18" charset="0"/>
              </a:rPr>
              <a:t> </a:t>
            </a:r>
            <a:endParaRPr lang="es-AR" sz="1200" dirty="0">
              <a:latin typeface="+mj-lt"/>
            </a:endParaRPr>
          </a:p>
          <a:p>
            <a:pPr lvl="1" algn="just" eaLnBrk="0" hangingPunct="0">
              <a:tabLst>
                <a:tab pos="1127125" algn="l"/>
              </a:tabLst>
              <a:defRPr/>
            </a:pPr>
            <a:endParaRPr lang="es-ES" sz="1200" b="1" dirty="0">
              <a:latin typeface="+mj-lt"/>
              <a:ea typeface="Times New Roman" pitchFamily="18" charset="0"/>
            </a:endParaRPr>
          </a:p>
          <a:p>
            <a:pPr lvl="1" algn="just" eaLnBrk="0" hangingPunct="0">
              <a:tabLst>
                <a:tab pos="1127125" algn="l"/>
              </a:tabLst>
              <a:defRPr/>
            </a:pPr>
            <a:r>
              <a:rPr lang="es-ES" sz="1200" b="1" dirty="0">
                <a:latin typeface="+mj-lt"/>
                <a:ea typeface="Times New Roman" pitchFamily="18" charset="0"/>
              </a:rPr>
              <a:t>2.14  identifique programas o planes que fomentan de la transmisión oral / escrita relacionada con los productos </a:t>
            </a:r>
            <a:endParaRPr lang="es-AR" sz="1200" dirty="0">
              <a:latin typeface="+mj-lt"/>
            </a:endParaRPr>
          </a:p>
          <a:p>
            <a:pPr algn="just" eaLnBrk="0" hangingPunct="0">
              <a:tabLst>
                <a:tab pos="1127125" algn="l"/>
              </a:tabLst>
              <a:defRPr/>
            </a:pPr>
            <a:r>
              <a:rPr lang="es-ES" sz="1200" b="1" dirty="0">
                <a:latin typeface="+mj-lt"/>
                <a:ea typeface="Times New Roman" pitchFamily="18" charset="0"/>
              </a:rPr>
              <a:t>	alimentarios / gastronómicos ofrecidos </a:t>
            </a:r>
            <a:endParaRPr lang="es-AR" sz="1200" dirty="0">
              <a:latin typeface="+mj-lt"/>
            </a:endParaRPr>
          </a:p>
          <a:p>
            <a:pPr lvl="1" algn="just" eaLnBrk="0" hangingPunct="0">
              <a:tabLst>
                <a:tab pos="1127125" algn="l"/>
              </a:tabLst>
              <a:defRPr/>
            </a:pPr>
            <a:endParaRPr lang="es-ES" sz="1200" b="1" dirty="0">
              <a:latin typeface="+mj-lt"/>
              <a:ea typeface="Times New Roman" pitchFamily="18" charset="0"/>
            </a:endParaRPr>
          </a:p>
          <a:p>
            <a:pPr lvl="1" algn="just" eaLnBrk="0" hangingPunct="0">
              <a:tabLst>
                <a:tab pos="1127125" algn="l"/>
              </a:tabLst>
              <a:defRPr/>
            </a:pPr>
            <a:r>
              <a:rPr lang="es-ES" sz="1200" b="1" dirty="0">
                <a:latin typeface="+mj-lt"/>
                <a:ea typeface="Times New Roman" pitchFamily="18" charset="0"/>
              </a:rPr>
              <a:t>2.15  indicar si en la producción / elaboración / servicios se contemplan criterios de sustentabilidad.  describa.</a:t>
            </a:r>
            <a:endParaRPr lang="es-AR" sz="1200" dirty="0">
              <a:latin typeface="+mj-lt"/>
            </a:endParaRPr>
          </a:p>
          <a:p>
            <a:pPr lvl="1" algn="just" eaLnBrk="0" hangingPunct="0">
              <a:tabLst>
                <a:tab pos="1127125" algn="l"/>
              </a:tabLst>
              <a:defRPr/>
            </a:pPr>
            <a:endParaRPr lang="es-ES" sz="1200" b="1" dirty="0">
              <a:latin typeface="+mj-lt"/>
              <a:ea typeface="Times New Roman" pitchFamily="18" charset="0"/>
            </a:endParaRPr>
          </a:p>
          <a:p>
            <a:pPr lvl="1" algn="just" eaLnBrk="0" hangingPunct="0">
              <a:tabLst>
                <a:tab pos="1127125" algn="l"/>
              </a:tabLst>
              <a:defRPr/>
            </a:pPr>
            <a:r>
              <a:rPr lang="es-ES" sz="1200" b="1" dirty="0">
                <a:latin typeface="+mj-lt"/>
                <a:ea typeface="Times New Roman" pitchFamily="18" charset="0"/>
              </a:rPr>
              <a:t>2.16  indique cuál es el aporte específico de la oferta gastronómica del caso analizado, a la economía del lugar.</a:t>
            </a:r>
            <a:endParaRPr lang="es-AR" sz="1200" dirty="0">
              <a:latin typeface="+mj-lt"/>
            </a:endParaRPr>
          </a:p>
          <a:p>
            <a:pPr lvl="1" algn="just" eaLnBrk="0" hangingPunct="0">
              <a:tabLst>
                <a:tab pos="1127125" algn="l"/>
              </a:tabLst>
              <a:defRPr/>
            </a:pPr>
            <a:endParaRPr lang="es-ES" sz="1200" b="1" dirty="0">
              <a:latin typeface="+mj-lt"/>
              <a:ea typeface="Times New Roman" pitchFamily="18" charset="0"/>
            </a:endParaRPr>
          </a:p>
          <a:p>
            <a:pPr lvl="1" algn="just" eaLnBrk="0" hangingPunct="0">
              <a:tabLst>
                <a:tab pos="1127125" algn="l"/>
              </a:tabLst>
              <a:defRPr/>
            </a:pPr>
            <a:r>
              <a:rPr lang="es-ES" sz="1200" b="1" dirty="0">
                <a:latin typeface="+mj-lt"/>
                <a:ea typeface="Times New Roman" pitchFamily="18" charset="0"/>
              </a:rPr>
              <a:t>2.17  Señale cómo está estructurada la cadena de comercialización del caso analizado:</a:t>
            </a:r>
            <a:endParaRPr lang="es-AR" sz="1200" dirty="0">
              <a:latin typeface="+mj-lt"/>
            </a:endParaRPr>
          </a:p>
          <a:p>
            <a:pPr lvl="1" algn="just" eaLnBrk="0" hangingPunct="0">
              <a:tabLst>
                <a:tab pos="1127125" algn="l"/>
              </a:tabLst>
              <a:defRPr/>
            </a:pPr>
            <a:endParaRPr lang="es-ES" sz="1200" b="1" dirty="0">
              <a:latin typeface="+mj-lt"/>
              <a:ea typeface="Times New Roman" pitchFamily="18" charset="0"/>
            </a:endParaRPr>
          </a:p>
          <a:p>
            <a:pPr lvl="1" algn="just" eaLnBrk="0" hangingPunct="0">
              <a:tabLst>
                <a:tab pos="1127125" algn="l"/>
              </a:tabLst>
              <a:defRPr/>
            </a:pPr>
            <a:r>
              <a:rPr lang="es-ES" sz="1200" b="1" dirty="0">
                <a:latin typeface="+mj-lt"/>
                <a:ea typeface="Times New Roman" pitchFamily="18" charset="0"/>
              </a:rPr>
              <a:t>2.18  Año de inicio de la comercialización del circuito: </a:t>
            </a:r>
            <a:endParaRPr lang="es-AR" sz="1200" dirty="0">
              <a:latin typeface="+mj-lt"/>
            </a:endParaRPr>
          </a:p>
          <a:p>
            <a:pPr lvl="1" algn="just" eaLnBrk="0" hangingPunct="0">
              <a:tabLst>
                <a:tab pos="1127125" algn="l"/>
              </a:tabLst>
              <a:defRPr/>
            </a:pPr>
            <a:endParaRPr lang="es-AR" sz="1200" b="1" dirty="0">
              <a:latin typeface="+mj-lt"/>
              <a:ea typeface="Times New Roman" pitchFamily="18" charset="0"/>
            </a:endParaRPr>
          </a:p>
          <a:p>
            <a:pPr lvl="1" algn="just" eaLnBrk="0" hangingPunct="0">
              <a:tabLst>
                <a:tab pos="1127125" algn="l"/>
              </a:tabLst>
              <a:defRPr/>
            </a:pPr>
            <a:r>
              <a:rPr lang="es-AR" sz="1200" b="1" dirty="0">
                <a:latin typeface="+mj-lt"/>
                <a:ea typeface="Times New Roman" pitchFamily="18" charset="0"/>
              </a:rPr>
              <a:t>2.19  </a:t>
            </a:r>
            <a:r>
              <a:rPr lang="es-ES" sz="1200" b="1" dirty="0">
                <a:latin typeface="+mj-lt"/>
                <a:ea typeface="Times New Roman" pitchFamily="18" charset="0"/>
              </a:rPr>
              <a:t>Responsable/ s de la gestión del proyecto: </a:t>
            </a:r>
            <a:r>
              <a:rPr lang="es-ES" sz="1200" dirty="0">
                <a:latin typeface="+mj-lt"/>
                <a:ea typeface="Times New Roman" pitchFamily="18" charset="0"/>
              </a:rPr>
              <a:t>(marque con una “x” sólo una opción)</a:t>
            </a:r>
            <a:endParaRPr lang="es-AR" sz="1200" dirty="0">
              <a:latin typeface="+mj-lt"/>
            </a:endParaRPr>
          </a:p>
          <a:p>
            <a:pPr lvl="1" algn="just" eaLnBrk="0" hangingPunct="0">
              <a:tabLst>
                <a:tab pos="1127125" algn="l"/>
              </a:tabLst>
              <a:defRPr/>
            </a:pPr>
            <a:r>
              <a:rPr lang="es-ES" sz="1200" b="1" dirty="0">
                <a:latin typeface="+mj-lt"/>
                <a:ea typeface="Times New Roman" pitchFamily="18" charset="0"/>
              </a:rPr>
              <a:t>	</a:t>
            </a:r>
          </a:p>
          <a:p>
            <a:pPr lvl="1" algn="just" eaLnBrk="0" hangingPunct="0">
              <a:tabLst>
                <a:tab pos="1127125" algn="l"/>
              </a:tabLst>
              <a:defRPr/>
            </a:pPr>
            <a:r>
              <a:rPr lang="es-ES" sz="1200" b="1" dirty="0">
                <a:latin typeface="+mj-lt"/>
                <a:ea typeface="Times New Roman" pitchFamily="18" charset="0"/>
              </a:rPr>
              <a:t>	Carácter:		</a:t>
            </a:r>
            <a:r>
              <a:rPr lang="es-ES" sz="1200" dirty="0">
                <a:latin typeface="+mj-lt"/>
                <a:ea typeface="Times New Roman" pitchFamily="18" charset="0"/>
              </a:rPr>
              <a:t>Público	Privado		Mixto  </a:t>
            </a:r>
            <a:endParaRPr lang="es-AR" sz="1200" dirty="0">
              <a:latin typeface="+mj-lt"/>
            </a:endParaRPr>
          </a:p>
          <a:p>
            <a:pPr algn="just" eaLnBrk="0" hangingPunct="0">
              <a:tabLst>
                <a:tab pos="1127125" algn="l"/>
              </a:tabLst>
              <a:defRPr/>
            </a:pPr>
            <a:r>
              <a:rPr lang="es-ES" sz="1200" b="1" dirty="0">
                <a:latin typeface="+mj-lt"/>
                <a:ea typeface="Times New Roman" pitchFamily="18" charset="0"/>
              </a:rPr>
              <a:t>	</a:t>
            </a:r>
          </a:p>
          <a:p>
            <a:pPr algn="just" eaLnBrk="0" hangingPunct="0">
              <a:tabLst>
                <a:tab pos="1127125" algn="l"/>
              </a:tabLst>
              <a:defRPr/>
            </a:pPr>
            <a:r>
              <a:rPr lang="es-ES" sz="1200" b="1" dirty="0">
                <a:latin typeface="+mj-lt"/>
                <a:ea typeface="Times New Roman" pitchFamily="18" charset="0"/>
              </a:rPr>
              <a:t>	Origen de los fondos:	</a:t>
            </a:r>
            <a:r>
              <a:rPr lang="es-ES" sz="1200" dirty="0">
                <a:latin typeface="+mj-lt"/>
                <a:ea typeface="Times New Roman" pitchFamily="18" charset="0"/>
              </a:rPr>
              <a:t>Nacional	Internacional  	Mixto  </a:t>
            </a:r>
            <a:endParaRPr lang="es-AR" sz="1200" dirty="0">
              <a:latin typeface="+mj-lt"/>
            </a:endParaRPr>
          </a:p>
          <a:p>
            <a:pPr algn="just" eaLnBrk="0" hangingPunct="0">
              <a:tabLst>
                <a:tab pos="1127125" algn="l"/>
              </a:tabLst>
              <a:defRPr/>
            </a:pPr>
            <a:r>
              <a:rPr lang="es-ES" sz="1200" dirty="0">
                <a:latin typeface="+mj-lt"/>
                <a:ea typeface="Times New Roman" pitchFamily="18" charset="0"/>
              </a:rPr>
              <a:t>		</a:t>
            </a:r>
          </a:p>
          <a:p>
            <a:pPr algn="just" eaLnBrk="0" hangingPunct="0">
              <a:tabLst>
                <a:tab pos="1127125" algn="l"/>
              </a:tabLst>
              <a:defRPr/>
            </a:pPr>
            <a:r>
              <a:rPr lang="es-ES" sz="1200" dirty="0">
                <a:latin typeface="+mj-lt"/>
                <a:ea typeface="Times New Roman" pitchFamily="18" charset="0"/>
              </a:rPr>
              <a:t>		Especificar: </a:t>
            </a:r>
            <a:endParaRPr lang="es-AR" sz="1200" dirty="0">
              <a:latin typeface="+mj-lt"/>
            </a:endParaRPr>
          </a:p>
          <a:p>
            <a:pPr algn="just" eaLnBrk="0" hangingPunct="0">
              <a:tabLst>
                <a:tab pos="1127125" algn="l"/>
              </a:tabLst>
              <a:defRPr/>
            </a:pPr>
            <a:r>
              <a:rPr lang="es-ES" sz="1200" dirty="0">
                <a:latin typeface="+mj-lt"/>
                <a:ea typeface="Times New Roman" pitchFamily="18" charset="0"/>
              </a:rPr>
              <a:t>		Indicar fuente:</a:t>
            </a:r>
            <a:r>
              <a:rPr lang="es-ES" sz="1200" b="1" dirty="0">
                <a:latin typeface="+mj-lt"/>
                <a:ea typeface="Times New Roman" pitchFamily="18" charset="0"/>
              </a:rPr>
              <a:t> </a:t>
            </a:r>
            <a:endParaRPr lang="es-AR" sz="1200" dirty="0">
              <a:latin typeface="+mj-lt"/>
            </a:endParaRPr>
          </a:p>
          <a:p>
            <a:pPr algn="just" eaLnBrk="0" hangingPunct="0">
              <a:tabLst>
                <a:tab pos="1127125" algn="l"/>
              </a:tabLst>
              <a:defRPr/>
            </a:pPr>
            <a:r>
              <a:rPr lang="es-ES" sz="1200" b="1" dirty="0">
                <a:latin typeface="+mj-lt"/>
                <a:ea typeface="Times New Roman" pitchFamily="18" charset="0"/>
              </a:rPr>
              <a:t>           </a:t>
            </a:r>
          </a:p>
          <a:p>
            <a:pPr algn="just" eaLnBrk="0" hangingPunct="0">
              <a:tabLst>
                <a:tab pos="1127125" algn="l"/>
              </a:tabLst>
              <a:defRPr/>
            </a:pPr>
            <a:r>
              <a:rPr lang="es-ES" sz="1200" b="1" dirty="0">
                <a:latin typeface="+mj-lt"/>
                <a:ea typeface="Times New Roman" pitchFamily="18" charset="0"/>
              </a:rPr>
              <a:t>           2.20  Información adicional que considere relevante:</a:t>
            </a:r>
            <a:endParaRPr lang="es-AR" sz="1200" dirty="0">
              <a:latin typeface="+mj-lt"/>
            </a:endParaRPr>
          </a:p>
          <a:p>
            <a:pPr lvl="1" algn="just" eaLnBrk="0" hangingPunct="0">
              <a:tabLst>
                <a:tab pos="1127125" algn="l"/>
              </a:tabLst>
              <a:defRPr/>
            </a:pPr>
            <a:endParaRPr lang="es-ES" sz="1200" b="1" dirty="0">
              <a:latin typeface="+mj-lt"/>
              <a:ea typeface="Times New Roman" pitchFamily="18" charset="0"/>
            </a:endParaRPr>
          </a:p>
          <a:p>
            <a:pPr lvl="1" algn="just" eaLnBrk="0" hangingPunct="0">
              <a:tabLst>
                <a:tab pos="1127125" algn="l"/>
              </a:tabLst>
              <a:defRPr/>
            </a:pPr>
            <a:r>
              <a:rPr lang="es-ES" sz="1200" b="1" dirty="0">
                <a:latin typeface="+mj-lt"/>
                <a:ea typeface="Times New Roman" pitchFamily="18" charset="0"/>
              </a:rPr>
              <a:t>2.21  Fuentes de información: </a:t>
            </a:r>
            <a:endParaRPr lang="es-AR" sz="1200" dirty="0">
              <a:latin typeface="+mj-lt"/>
            </a:endParaRPr>
          </a:p>
          <a:p>
            <a:pPr lvl="1" algn="just" eaLnBrk="0" hangingPunct="0">
              <a:tabLst>
                <a:tab pos="1127125" algn="l"/>
              </a:tabLst>
              <a:defRPr/>
            </a:pPr>
            <a:endParaRPr lang="es-ES" sz="1200" b="1" dirty="0">
              <a:latin typeface="+mj-lt"/>
              <a:ea typeface="Times New Roman" pitchFamily="18" charset="0"/>
            </a:endParaRPr>
          </a:p>
          <a:p>
            <a:pPr lvl="1" algn="just" eaLnBrk="0" hangingPunct="0">
              <a:tabLst>
                <a:tab pos="1127125" algn="l"/>
              </a:tabLst>
              <a:defRPr/>
            </a:pPr>
            <a:r>
              <a:rPr lang="es-ES" sz="1200" b="1" dirty="0">
                <a:latin typeface="+mj-lt"/>
                <a:ea typeface="Times New Roman" pitchFamily="18" charset="0"/>
              </a:rPr>
              <a:t>2.22  Mayor información en: </a:t>
            </a:r>
            <a:endParaRPr lang="es-ES" sz="1200" dirty="0">
              <a:latin typeface="+mj-lt"/>
            </a:endParaRPr>
          </a:p>
        </p:txBody>
      </p:sp>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0" y="0"/>
          <a:ext cx="9144000" cy="6858000"/>
        </p:xfrm>
        <a:graphic>
          <a:graphicData uri="http://schemas.openxmlformats.org/presentationml/2006/ole">
            <p:oleObj spid="_x0000_s27650" name="Imagen" r:id="rId4" imgW="1066772" imgH="1066772" progId="MS_ClipArt_Gallery.2">
              <p:embed/>
            </p:oleObj>
          </a:graphicData>
        </a:graphic>
      </p:graphicFrame>
      <p:sp>
        <p:nvSpPr>
          <p:cNvPr id="4" name="Rectangle 2"/>
          <p:cNvSpPr txBox="1">
            <a:spLocks noChangeArrowheads="1"/>
          </p:cNvSpPr>
          <p:nvPr/>
        </p:nvSpPr>
        <p:spPr>
          <a:xfrm>
            <a:off x="500063" y="2857500"/>
            <a:ext cx="8229600" cy="692150"/>
          </a:xfrm>
          <a:prstGeom prst="rect">
            <a:avLst/>
          </a:prstGeom>
        </p:spPr>
        <p:txBody>
          <a:bodyPr/>
          <a:lstStyle/>
          <a:p>
            <a:pPr algn="ctr">
              <a:defRPr/>
            </a:pPr>
            <a:r>
              <a:rPr lang="es-ES_tradnl" sz="6000" b="1" kern="0" dirty="0">
                <a:solidFill>
                  <a:srgbClr val="FF0000"/>
                </a:solidFill>
                <a:latin typeface="+mj-lt"/>
                <a:ea typeface="+mj-ea"/>
                <a:cs typeface="+mj-cs"/>
              </a:rPr>
              <a:t>Estudio de casos</a:t>
            </a:r>
            <a:endParaRPr lang="es-ES" sz="6000" b="1" kern="0" dirty="0">
              <a:solidFill>
                <a:srgbClr val="FF0000"/>
              </a:solidFill>
              <a:latin typeface="+mj-lt"/>
              <a:ea typeface="+mj-ea"/>
              <a:cs typeface="+mj-cs"/>
            </a:endParaRPr>
          </a:p>
        </p:txBody>
      </p:sp>
    </p:spTree>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0" y="0"/>
          <a:ext cx="9144000" cy="6858000"/>
        </p:xfrm>
        <a:graphic>
          <a:graphicData uri="http://schemas.openxmlformats.org/presentationml/2006/ole">
            <p:oleObj spid="_x0000_s28674" name="Imagen" r:id="rId4" imgW="1066772" imgH="1066772" progId="MS_ClipArt_Gallery.2">
              <p:embed/>
            </p:oleObj>
          </a:graphicData>
        </a:graphic>
      </p:graphicFrame>
      <p:sp>
        <p:nvSpPr>
          <p:cNvPr id="28675" name="Rectangle 3"/>
          <p:cNvSpPr txBox="1">
            <a:spLocks noChangeArrowheads="1"/>
          </p:cNvSpPr>
          <p:nvPr/>
        </p:nvSpPr>
        <p:spPr bwMode="auto">
          <a:xfrm>
            <a:off x="128588" y="1046163"/>
            <a:ext cx="8229600" cy="4525962"/>
          </a:xfrm>
          <a:prstGeom prst="rect">
            <a:avLst/>
          </a:prstGeom>
          <a:noFill/>
          <a:ln w="9525">
            <a:noFill/>
            <a:miter lim="800000"/>
            <a:headEnd/>
            <a:tailEnd/>
          </a:ln>
        </p:spPr>
        <p:txBody>
          <a:bodyPr/>
          <a:lstStyle/>
          <a:p>
            <a:pPr marL="342900" indent="-342900" algn="just">
              <a:lnSpc>
                <a:spcPct val="90000"/>
              </a:lnSpc>
              <a:buFontTx/>
              <a:buChar char="•"/>
            </a:pPr>
            <a:r>
              <a:rPr lang="es-AR"/>
              <a:t>Desde 1936, la provincia de Mendoza renueva la Fiesta de la Vendimia. Esta celebración trata del homenaje que el hombre le dedica a su industria principal (la vitivinícola). </a:t>
            </a:r>
          </a:p>
          <a:p>
            <a:pPr marL="342900" indent="-342900" algn="just">
              <a:lnSpc>
                <a:spcPct val="90000"/>
              </a:lnSpc>
              <a:buFontTx/>
              <a:buChar char="•"/>
            </a:pPr>
            <a:r>
              <a:rPr lang="es-AR"/>
              <a:t>Los actos principales de Vendimia son: "La bendición de los Frutos", "La Vía Blanca de las Reinas", "El Carrusel" y, el “Acto Central”, que consta, de una segunda y tercera noche de espectáculos, tanto en la provincia de Mendoza, como en otras tantas provincias de Argentina, se puede disfrutar de las diversas Rutas del Vino. La calidad de los vinos argentinos es reconocida a nivel internacional. </a:t>
            </a:r>
          </a:p>
          <a:p>
            <a:pPr marL="342900" indent="-342900" algn="just">
              <a:lnSpc>
                <a:spcPct val="90000"/>
              </a:lnSpc>
              <a:buFontTx/>
              <a:buChar char="•"/>
            </a:pPr>
            <a:r>
              <a:rPr lang="es-AR"/>
              <a:t>La ruta del vino más difundida en Argentina, se desarrolla a través de los distintos caminos y departamentos de la provincia de Mendoza.</a:t>
            </a:r>
            <a:endParaRPr lang="es-ES"/>
          </a:p>
        </p:txBody>
      </p:sp>
      <p:sp>
        <p:nvSpPr>
          <p:cNvPr id="5" name="4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Argentina:  Fiesta de la Vendimia y Rutas del Vino</a:t>
            </a:r>
          </a:p>
        </p:txBody>
      </p:sp>
      <p:pic>
        <p:nvPicPr>
          <p:cNvPr id="28677" name="5 Imagen" descr="acto-central.jpg"/>
          <p:cNvPicPr>
            <a:picLocks noChangeAspect="1"/>
          </p:cNvPicPr>
          <p:nvPr/>
        </p:nvPicPr>
        <p:blipFill>
          <a:blip r:embed="rId5"/>
          <a:srcRect/>
          <a:stretch>
            <a:fillRect/>
          </a:stretch>
        </p:blipFill>
        <p:spPr bwMode="auto">
          <a:xfrm>
            <a:off x="214313" y="4338638"/>
            <a:ext cx="3000375" cy="2152650"/>
          </a:xfrm>
          <a:prstGeom prst="rect">
            <a:avLst/>
          </a:prstGeom>
          <a:noFill/>
          <a:ln w="9525">
            <a:noFill/>
            <a:miter lim="800000"/>
            <a:headEnd/>
            <a:tailEnd/>
          </a:ln>
        </p:spPr>
      </p:pic>
      <p:sp>
        <p:nvSpPr>
          <p:cNvPr id="8" name="7 Rectángulo"/>
          <p:cNvSpPr/>
          <p:nvPr/>
        </p:nvSpPr>
        <p:spPr>
          <a:xfrm>
            <a:off x="357188" y="4071938"/>
            <a:ext cx="2571750"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Acto Central</a:t>
            </a:r>
          </a:p>
        </p:txBody>
      </p:sp>
      <p:pic>
        <p:nvPicPr>
          <p:cNvPr id="28679" name="9 Imagen" descr="14 uvas.jpg"/>
          <p:cNvPicPr>
            <a:picLocks noChangeAspect="1"/>
          </p:cNvPicPr>
          <p:nvPr/>
        </p:nvPicPr>
        <p:blipFill>
          <a:blip r:embed="rId6"/>
          <a:srcRect/>
          <a:stretch>
            <a:fillRect/>
          </a:stretch>
        </p:blipFill>
        <p:spPr bwMode="auto">
          <a:xfrm>
            <a:off x="3786188" y="4357688"/>
            <a:ext cx="4572000" cy="2166937"/>
          </a:xfrm>
          <a:prstGeom prst="rect">
            <a:avLst/>
          </a:prstGeom>
          <a:noFill/>
          <a:ln w="9525">
            <a:noFill/>
            <a:miter lim="800000"/>
            <a:headEnd/>
            <a:tailEnd/>
          </a:ln>
        </p:spPr>
      </p:pic>
      <p:sp>
        <p:nvSpPr>
          <p:cNvPr id="11" name="10 Rectángulo"/>
          <p:cNvSpPr/>
          <p:nvPr/>
        </p:nvSpPr>
        <p:spPr>
          <a:xfrm>
            <a:off x="4429125" y="4071938"/>
            <a:ext cx="2571750"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Recolección de uva</a:t>
            </a:r>
          </a:p>
        </p:txBody>
      </p:sp>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0" y="0"/>
          <a:ext cx="9144000" cy="6858000"/>
        </p:xfrm>
        <a:graphic>
          <a:graphicData uri="http://schemas.openxmlformats.org/presentationml/2006/ole">
            <p:oleObj spid="_x0000_s29698" name="Imagen" r:id="rId4" imgW="1066772" imgH="1066772" progId="MS_ClipArt_Gallery.2">
              <p:embed/>
            </p:oleObj>
          </a:graphicData>
        </a:graphic>
      </p:graphicFrame>
      <p:sp>
        <p:nvSpPr>
          <p:cNvPr id="29699" name="Rectangle 3"/>
          <p:cNvSpPr txBox="1">
            <a:spLocks noChangeArrowheads="1"/>
          </p:cNvSpPr>
          <p:nvPr/>
        </p:nvSpPr>
        <p:spPr bwMode="auto">
          <a:xfrm>
            <a:off x="457200" y="1071563"/>
            <a:ext cx="8229600" cy="5054600"/>
          </a:xfrm>
          <a:prstGeom prst="rect">
            <a:avLst/>
          </a:prstGeom>
          <a:noFill/>
          <a:ln w="9525">
            <a:noFill/>
            <a:miter lim="800000"/>
            <a:headEnd/>
            <a:tailEnd/>
          </a:ln>
        </p:spPr>
        <p:txBody>
          <a:bodyPr/>
          <a:lstStyle/>
          <a:p>
            <a:pPr marL="342900" indent="-342900" algn="just">
              <a:lnSpc>
                <a:spcPct val="90000"/>
              </a:lnSpc>
              <a:buFontTx/>
              <a:buChar char="•"/>
            </a:pPr>
            <a:r>
              <a:rPr lang="es-AR"/>
              <a:t>Existen otras rutas del vino, como por ejemplo las rutas de las provincias de Salta, La Rioja, Córdoba, San Juan, Neuquén y Río Negro. </a:t>
            </a:r>
            <a:endParaRPr lang="es-ES"/>
          </a:p>
        </p:txBody>
      </p:sp>
      <p:sp>
        <p:nvSpPr>
          <p:cNvPr id="6" name="5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Argentina:  Fiesta de la Vendimia y Rutas del Vino</a:t>
            </a:r>
          </a:p>
        </p:txBody>
      </p:sp>
      <p:pic>
        <p:nvPicPr>
          <p:cNvPr id="29701" name="4 Imagen" descr="Mapa Ruta Vino San Juan.jpg"/>
          <p:cNvPicPr>
            <a:picLocks noChangeAspect="1"/>
          </p:cNvPicPr>
          <p:nvPr/>
        </p:nvPicPr>
        <p:blipFill>
          <a:blip r:embed="rId5"/>
          <a:srcRect/>
          <a:stretch>
            <a:fillRect/>
          </a:stretch>
        </p:blipFill>
        <p:spPr bwMode="auto">
          <a:xfrm>
            <a:off x="4429125" y="2214563"/>
            <a:ext cx="4322763" cy="4316412"/>
          </a:xfrm>
          <a:prstGeom prst="rect">
            <a:avLst/>
          </a:prstGeom>
          <a:noFill/>
          <a:ln w="9525">
            <a:noFill/>
            <a:miter lim="800000"/>
            <a:headEnd/>
            <a:tailEnd/>
          </a:ln>
        </p:spPr>
      </p:pic>
      <p:sp>
        <p:nvSpPr>
          <p:cNvPr id="7" name="6 Rectángulo"/>
          <p:cNvSpPr/>
          <p:nvPr/>
        </p:nvSpPr>
        <p:spPr>
          <a:xfrm>
            <a:off x="5357813" y="1928813"/>
            <a:ext cx="2571750"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Mapa de la Ruta del Vino (San Juan)</a:t>
            </a:r>
          </a:p>
        </p:txBody>
      </p:sp>
      <p:pic>
        <p:nvPicPr>
          <p:cNvPr id="29703" name="7 Imagen" descr="teatro1.jpg"/>
          <p:cNvPicPr>
            <a:picLocks noChangeAspect="1"/>
          </p:cNvPicPr>
          <p:nvPr/>
        </p:nvPicPr>
        <p:blipFill>
          <a:blip r:embed="rId6"/>
          <a:srcRect/>
          <a:stretch>
            <a:fillRect/>
          </a:stretch>
        </p:blipFill>
        <p:spPr bwMode="auto">
          <a:xfrm>
            <a:off x="714375" y="2227263"/>
            <a:ext cx="2714625" cy="1947862"/>
          </a:xfrm>
          <a:prstGeom prst="rect">
            <a:avLst/>
          </a:prstGeom>
          <a:noFill/>
          <a:ln w="9525">
            <a:noFill/>
            <a:miter lim="800000"/>
            <a:headEnd/>
            <a:tailEnd/>
          </a:ln>
        </p:spPr>
      </p:pic>
      <p:pic>
        <p:nvPicPr>
          <p:cNvPr id="29704" name="8 Imagen" descr="teatro2.jpg"/>
          <p:cNvPicPr>
            <a:picLocks noChangeAspect="1"/>
          </p:cNvPicPr>
          <p:nvPr/>
        </p:nvPicPr>
        <p:blipFill>
          <a:blip r:embed="rId7"/>
          <a:srcRect/>
          <a:stretch>
            <a:fillRect/>
          </a:stretch>
        </p:blipFill>
        <p:spPr bwMode="auto">
          <a:xfrm>
            <a:off x="714375" y="4483100"/>
            <a:ext cx="2714625" cy="1947863"/>
          </a:xfrm>
          <a:prstGeom prst="rect">
            <a:avLst/>
          </a:prstGeom>
          <a:noFill/>
          <a:ln w="9525">
            <a:noFill/>
            <a:miter lim="800000"/>
            <a:headEnd/>
            <a:tailEnd/>
          </a:ln>
        </p:spPr>
      </p:pic>
      <p:sp>
        <p:nvSpPr>
          <p:cNvPr id="10" name="9 Rectángulo"/>
          <p:cNvSpPr/>
          <p:nvPr/>
        </p:nvSpPr>
        <p:spPr>
          <a:xfrm>
            <a:off x="714375" y="1928813"/>
            <a:ext cx="2571750"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Anfiteatro </a:t>
            </a:r>
          </a:p>
        </p:txBody>
      </p:sp>
      <p:sp>
        <p:nvSpPr>
          <p:cNvPr id="11" name="10 Rectángulo"/>
          <p:cNvSpPr/>
          <p:nvPr/>
        </p:nvSpPr>
        <p:spPr>
          <a:xfrm>
            <a:off x="785813" y="4286250"/>
            <a:ext cx="2571750"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Anfiteatro</a:t>
            </a:r>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0"/>
          <a:ext cx="9144000" cy="6858000"/>
        </p:xfrm>
        <a:graphic>
          <a:graphicData uri="http://schemas.openxmlformats.org/presentationml/2006/ole">
            <p:oleObj spid="_x0000_s3074" name="Imagen" r:id="rId4" imgW="1066772" imgH="1066772" progId="MS_ClipArt_Gallery.2">
              <p:embed/>
            </p:oleObj>
          </a:graphicData>
        </a:graphic>
      </p:graphicFrame>
      <p:sp>
        <p:nvSpPr>
          <p:cNvPr id="5" name="Rectangle 2"/>
          <p:cNvSpPr txBox="1">
            <a:spLocks noChangeArrowheads="1"/>
          </p:cNvSpPr>
          <p:nvPr/>
        </p:nvSpPr>
        <p:spPr>
          <a:xfrm>
            <a:off x="457200" y="274638"/>
            <a:ext cx="8229600" cy="850900"/>
          </a:xfrm>
          <a:prstGeom prst="rect">
            <a:avLst/>
          </a:prstGeom>
        </p:spPr>
        <p:txBody>
          <a:bodyPr/>
          <a:lstStyle/>
          <a:p>
            <a:pPr algn="ctr">
              <a:defRPr/>
            </a:pPr>
            <a:r>
              <a:rPr lang="es-ES" sz="2800" b="1" u="sng" kern="0">
                <a:solidFill>
                  <a:schemeClr val="tx2"/>
                </a:solidFill>
                <a:latin typeface="Verdana" pitchFamily="34" charset="0"/>
                <a:ea typeface="+mj-ea"/>
                <a:cs typeface="+mj-cs"/>
              </a:rPr>
              <a:t>Para esta investigación participaron:</a:t>
            </a:r>
            <a:endParaRPr lang="es-ES" sz="2800" b="1" u="sng" kern="0" dirty="0">
              <a:solidFill>
                <a:schemeClr val="tx2"/>
              </a:solidFill>
              <a:latin typeface="Verdana" pitchFamily="34" charset="0"/>
              <a:ea typeface="+mj-ea"/>
              <a:cs typeface="+mj-cs"/>
            </a:endParaRPr>
          </a:p>
        </p:txBody>
      </p:sp>
      <p:sp>
        <p:nvSpPr>
          <p:cNvPr id="6" name="Rectangle 3"/>
          <p:cNvSpPr txBox="1">
            <a:spLocks noChangeArrowheads="1"/>
          </p:cNvSpPr>
          <p:nvPr/>
        </p:nvSpPr>
        <p:spPr>
          <a:xfrm>
            <a:off x="457200" y="1052513"/>
            <a:ext cx="8229600" cy="5616575"/>
          </a:xfrm>
          <a:prstGeom prst="rect">
            <a:avLst/>
          </a:prstGeom>
        </p:spPr>
        <p:txBody>
          <a:bodyPr/>
          <a:lstStyle/>
          <a:p>
            <a:pPr marL="342900" indent="-342900">
              <a:lnSpc>
                <a:spcPct val="80000"/>
              </a:lnSpc>
              <a:spcBef>
                <a:spcPct val="20000"/>
              </a:spcBef>
              <a:buFontTx/>
              <a:buChar char="•"/>
              <a:defRPr/>
            </a:pPr>
            <a:r>
              <a:rPr lang="es-ES" sz="2000" b="1" i="1" kern="0" dirty="0">
                <a:solidFill>
                  <a:schemeClr val="accent2"/>
                </a:solidFill>
                <a:effectLst>
                  <a:outerShdw blurRad="38100" dist="38100" dir="2700000" algn="tl">
                    <a:srgbClr val="C0C0C0"/>
                  </a:outerShdw>
                </a:effectLst>
                <a:latin typeface="+mn-lt"/>
              </a:rPr>
              <a:t>Universidad Argentina J. F. Kennedy.</a:t>
            </a:r>
            <a:r>
              <a:rPr lang="es-ES" sz="2000" b="1" kern="0" dirty="0">
                <a:latin typeface="+mn-lt"/>
              </a:rPr>
              <a:t> </a:t>
            </a:r>
            <a:r>
              <a:rPr lang="es-ES" sz="2000" b="1" kern="0" dirty="0" err="1">
                <a:latin typeface="+mn-lt"/>
              </a:rPr>
              <a:t>Dra</a:t>
            </a:r>
            <a:r>
              <a:rPr lang="es-ES" sz="2000" b="1" kern="0" dirty="0">
                <a:latin typeface="+mn-lt"/>
              </a:rPr>
              <a:t> María Vandam Dirección y Coordinación General</a:t>
            </a:r>
          </a:p>
          <a:p>
            <a:pPr marL="342900" indent="-342900">
              <a:lnSpc>
                <a:spcPct val="80000"/>
              </a:lnSpc>
              <a:spcBef>
                <a:spcPct val="20000"/>
              </a:spcBef>
              <a:buFontTx/>
              <a:buChar char="•"/>
              <a:defRPr/>
            </a:pPr>
            <a:r>
              <a:rPr lang="es-ES_tradnl" sz="2000" b="1" i="1" kern="0" dirty="0">
                <a:solidFill>
                  <a:srgbClr val="333399"/>
                </a:solidFill>
                <a:latin typeface="+mn-lt"/>
              </a:rPr>
              <a:t>Universidad Externado de Colombia.</a:t>
            </a:r>
            <a:r>
              <a:rPr lang="es-ES_tradnl" sz="2000" b="1" kern="0" dirty="0">
                <a:solidFill>
                  <a:srgbClr val="333399"/>
                </a:solidFill>
                <a:latin typeface="+mn-lt"/>
              </a:rPr>
              <a:t> </a:t>
            </a:r>
            <a:r>
              <a:rPr lang="es-ES" sz="2000" b="1" kern="0" dirty="0">
                <a:latin typeface="+mn-lt"/>
              </a:rPr>
              <a:t>Luis Carlos Cruz. Rozo </a:t>
            </a:r>
            <a:r>
              <a:rPr lang="es-ES" sz="2000" b="1" kern="0" dirty="0" err="1">
                <a:latin typeface="+mn-lt"/>
              </a:rPr>
              <a:t>Bellon</a:t>
            </a:r>
            <a:r>
              <a:rPr lang="es-ES" sz="2000" b="1" kern="0" dirty="0">
                <a:latin typeface="+mn-lt"/>
              </a:rPr>
              <a:t>. Edna Esperanza. Marta Vélez</a:t>
            </a:r>
            <a:r>
              <a:rPr lang="es-ES" sz="2000" kern="0" dirty="0">
                <a:latin typeface="+mn-lt"/>
              </a:rPr>
              <a:t> </a:t>
            </a:r>
            <a:endParaRPr lang="es-ES_tradnl" sz="2000" b="1" kern="0" dirty="0">
              <a:solidFill>
                <a:srgbClr val="333399"/>
              </a:solidFill>
              <a:latin typeface="+mn-lt"/>
            </a:endParaRPr>
          </a:p>
          <a:p>
            <a:pPr marL="342900" indent="-342900">
              <a:lnSpc>
                <a:spcPct val="80000"/>
              </a:lnSpc>
              <a:spcBef>
                <a:spcPct val="20000"/>
              </a:spcBef>
              <a:buFontTx/>
              <a:buChar char="•"/>
              <a:defRPr/>
            </a:pPr>
            <a:r>
              <a:rPr lang="es-ES_tradnl" sz="2000" b="1" i="1" kern="0" dirty="0">
                <a:solidFill>
                  <a:srgbClr val="333399"/>
                </a:solidFill>
                <a:latin typeface="+mn-lt"/>
              </a:rPr>
              <a:t>Universidad del Caribe de Colombia. </a:t>
            </a:r>
            <a:r>
              <a:rPr lang="es-ES" sz="2000" b="1" i="1" kern="0" dirty="0">
                <a:latin typeface="+mn-lt"/>
              </a:rPr>
              <a:t>Sandra Osorio Bastos.  </a:t>
            </a:r>
            <a:r>
              <a:rPr lang="es-ES" sz="2000" b="1" i="1" kern="0" dirty="0" err="1">
                <a:latin typeface="+mn-lt"/>
              </a:rPr>
              <a:t>Gleini</a:t>
            </a:r>
            <a:r>
              <a:rPr lang="es-ES" sz="2000" b="1" i="1" kern="0" dirty="0">
                <a:latin typeface="+mn-lt"/>
              </a:rPr>
              <a:t> Gallardo García.</a:t>
            </a:r>
            <a:r>
              <a:rPr lang="es-ES" sz="2000" kern="0" dirty="0">
                <a:latin typeface="+mn-lt"/>
              </a:rPr>
              <a:t> </a:t>
            </a:r>
            <a:r>
              <a:rPr lang="es-ES_tradnl" sz="2000" b="1" kern="0" dirty="0">
                <a:solidFill>
                  <a:srgbClr val="333399"/>
                </a:solidFill>
                <a:latin typeface="+mn-lt"/>
              </a:rPr>
              <a:t> </a:t>
            </a:r>
          </a:p>
          <a:p>
            <a:pPr marL="342900" indent="-342900">
              <a:lnSpc>
                <a:spcPct val="80000"/>
              </a:lnSpc>
              <a:spcBef>
                <a:spcPct val="20000"/>
              </a:spcBef>
              <a:buFontTx/>
              <a:buChar char="•"/>
              <a:defRPr/>
            </a:pPr>
            <a:r>
              <a:rPr lang="es-ES" sz="2000" b="1" i="1" kern="0" dirty="0">
                <a:solidFill>
                  <a:schemeClr val="accent2"/>
                </a:solidFill>
                <a:effectLst>
                  <a:outerShdw blurRad="38100" dist="38100" dir="2700000" algn="tl">
                    <a:srgbClr val="C0C0C0"/>
                  </a:outerShdw>
                </a:effectLst>
                <a:latin typeface="+mn-lt"/>
              </a:rPr>
              <a:t>Universidad de Especialidades Turísticas</a:t>
            </a:r>
            <a:r>
              <a:rPr lang="es-ES" sz="2000" b="1" kern="0" dirty="0">
                <a:latin typeface="+mn-lt"/>
              </a:rPr>
              <a:t>. Ecuador. María de Lourdes </a:t>
            </a:r>
            <a:r>
              <a:rPr lang="es-ES" sz="2000" b="1" kern="0" dirty="0" err="1">
                <a:latin typeface="+mn-lt"/>
              </a:rPr>
              <a:t>Jarrín</a:t>
            </a:r>
            <a:r>
              <a:rPr lang="es-ES" sz="2000" b="1" kern="0" dirty="0">
                <a:latin typeface="+mn-lt"/>
              </a:rPr>
              <a:t>. Enrique </a:t>
            </a:r>
            <a:r>
              <a:rPr lang="es-ES" sz="2000" b="1" kern="0" dirty="0" err="1">
                <a:latin typeface="+mn-lt"/>
              </a:rPr>
              <a:t>Cabanillas</a:t>
            </a:r>
            <a:r>
              <a:rPr lang="es-ES" sz="2000" b="1" kern="0" dirty="0">
                <a:latin typeface="+mn-lt"/>
              </a:rPr>
              <a:t>. María de Lourdes </a:t>
            </a:r>
            <a:r>
              <a:rPr lang="es-ES" sz="2000" b="1" kern="0" dirty="0" err="1">
                <a:latin typeface="+mn-lt"/>
              </a:rPr>
              <a:t>Jarrín</a:t>
            </a:r>
            <a:r>
              <a:rPr lang="es-ES" sz="2000" b="1" kern="0" dirty="0">
                <a:latin typeface="+mn-lt"/>
              </a:rPr>
              <a:t>. Enrique </a:t>
            </a:r>
            <a:r>
              <a:rPr lang="es-ES" sz="2000" b="1" kern="0" dirty="0" err="1">
                <a:latin typeface="+mn-lt"/>
              </a:rPr>
              <a:t>Cabanillas</a:t>
            </a:r>
            <a:r>
              <a:rPr lang="es-ES" sz="2000" b="1" kern="0" dirty="0">
                <a:latin typeface="+mn-lt"/>
              </a:rPr>
              <a:t>. Amparo Carvajal. Iván Agama</a:t>
            </a:r>
            <a:r>
              <a:rPr lang="es-ES" sz="2000" kern="0" dirty="0">
                <a:latin typeface="+mn-lt"/>
              </a:rPr>
              <a:t> </a:t>
            </a:r>
            <a:endParaRPr lang="es-ES" sz="2000" b="1" kern="0" dirty="0">
              <a:latin typeface="+mn-lt"/>
            </a:endParaRPr>
          </a:p>
          <a:p>
            <a:pPr marL="342900" indent="-342900">
              <a:lnSpc>
                <a:spcPct val="80000"/>
              </a:lnSpc>
              <a:spcBef>
                <a:spcPct val="20000"/>
              </a:spcBef>
              <a:buFontTx/>
              <a:buChar char="•"/>
              <a:defRPr/>
            </a:pPr>
            <a:r>
              <a:rPr lang="es-ES_tradnl" sz="2000" b="1" i="1" kern="0" dirty="0">
                <a:solidFill>
                  <a:srgbClr val="333399"/>
                </a:solidFill>
                <a:latin typeface="+mn-lt"/>
              </a:rPr>
              <a:t>Universidad de Turismo y Ciencias Administrativas.</a:t>
            </a:r>
          </a:p>
          <a:p>
            <a:pPr marL="342900" indent="-342900">
              <a:lnSpc>
                <a:spcPct val="80000"/>
              </a:lnSpc>
              <a:spcBef>
                <a:spcPct val="20000"/>
              </a:spcBef>
              <a:defRPr/>
            </a:pPr>
            <a:r>
              <a:rPr lang="es-ES_tradnl" sz="2000" b="1" kern="0" dirty="0">
                <a:solidFill>
                  <a:srgbClr val="333399"/>
                </a:solidFill>
                <a:latin typeface="+mn-lt"/>
              </a:rPr>
              <a:t>     </a:t>
            </a:r>
            <a:r>
              <a:rPr lang="es-ES_tradnl" sz="2000" b="1" kern="0" dirty="0">
                <a:latin typeface="+mn-lt"/>
              </a:rPr>
              <a:t>México.</a:t>
            </a:r>
            <a:r>
              <a:rPr lang="es-ES_tradnl" sz="2000" b="1" kern="0" dirty="0">
                <a:solidFill>
                  <a:srgbClr val="333399"/>
                </a:solidFill>
                <a:latin typeface="+mn-lt"/>
              </a:rPr>
              <a:t> </a:t>
            </a:r>
            <a:r>
              <a:rPr lang="es-ES_tradnl" sz="2000" b="1" kern="0" dirty="0">
                <a:latin typeface="+mn-lt"/>
              </a:rPr>
              <a:t>José M Rodríguez Parrilla. </a:t>
            </a:r>
            <a:r>
              <a:rPr lang="es-ES" sz="2000" b="1" kern="0" dirty="0">
                <a:latin typeface="+mn-lt"/>
              </a:rPr>
              <a:t>Isis </a:t>
            </a:r>
            <a:r>
              <a:rPr lang="es-ES" sz="2000" b="1" kern="0" dirty="0" err="1">
                <a:latin typeface="+mn-lt"/>
              </a:rPr>
              <a:t>Ali</a:t>
            </a:r>
            <a:r>
              <a:rPr lang="es-ES" sz="2000" b="1" kern="0" dirty="0">
                <a:latin typeface="+mn-lt"/>
              </a:rPr>
              <a:t> Mendoza Olivera.</a:t>
            </a:r>
            <a:r>
              <a:rPr lang="es-ES" sz="2000" kern="0" dirty="0">
                <a:latin typeface="+mn-lt"/>
              </a:rPr>
              <a:t> </a:t>
            </a:r>
            <a:endParaRPr lang="es-ES" sz="2000" b="1" kern="0" dirty="0">
              <a:latin typeface="+mn-lt"/>
            </a:endParaRPr>
          </a:p>
          <a:p>
            <a:pPr marL="342900" indent="-342900">
              <a:lnSpc>
                <a:spcPct val="80000"/>
              </a:lnSpc>
              <a:spcBef>
                <a:spcPct val="20000"/>
              </a:spcBef>
              <a:buFontTx/>
              <a:buChar char="•"/>
              <a:defRPr/>
            </a:pPr>
            <a:r>
              <a:rPr lang="es-ES" sz="2000" b="1" i="1" kern="0" dirty="0">
                <a:solidFill>
                  <a:schemeClr val="accent2"/>
                </a:solidFill>
                <a:effectLst>
                  <a:outerShdw blurRad="38100" dist="38100" dir="2700000" algn="tl">
                    <a:srgbClr val="C0C0C0"/>
                  </a:outerShdw>
                </a:effectLst>
                <a:latin typeface="+mn-lt"/>
              </a:rPr>
              <a:t>Universidad de Ciencias Comerciales</a:t>
            </a:r>
            <a:r>
              <a:rPr lang="es-ES" sz="2000" b="1" kern="0" dirty="0">
                <a:latin typeface="+mn-lt"/>
              </a:rPr>
              <a:t>. Nicaragua. </a:t>
            </a:r>
            <a:r>
              <a:rPr lang="es-ES" sz="2000" b="1" kern="0" dirty="0" err="1">
                <a:latin typeface="+mn-lt"/>
              </a:rPr>
              <a:t>Nejama</a:t>
            </a:r>
            <a:r>
              <a:rPr lang="es-ES" sz="2000" b="1" kern="0" dirty="0">
                <a:latin typeface="+mn-lt"/>
              </a:rPr>
              <a:t> Bergman. Francisco Valle Cortez</a:t>
            </a:r>
          </a:p>
          <a:p>
            <a:pPr marL="342900" indent="-342900">
              <a:lnSpc>
                <a:spcPct val="80000"/>
              </a:lnSpc>
              <a:spcBef>
                <a:spcPct val="20000"/>
              </a:spcBef>
              <a:buFontTx/>
              <a:buChar char="•"/>
              <a:defRPr/>
            </a:pPr>
            <a:r>
              <a:rPr lang="es-ES" sz="2000" b="1" i="1" kern="0" dirty="0">
                <a:solidFill>
                  <a:schemeClr val="accent2"/>
                </a:solidFill>
                <a:effectLst>
                  <a:outerShdw blurRad="38100" dist="38100" dir="2700000" algn="tl">
                    <a:srgbClr val="C0C0C0"/>
                  </a:outerShdw>
                </a:effectLst>
                <a:latin typeface="+mn-lt"/>
              </a:rPr>
              <a:t>Universidad Dominicana O &amp; M</a:t>
            </a:r>
            <a:r>
              <a:rPr lang="es-ES" sz="2000" b="1" kern="0" dirty="0">
                <a:latin typeface="+mn-lt"/>
              </a:rPr>
              <a:t>. República Dominicana. Bolívar Troncoso</a:t>
            </a:r>
          </a:p>
          <a:p>
            <a:pPr marL="342900" indent="-342900">
              <a:lnSpc>
                <a:spcPct val="80000"/>
              </a:lnSpc>
              <a:spcBef>
                <a:spcPct val="20000"/>
              </a:spcBef>
              <a:buFontTx/>
              <a:buChar char="•"/>
              <a:defRPr/>
            </a:pPr>
            <a:r>
              <a:rPr lang="es-AR" sz="2000" b="1" i="1" kern="0" dirty="0">
                <a:solidFill>
                  <a:schemeClr val="accent2"/>
                </a:solidFill>
                <a:effectLst>
                  <a:outerShdw blurRad="38100" dist="38100" dir="2700000" algn="tl">
                    <a:srgbClr val="C0C0C0"/>
                  </a:outerShdw>
                </a:effectLst>
                <a:latin typeface="+mn-lt"/>
              </a:rPr>
              <a:t>Pontificia Universidad Católica Madre y Maestra.</a:t>
            </a:r>
            <a:r>
              <a:rPr lang="es-AR" sz="2000" b="1" kern="0" dirty="0">
                <a:latin typeface="+mn-lt"/>
              </a:rPr>
              <a:t> República Dominicana. </a:t>
            </a:r>
            <a:r>
              <a:rPr lang="es-ES" sz="2000" b="1" kern="0" dirty="0">
                <a:latin typeface="+mn-lt"/>
              </a:rPr>
              <a:t>Wanda </a:t>
            </a:r>
            <a:r>
              <a:rPr lang="es-ES" sz="2000" b="1" kern="0" dirty="0" err="1">
                <a:latin typeface="+mn-lt"/>
              </a:rPr>
              <a:t>Lissel</a:t>
            </a:r>
            <a:r>
              <a:rPr lang="es-ES" sz="2000" b="1" kern="0" dirty="0">
                <a:latin typeface="+mn-lt"/>
              </a:rPr>
              <a:t> </a:t>
            </a:r>
            <a:r>
              <a:rPr lang="es-ES" sz="2000" b="1" kern="0" dirty="0" err="1">
                <a:latin typeface="+mn-lt"/>
              </a:rPr>
              <a:t>Perez</a:t>
            </a:r>
            <a:r>
              <a:rPr lang="es-ES" sz="2000" b="1" kern="0" dirty="0">
                <a:latin typeface="+mn-lt"/>
              </a:rPr>
              <a:t> Almonte</a:t>
            </a:r>
            <a:r>
              <a:rPr lang="es-ES" sz="2000" kern="0" dirty="0">
                <a:latin typeface="+mn-lt"/>
              </a:rPr>
              <a:t> </a:t>
            </a:r>
          </a:p>
          <a:p>
            <a:pPr marL="342900" indent="-342900">
              <a:lnSpc>
                <a:spcPct val="80000"/>
              </a:lnSpc>
              <a:spcBef>
                <a:spcPct val="20000"/>
              </a:spcBef>
              <a:buFontTx/>
              <a:buChar char="•"/>
              <a:defRPr/>
            </a:pPr>
            <a:r>
              <a:rPr lang="es-ES_tradnl" sz="2000" b="1" i="1" kern="0" dirty="0">
                <a:solidFill>
                  <a:srgbClr val="333399"/>
                </a:solidFill>
                <a:latin typeface="+mn-lt"/>
              </a:rPr>
              <a:t>Universidad de Nueva Esparta.</a:t>
            </a:r>
            <a:r>
              <a:rPr lang="es-ES_tradnl" sz="2000" b="1" kern="0" dirty="0">
                <a:solidFill>
                  <a:srgbClr val="333399"/>
                </a:solidFill>
                <a:latin typeface="+mn-lt"/>
              </a:rPr>
              <a:t> </a:t>
            </a:r>
            <a:r>
              <a:rPr lang="es-ES_tradnl" sz="2000" b="1" kern="0" dirty="0">
                <a:latin typeface="+mn-lt"/>
              </a:rPr>
              <a:t>Venezuela. </a:t>
            </a:r>
            <a:r>
              <a:rPr lang="es-ES_tradnl" sz="2000" b="1" kern="0" dirty="0" err="1">
                <a:latin typeface="+mn-lt"/>
              </a:rPr>
              <a:t>Marianela</a:t>
            </a:r>
            <a:r>
              <a:rPr lang="es-ES_tradnl" sz="2000" b="1" kern="0" dirty="0">
                <a:latin typeface="+mn-lt"/>
              </a:rPr>
              <a:t> </a:t>
            </a:r>
            <a:r>
              <a:rPr lang="es-ES_tradnl" sz="2000" b="1" kern="0" dirty="0" err="1">
                <a:latin typeface="+mn-lt"/>
              </a:rPr>
              <a:t>Lum</a:t>
            </a:r>
            <a:endParaRPr lang="es-ES_tradnl" sz="2000" b="1" kern="0" dirty="0">
              <a:latin typeface="+mn-lt"/>
            </a:endParaRPr>
          </a:p>
          <a:p>
            <a:pPr marL="342900" indent="-342900">
              <a:lnSpc>
                <a:spcPct val="80000"/>
              </a:lnSpc>
              <a:spcBef>
                <a:spcPct val="20000"/>
              </a:spcBef>
              <a:defRPr/>
            </a:pPr>
            <a:endParaRPr lang="es-ES" sz="2000" b="1" kern="0" dirty="0">
              <a:latin typeface="+mn-lt"/>
            </a:endParaRPr>
          </a:p>
          <a:p>
            <a:pPr marL="342900" indent="-342900">
              <a:lnSpc>
                <a:spcPct val="80000"/>
              </a:lnSpc>
              <a:spcBef>
                <a:spcPct val="20000"/>
              </a:spcBef>
              <a:buFontTx/>
              <a:buChar char="•"/>
              <a:defRPr/>
            </a:pPr>
            <a:endParaRPr lang="es-ES" sz="2000" kern="0" dirty="0">
              <a:solidFill>
                <a:srgbClr val="333399"/>
              </a:solidFill>
              <a:latin typeface="+mn-lt"/>
            </a:endParaRPr>
          </a:p>
        </p:txBody>
      </p:sp>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0" y="0"/>
          <a:ext cx="9144000" cy="6858000"/>
        </p:xfrm>
        <a:graphic>
          <a:graphicData uri="http://schemas.openxmlformats.org/presentationml/2006/ole">
            <p:oleObj spid="_x0000_s30722" name="Imagen" r:id="rId4" imgW="1066772" imgH="1066772" progId="MS_ClipArt_Gallery.2">
              <p:embed/>
            </p:oleObj>
          </a:graphicData>
        </a:graphic>
      </p:graphicFrame>
      <p:sp>
        <p:nvSpPr>
          <p:cNvPr id="30723" name="Rectangle 3"/>
          <p:cNvSpPr txBox="1">
            <a:spLocks noChangeArrowheads="1"/>
          </p:cNvSpPr>
          <p:nvPr/>
        </p:nvSpPr>
        <p:spPr bwMode="auto">
          <a:xfrm>
            <a:off x="214313" y="1000125"/>
            <a:ext cx="8472487" cy="5126038"/>
          </a:xfrm>
          <a:prstGeom prst="rect">
            <a:avLst/>
          </a:prstGeom>
          <a:noFill/>
          <a:ln w="9525">
            <a:noFill/>
            <a:miter lim="800000"/>
            <a:headEnd/>
            <a:tailEnd/>
          </a:ln>
        </p:spPr>
        <p:txBody>
          <a:bodyPr/>
          <a:lstStyle/>
          <a:p>
            <a:pPr marL="342900" indent="-342900" algn="just">
              <a:lnSpc>
                <a:spcPct val="90000"/>
              </a:lnSpc>
            </a:pPr>
            <a:r>
              <a:rPr lang="es-ES"/>
              <a:t>	La población más antigua hallada en la región, data de unos 9.000 años a.C, encontrados al sur del río Mendoza. </a:t>
            </a:r>
          </a:p>
          <a:p>
            <a:pPr marL="342900" indent="-342900" algn="just">
              <a:lnSpc>
                <a:spcPct val="90000"/>
              </a:lnSpc>
            </a:pPr>
            <a:r>
              <a:rPr lang="es-ES" sz="400"/>
              <a:t>	</a:t>
            </a:r>
          </a:p>
          <a:p>
            <a:pPr marL="342900" indent="-342900" algn="just">
              <a:lnSpc>
                <a:spcPct val="90000"/>
              </a:lnSpc>
            </a:pPr>
            <a:r>
              <a:rPr lang="es-ES"/>
              <a:t>	En la localidad de los Zazos, provincia de Tucumán, en el Noroeste Argentino, se encuentra un pequeño emprendimiento donde existe una comunidad aborigen de origen diaguita, que realiza artesanías, tejidos y vino patero (vino realizado sin ningún tipo de aditivos, realizados solamente con uvas pisadas en cuero. La producción de vino patero puede ser visitada. </a:t>
            </a:r>
          </a:p>
        </p:txBody>
      </p:sp>
      <p:sp>
        <p:nvSpPr>
          <p:cNvPr id="4" name="3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Argentina:  Fiesta de la Vendimia y Rutas del Vino</a:t>
            </a:r>
          </a:p>
        </p:txBody>
      </p:sp>
      <p:pic>
        <p:nvPicPr>
          <p:cNvPr id="30725" name="4 Imagen" descr="Chacinados-01.jpg"/>
          <p:cNvPicPr>
            <a:picLocks noChangeAspect="1"/>
          </p:cNvPicPr>
          <p:nvPr/>
        </p:nvPicPr>
        <p:blipFill>
          <a:blip r:embed="rId5"/>
          <a:srcRect/>
          <a:stretch>
            <a:fillRect/>
          </a:stretch>
        </p:blipFill>
        <p:spPr bwMode="auto">
          <a:xfrm>
            <a:off x="3286125" y="3198813"/>
            <a:ext cx="2357438" cy="1658937"/>
          </a:xfrm>
          <a:prstGeom prst="rect">
            <a:avLst/>
          </a:prstGeom>
          <a:noFill/>
          <a:ln w="9525">
            <a:noFill/>
            <a:miter lim="800000"/>
            <a:headEnd/>
            <a:tailEnd/>
          </a:ln>
        </p:spPr>
      </p:pic>
      <p:pic>
        <p:nvPicPr>
          <p:cNvPr id="30726" name="5 Imagen" descr="Chacinados-02.jpg"/>
          <p:cNvPicPr>
            <a:picLocks noChangeAspect="1"/>
          </p:cNvPicPr>
          <p:nvPr/>
        </p:nvPicPr>
        <p:blipFill>
          <a:blip r:embed="rId6"/>
          <a:srcRect/>
          <a:stretch>
            <a:fillRect/>
          </a:stretch>
        </p:blipFill>
        <p:spPr bwMode="auto">
          <a:xfrm>
            <a:off x="3286125" y="4910138"/>
            <a:ext cx="2357438" cy="1590675"/>
          </a:xfrm>
          <a:prstGeom prst="rect">
            <a:avLst/>
          </a:prstGeom>
          <a:noFill/>
          <a:ln w="9525">
            <a:noFill/>
            <a:miter lim="800000"/>
            <a:headEnd/>
            <a:tailEnd/>
          </a:ln>
        </p:spPr>
      </p:pic>
      <p:pic>
        <p:nvPicPr>
          <p:cNvPr id="30727" name="6 Imagen" descr="empanadas.jpg"/>
          <p:cNvPicPr>
            <a:picLocks noChangeAspect="1"/>
          </p:cNvPicPr>
          <p:nvPr/>
        </p:nvPicPr>
        <p:blipFill>
          <a:blip r:embed="rId7"/>
          <a:srcRect/>
          <a:stretch>
            <a:fillRect/>
          </a:stretch>
        </p:blipFill>
        <p:spPr bwMode="auto">
          <a:xfrm>
            <a:off x="5700713" y="3214688"/>
            <a:ext cx="3086100" cy="3286125"/>
          </a:xfrm>
          <a:prstGeom prst="rect">
            <a:avLst/>
          </a:prstGeom>
          <a:noFill/>
          <a:ln w="9525">
            <a:noFill/>
            <a:miter lim="800000"/>
            <a:headEnd/>
            <a:tailEnd/>
          </a:ln>
        </p:spPr>
      </p:pic>
      <p:sp>
        <p:nvSpPr>
          <p:cNvPr id="8" name="7 Rectángulo"/>
          <p:cNvSpPr/>
          <p:nvPr/>
        </p:nvSpPr>
        <p:spPr>
          <a:xfrm>
            <a:off x="5857875" y="2928938"/>
            <a:ext cx="2571750"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Empanadas</a:t>
            </a:r>
          </a:p>
        </p:txBody>
      </p:sp>
      <p:sp>
        <p:nvSpPr>
          <p:cNvPr id="9" name="8 Rectángulo"/>
          <p:cNvSpPr/>
          <p:nvPr/>
        </p:nvSpPr>
        <p:spPr>
          <a:xfrm>
            <a:off x="3357563" y="3000375"/>
            <a:ext cx="2357437"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Chacinados</a:t>
            </a:r>
          </a:p>
        </p:txBody>
      </p:sp>
      <p:pic>
        <p:nvPicPr>
          <p:cNvPr id="30730" name="9 Imagen" descr="set_copas_vino.jpg"/>
          <p:cNvPicPr>
            <a:picLocks noChangeAspect="1"/>
          </p:cNvPicPr>
          <p:nvPr/>
        </p:nvPicPr>
        <p:blipFill>
          <a:blip r:embed="rId8"/>
          <a:srcRect/>
          <a:stretch>
            <a:fillRect/>
          </a:stretch>
        </p:blipFill>
        <p:spPr bwMode="auto">
          <a:xfrm>
            <a:off x="357188" y="3214688"/>
            <a:ext cx="2857500" cy="3286125"/>
          </a:xfrm>
          <a:prstGeom prst="rect">
            <a:avLst/>
          </a:prstGeom>
          <a:noFill/>
          <a:ln w="9525">
            <a:noFill/>
            <a:miter lim="800000"/>
            <a:headEnd/>
            <a:tailEnd/>
          </a:ln>
        </p:spPr>
      </p:pic>
      <p:sp>
        <p:nvSpPr>
          <p:cNvPr id="11" name="10 Rectángulo"/>
          <p:cNvSpPr/>
          <p:nvPr/>
        </p:nvSpPr>
        <p:spPr>
          <a:xfrm>
            <a:off x="357188" y="3000375"/>
            <a:ext cx="2571750"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Vinos Tinto, Blanco y Rosado</a:t>
            </a:r>
          </a:p>
        </p:txBody>
      </p:sp>
    </p:spTree>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0" y="0"/>
          <a:ext cx="9144000" cy="6858000"/>
        </p:xfrm>
        <a:graphic>
          <a:graphicData uri="http://schemas.openxmlformats.org/presentationml/2006/ole">
            <p:oleObj spid="_x0000_s31746" name="Imagen" r:id="rId4" imgW="1066772" imgH="1066772" progId="MS_ClipArt_Gallery.2">
              <p:embed/>
            </p:oleObj>
          </a:graphicData>
        </a:graphic>
      </p:graphicFrame>
      <p:sp>
        <p:nvSpPr>
          <p:cNvPr id="31747" name="Rectangle 3"/>
          <p:cNvSpPr txBox="1">
            <a:spLocks noChangeArrowheads="1"/>
          </p:cNvSpPr>
          <p:nvPr/>
        </p:nvSpPr>
        <p:spPr bwMode="auto">
          <a:xfrm>
            <a:off x="214313" y="1000125"/>
            <a:ext cx="8643937" cy="5126038"/>
          </a:xfrm>
          <a:prstGeom prst="rect">
            <a:avLst/>
          </a:prstGeom>
          <a:noFill/>
          <a:ln w="9525">
            <a:noFill/>
            <a:miter lim="800000"/>
            <a:headEnd/>
            <a:tailEnd/>
          </a:ln>
        </p:spPr>
        <p:txBody>
          <a:bodyPr/>
          <a:lstStyle/>
          <a:p>
            <a:pPr marL="342900" indent="-342900" algn="just">
              <a:lnSpc>
                <a:spcPct val="90000"/>
              </a:lnSpc>
            </a:pPr>
            <a:r>
              <a:rPr lang="es-AR" b="1" u="sng"/>
              <a:t>Servicios hoteleros y gastronómicos</a:t>
            </a:r>
          </a:p>
          <a:p>
            <a:pPr marL="342900" indent="-342900" algn="just">
              <a:lnSpc>
                <a:spcPct val="90000"/>
              </a:lnSpc>
              <a:buFontTx/>
              <a:buChar char="•"/>
            </a:pPr>
            <a:r>
              <a:rPr lang="es-AR"/>
              <a:t>Ocho establecimientos prestan servicios de alojamiento. Uno de ellos </a:t>
            </a:r>
            <a:r>
              <a:rPr lang="es-ES"/>
              <a:t>inserta el concepto de Wine Floor (pisos temáticos patrocinados por importantes bodegas que contienen cuadros característicos del vino, variedad de vinos en minibar, kits de degustación de productos regionales, material en imágenes, merchandising de las bodegas, y material bibliográfico. Otro abre sus puertas para que los turistas conozcan los rituales y secretos que se esconden detrás del enigmático sabor de un buen vino. </a:t>
            </a:r>
          </a:p>
          <a:p>
            <a:pPr marL="342900" indent="-342900" algn="just">
              <a:lnSpc>
                <a:spcPct val="90000"/>
              </a:lnSpc>
              <a:buFontTx/>
              <a:buChar char="•"/>
            </a:pPr>
            <a:r>
              <a:rPr lang="es-AR"/>
              <a:t>Establecimientos gastronómicos ofrecen bebidas y alimentos preparados en base a vino: helados, carnes con salsas con base de vino, etc.</a:t>
            </a:r>
          </a:p>
          <a:p>
            <a:pPr marL="342900" indent="-342900" algn="just">
              <a:lnSpc>
                <a:spcPct val="90000"/>
              </a:lnSpc>
              <a:buFontTx/>
              <a:buChar char="•"/>
            </a:pPr>
            <a:r>
              <a:rPr lang="es-AR"/>
              <a:t>Nota: </a:t>
            </a:r>
            <a:r>
              <a:rPr lang="es-ES"/>
              <a:t>Existe además en la provincia, lo que se denomina una fusión gastronómica. No basta sólo maridar un buen vino con una excelente comida. Varias empresas están desarrollando productos donde el vino es el centro. </a:t>
            </a:r>
          </a:p>
        </p:txBody>
      </p:sp>
      <p:sp>
        <p:nvSpPr>
          <p:cNvPr id="6" name="5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Argentina:  Fiesta de la Vendimia y Rutas del Vino</a:t>
            </a:r>
          </a:p>
        </p:txBody>
      </p:sp>
      <p:pic>
        <p:nvPicPr>
          <p:cNvPr id="31749" name="4 Imagen" descr="helados-vinos.jpg"/>
          <p:cNvPicPr>
            <a:picLocks noChangeAspect="1"/>
          </p:cNvPicPr>
          <p:nvPr/>
        </p:nvPicPr>
        <p:blipFill>
          <a:blip r:embed="rId5"/>
          <a:srcRect/>
          <a:stretch>
            <a:fillRect/>
          </a:stretch>
        </p:blipFill>
        <p:spPr bwMode="auto">
          <a:xfrm>
            <a:off x="238125" y="4429125"/>
            <a:ext cx="4762500" cy="2428875"/>
          </a:xfrm>
          <a:prstGeom prst="rect">
            <a:avLst/>
          </a:prstGeom>
          <a:noFill/>
          <a:ln w="9525">
            <a:noFill/>
            <a:miter lim="800000"/>
            <a:headEnd/>
            <a:tailEnd/>
          </a:ln>
        </p:spPr>
      </p:pic>
      <p:sp>
        <p:nvSpPr>
          <p:cNvPr id="9" name="8 Rectángulo"/>
          <p:cNvSpPr/>
          <p:nvPr/>
        </p:nvSpPr>
        <p:spPr>
          <a:xfrm>
            <a:off x="2214563" y="4572000"/>
            <a:ext cx="2357437"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Helados de Vino</a:t>
            </a:r>
          </a:p>
        </p:txBody>
      </p:sp>
      <p:pic>
        <p:nvPicPr>
          <p:cNvPr id="31751" name="9 Imagen" descr="vino69.jpg"/>
          <p:cNvPicPr>
            <a:picLocks noChangeAspect="1"/>
          </p:cNvPicPr>
          <p:nvPr/>
        </p:nvPicPr>
        <p:blipFill>
          <a:blip r:embed="rId6"/>
          <a:srcRect/>
          <a:stretch>
            <a:fillRect/>
          </a:stretch>
        </p:blipFill>
        <p:spPr bwMode="auto">
          <a:xfrm>
            <a:off x="5089525" y="4429125"/>
            <a:ext cx="3625850" cy="227488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0" y="0"/>
          <a:ext cx="9144000" cy="6858000"/>
        </p:xfrm>
        <a:graphic>
          <a:graphicData uri="http://schemas.openxmlformats.org/presentationml/2006/ole">
            <p:oleObj spid="_x0000_s32770" name="Imagen" r:id="rId4" imgW="1066772" imgH="1066772" progId="MS_ClipArt_Gallery.2">
              <p:embed/>
            </p:oleObj>
          </a:graphicData>
        </a:graphic>
      </p:graphicFrame>
      <p:sp>
        <p:nvSpPr>
          <p:cNvPr id="32771" name="Rectangle 2"/>
          <p:cNvSpPr txBox="1">
            <a:spLocks noChangeArrowheads="1"/>
          </p:cNvSpPr>
          <p:nvPr/>
        </p:nvSpPr>
        <p:spPr bwMode="auto">
          <a:xfrm>
            <a:off x="214313" y="1071563"/>
            <a:ext cx="8472487" cy="5054600"/>
          </a:xfrm>
          <a:prstGeom prst="rect">
            <a:avLst/>
          </a:prstGeom>
          <a:noFill/>
          <a:ln w="9525">
            <a:noFill/>
            <a:miter lim="800000"/>
            <a:headEnd/>
            <a:tailEnd/>
          </a:ln>
        </p:spPr>
        <p:txBody>
          <a:bodyPr/>
          <a:lstStyle/>
          <a:p>
            <a:pPr marL="342900" indent="-342900" algn="just">
              <a:lnSpc>
                <a:spcPct val="90000"/>
              </a:lnSpc>
            </a:pPr>
            <a:r>
              <a:rPr lang="es-ES"/>
              <a:t>	En el caso de la Ruta del Vino la culminación de las celebraciones, podría decirse que la Fiesta de la Vendimia cierra el producto vino en la región.  Uno de los elementos clave en la preparación de comidas regionales es la uva, presente en cada comida salada, dulce o agridulce que se prepara con motivo de la celebración, o incluso el vino, infaltable.  </a:t>
            </a:r>
          </a:p>
        </p:txBody>
      </p:sp>
      <p:sp>
        <p:nvSpPr>
          <p:cNvPr id="4" name="3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Argentina:  Fiesta de la Vendimia y Rutas del Vino</a:t>
            </a:r>
          </a:p>
        </p:txBody>
      </p:sp>
      <p:pic>
        <p:nvPicPr>
          <p:cNvPr id="32773" name="4 Imagen" descr="MendozaFiestaVendimia01.jpg"/>
          <p:cNvPicPr>
            <a:picLocks noChangeAspect="1"/>
          </p:cNvPicPr>
          <p:nvPr/>
        </p:nvPicPr>
        <p:blipFill>
          <a:blip r:embed="rId5"/>
          <a:srcRect/>
          <a:stretch>
            <a:fillRect/>
          </a:stretch>
        </p:blipFill>
        <p:spPr bwMode="auto">
          <a:xfrm>
            <a:off x="214313" y="2619375"/>
            <a:ext cx="5429250" cy="4071938"/>
          </a:xfrm>
          <a:prstGeom prst="rect">
            <a:avLst/>
          </a:prstGeom>
          <a:noFill/>
          <a:ln w="9525">
            <a:noFill/>
            <a:miter lim="800000"/>
            <a:headEnd/>
            <a:tailEnd/>
          </a:ln>
        </p:spPr>
      </p:pic>
      <p:pic>
        <p:nvPicPr>
          <p:cNvPr id="32774" name="5 Imagen" descr="Cabritos.jpg"/>
          <p:cNvPicPr>
            <a:picLocks noChangeAspect="1"/>
          </p:cNvPicPr>
          <p:nvPr/>
        </p:nvPicPr>
        <p:blipFill>
          <a:blip r:embed="rId6"/>
          <a:srcRect/>
          <a:stretch>
            <a:fillRect/>
          </a:stretch>
        </p:blipFill>
        <p:spPr bwMode="auto">
          <a:xfrm>
            <a:off x="5857875" y="2619375"/>
            <a:ext cx="2928938" cy="2192338"/>
          </a:xfrm>
          <a:prstGeom prst="rect">
            <a:avLst/>
          </a:prstGeom>
          <a:noFill/>
          <a:ln w="9525">
            <a:noFill/>
            <a:miter lim="800000"/>
            <a:headEnd/>
            <a:tailEnd/>
          </a:ln>
        </p:spPr>
      </p:pic>
      <p:sp>
        <p:nvSpPr>
          <p:cNvPr id="7" name="6 Rectángulo"/>
          <p:cNvSpPr/>
          <p:nvPr/>
        </p:nvSpPr>
        <p:spPr>
          <a:xfrm>
            <a:off x="928688" y="2428875"/>
            <a:ext cx="3929062"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Acto de Clausura – Fiesta Nacional de la Vendimia</a:t>
            </a:r>
          </a:p>
        </p:txBody>
      </p:sp>
      <p:sp>
        <p:nvSpPr>
          <p:cNvPr id="8" name="7 Rectángulo"/>
          <p:cNvSpPr/>
          <p:nvPr/>
        </p:nvSpPr>
        <p:spPr>
          <a:xfrm>
            <a:off x="5929313" y="2428875"/>
            <a:ext cx="2357437"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Cabrito al Asador</a:t>
            </a:r>
          </a:p>
        </p:txBody>
      </p:sp>
      <p:pic>
        <p:nvPicPr>
          <p:cNvPr id="32777" name="8 Imagen" descr="15 uvas.jpg"/>
          <p:cNvPicPr>
            <a:picLocks noChangeAspect="1"/>
          </p:cNvPicPr>
          <p:nvPr/>
        </p:nvPicPr>
        <p:blipFill>
          <a:blip r:embed="rId7"/>
          <a:srcRect/>
          <a:stretch>
            <a:fillRect/>
          </a:stretch>
        </p:blipFill>
        <p:spPr bwMode="auto">
          <a:xfrm>
            <a:off x="5857875" y="4857750"/>
            <a:ext cx="2928938" cy="18573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0" y="0"/>
          <a:ext cx="9144000" cy="6858000"/>
        </p:xfrm>
        <a:graphic>
          <a:graphicData uri="http://schemas.openxmlformats.org/presentationml/2006/ole">
            <p:oleObj spid="_x0000_s33794" name="Imagen" r:id="rId4" imgW="1066772" imgH="1066772" progId="MS_ClipArt_Gallery.2">
              <p:embed/>
            </p:oleObj>
          </a:graphicData>
        </a:graphic>
      </p:graphicFrame>
      <p:sp>
        <p:nvSpPr>
          <p:cNvPr id="33795" name="Rectangle 2"/>
          <p:cNvSpPr txBox="1">
            <a:spLocks noChangeArrowheads="1"/>
          </p:cNvSpPr>
          <p:nvPr/>
        </p:nvSpPr>
        <p:spPr bwMode="auto">
          <a:xfrm>
            <a:off x="0" y="1000125"/>
            <a:ext cx="8729663" cy="4340225"/>
          </a:xfrm>
          <a:prstGeom prst="rect">
            <a:avLst/>
          </a:prstGeom>
          <a:noFill/>
          <a:ln w="9525">
            <a:noFill/>
            <a:miter lim="800000"/>
            <a:headEnd/>
            <a:tailEnd/>
          </a:ln>
        </p:spPr>
        <p:txBody>
          <a:bodyPr/>
          <a:lstStyle/>
          <a:p>
            <a:pPr marL="342900" indent="-342900" algn="just">
              <a:lnSpc>
                <a:spcPct val="90000"/>
              </a:lnSpc>
            </a:pPr>
            <a:r>
              <a:rPr lang="es-ES"/>
              <a:t>	Existen propuestas de iniciativas privadas, supervisadas por la Dirección de Producción Cultural.  Entre ellas, se pueden encontrar: el programa "Veni a Cosechar", donde casi como una vendimia real un turista puede disfrutar del programa.</a:t>
            </a:r>
          </a:p>
          <a:p>
            <a:pPr marL="342900" indent="-342900" algn="just">
              <a:lnSpc>
                <a:spcPct val="90000"/>
              </a:lnSpc>
            </a:pPr>
            <a:r>
              <a:rPr lang="es-ES" sz="800"/>
              <a:t>	</a:t>
            </a:r>
          </a:p>
          <a:p>
            <a:pPr marL="342900" indent="-342900" algn="just">
              <a:lnSpc>
                <a:spcPct val="90000"/>
              </a:lnSpc>
            </a:pPr>
            <a:r>
              <a:rPr lang="es-ES"/>
              <a:t>	"Vivi la Vendimia", es otro programa llevado a cabo por otra bodega que se suma a la iniciativa de programas de conocimiento de la vendimia. Los visitantes participan del proceso de recolección de la uva </a:t>
            </a:r>
          </a:p>
        </p:txBody>
      </p:sp>
      <p:sp>
        <p:nvSpPr>
          <p:cNvPr id="4" name="3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Argentina:  Fiesta de la Vendimia y Rutas del Vino</a:t>
            </a:r>
          </a:p>
        </p:txBody>
      </p:sp>
      <p:pic>
        <p:nvPicPr>
          <p:cNvPr id="33797" name="4 Imagen" descr="uva-04.jpg"/>
          <p:cNvPicPr>
            <a:picLocks noChangeAspect="1"/>
          </p:cNvPicPr>
          <p:nvPr/>
        </p:nvPicPr>
        <p:blipFill>
          <a:blip r:embed="rId5"/>
          <a:srcRect/>
          <a:stretch>
            <a:fillRect/>
          </a:stretch>
        </p:blipFill>
        <p:spPr bwMode="auto">
          <a:xfrm>
            <a:off x="285750" y="3643313"/>
            <a:ext cx="4259263" cy="2857500"/>
          </a:xfrm>
          <a:prstGeom prst="rect">
            <a:avLst/>
          </a:prstGeom>
          <a:noFill/>
          <a:ln w="9525">
            <a:noFill/>
            <a:miter lim="800000"/>
            <a:headEnd/>
            <a:tailEnd/>
          </a:ln>
        </p:spPr>
      </p:pic>
      <p:pic>
        <p:nvPicPr>
          <p:cNvPr id="33798" name="5 Imagen" descr="recolectandouvas.jpg"/>
          <p:cNvPicPr>
            <a:picLocks noChangeAspect="1"/>
          </p:cNvPicPr>
          <p:nvPr/>
        </p:nvPicPr>
        <p:blipFill>
          <a:blip r:embed="rId6"/>
          <a:srcRect/>
          <a:stretch>
            <a:fillRect/>
          </a:stretch>
        </p:blipFill>
        <p:spPr bwMode="auto">
          <a:xfrm>
            <a:off x="4714875" y="3643313"/>
            <a:ext cx="4000500" cy="2857500"/>
          </a:xfrm>
          <a:prstGeom prst="rect">
            <a:avLst/>
          </a:prstGeom>
          <a:noFill/>
          <a:ln w="9525">
            <a:noFill/>
            <a:miter lim="800000"/>
            <a:headEnd/>
            <a:tailEnd/>
          </a:ln>
        </p:spPr>
      </p:pic>
      <p:sp>
        <p:nvSpPr>
          <p:cNvPr id="8" name="7 Rectángulo"/>
          <p:cNvSpPr/>
          <p:nvPr/>
        </p:nvSpPr>
        <p:spPr>
          <a:xfrm>
            <a:off x="4714875" y="3429000"/>
            <a:ext cx="4000500"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Visitantes participando del proceso de recolección</a:t>
            </a:r>
          </a:p>
        </p:txBody>
      </p:sp>
      <p:sp>
        <p:nvSpPr>
          <p:cNvPr id="9" name="8 Rectángulo"/>
          <p:cNvSpPr/>
          <p:nvPr/>
        </p:nvSpPr>
        <p:spPr>
          <a:xfrm>
            <a:off x="1000125" y="3429000"/>
            <a:ext cx="2928938"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Recolección y selección de uvas</a:t>
            </a:r>
          </a:p>
        </p:txBody>
      </p:sp>
    </p:spTree>
  </p:cSld>
  <p:clrMapOvr>
    <a:masterClrMapping/>
  </p:clrMapOvr>
  <p:transition>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0" y="0"/>
          <a:ext cx="9144000" cy="6858000"/>
        </p:xfrm>
        <a:graphic>
          <a:graphicData uri="http://schemas.openxmlformats.org/presentationml/2006/ole">
            <p:oleObj spid="_x0000_s34818" name="Imagen" r:id="rId4" imgW="1066772" imgH="1066772" progId="MS_ClipArt_Gallery.2">
              <p:embed/>
            </p:oleObj>
          </a:graphicData>
        </a:graphic>
      </p:graphicFrame>
      <p:sp>
        <p:nvSpPr>
          <p:cNvPr id="34819" name="Rectangle 3"/>
          <p:cNvSpPr txBox="1">
            <a:spLocks noChangeArrowheads="1"/>
          </p:cNvSpPr>
          <p:nvPr/>
        </p:nvSpPr>
        <p:spPr bwMode="auto">
          <a:xfrm>
            <a:off x="214313" y="1071563"/>
            <a:ext cx="8472487" cy="4143375"/>
          </a:xfrm>
          <a:prstGeom prst="rect">
            <a:avLst/>
          </a:prstGeom>
          <a:noFill/>
          <a:ln w="9525">
            <a:noFill/>
            <a:miter lim="800000"/>
            <a:headEnd/>
            <a:tailEnd/>
          </a:ln>
        </p:spPr>
        <p:txBody>
          <a:bodyPr/>
          <a:lstStyle/>
          <a:p>
            <a:pPr marL="342900" indent="-342900" algn="just">
              <a:lnSpc>
                <a:spcPct val="90000"/>
              </a:lnSpc>
            </a:pPr>
            <a:r>
              <a:rPr lang="es-ES" b="1" u="sng"/>
              <a:t>Criterios de sustentabilidad aplicados</a:t>
            </a:r>
          </a:p>
          <a:p>
            <a:pPr marL="342900" indent="-342900" algn="just">
              <a:lnSpc>
                <a:spcPct val="90000"/>
              </a:lnSpc>
              <a:buFontTx/>
              <a:buChar char="•"/>
            </a:pPr>
            <a:r>
              <a:rPr lang="es-ES"/>
              <a:t>Se establece un plan de manejo de los viñedos.</a:t>
            </a:r>
          </a:p>
          <a:p>
            <a:pPr marL="342900" indent="-342900" algn="just">
              <a:lnSpc>
                <a:spcPct val="90000"/>
              </a:lnSpc>
              <a:buFontTx/>
              <a:buChar char="•"/>
            </a:pPr>
            <a:r>
              <a:rPr lang="es-ES"/>
              <a:t>Entre algunos de los programas elaborados por el INTA (Instituto Nacional de Tecnología Agropecuaria), se encuentra el ProFeder, Programa de Apoyo al Desarrollo Rural Sustentable que a su vez, impulsa la creación de Proyectos Integrados, que articulan las personas y sus capacidades, a nivel de las regiones y las cadenas de valor agroalimentarias.  La finalidad, es establecer la organización de los productores y las instituciones, vinculando su accionar con otros grupos y empresas, mejorando la competitividad de los territorios. </a:t>
            </a:r>
          </a:p>
          <a:p>
            <a:pPr marL="342900" indent="-342900" algn="just">
              <a:lnSpc>
                <a:spcPct val="90000"/>
              </a:lnSpc>
              <a:buFontTx/>
              <a:buChar char="•"/>
            </a:pPr>
            <a:r>
              <a:rPr lang="es-ES"/>
              <a:t>Programa ProFam, integrado por productores familiares dispuestos a formar parte de proyectos participativos. Apunta a que superen problemas comunes vinculados con la producción, comercialización y gestión de sus emprendimientos.  Financiado por el INTA, Instituciones locales y otros programas de la SAGPyA.</a:t>
            </a:r>
          </a:p>
        </p:txBody>
      </p:sp>
      <p:sp>
        <p:nvSpPr>
          <p:cNvPr id="6" name="5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Argentina:  Fiesta de la Vendimia y Rutas del Vino</a:t>
            </a:r>
          </a:p>
        </p:txBody>
      </p:sp>
      <p:pic>
        <p:nvPicPr>
          <p:cNvPr id="34821" name="6 Imagen" descr="Uvas-05.jpg"/>
          <p:cNvPicPr>
            <a:picLocks noChangeAspect="1"/>
          </p:cNvPicPr>
          <p:nvPr/>
        </p:nvPicPr>
        <p:blipFill>
          <a:blip r:embed="rId5"/>
          <a:srcRect/>
          <a:stretch>
            <a:fillRect/>
          </a:stretch>
        </p:blipFill>
        <p:spPr bwMode="auto">
          <a:xfrm>
            <a:off x="1576388" y="4786313"/>
            <a:ext cx="1566862" cy="1928812"/>
          </a:xfrm>
          <a:prstGeom prst="rect">
            <a:avLst/>
          </a:prstGeom>
          <a:noFill/>
          <a:ln w="9525">
            <a:noFill/>
            <a:miter lim="800000"/>
            <a:headEnd/>
            <a:tailEnd/>
          </a:ln>
        </p:spPr>
      </p:pic>
      <p:pic>
        <p:nvPicPr>
          <p:cNvPr id="34822" name="8 Imagen" descr="Viñedos.jpg"/>
          <p:cNvPicPr>
            <a:picLocks noChangeAspect="1"/>
          </p:cNvPicPr>
          <p:nvPr/>
        </p:nvPicPr>
        <p:blipFill>
          <a:blip r:embed="rId6"/>
          <a:srcRect/>
          <a:stretch>
            <a:fillRect/>
          </a:stretch>
        </p:blipFill>
        <p:spPr bwMode="auto">
          <a:xfrm>
            <a:off x="4429125" y="4333875"/>
            <a:ext cx="4286250" cy="238125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0" y="0"/>
          <a:ext cx="9144000" cy="6858000"/>
        </p:xfrm>
        <a:graphic>
          <a:graphicData uri="http://schemas.openxmlformats.org/presentationml/2006/ole">
            <p:oleObj spid="_x0000_s35842" name="Imagen" r:id="rId4" imgW="1066772" imgH="1066772" progId="MS_ClipArt_Gallery.2">
              <p:embed/>
            </p:oleObj>
          </a:graphicData>
        </a:graphic>
      </p:graphicFrame>
      <p:sp>
        <p:nvSpPr>
          <p:cNvPr id="32771" name="Rectangle 3"/>
          <p:cNvSpPr txBox="1">
            <a:spLocks noChangeArrowheads="1"/>
          </p:cNvSpPr>
          <p:nvPr/>
        </p:nvSpPr>
        <p:spPr bwMode="auto">
          <a:xfrm>
            <a:off x="285720" y="1071546"/>
            <a:ext cx="8401080" cy="5054617"/>
          </a:xfrm>
          <a:prstGeom prst="rect">
            <a:avLst/>
          </a:prstGeom>
          <a:noFill/>
          <a:ln w="9525">
            <a:noFill/>
            <a:miter lim="800000"/>
            <a:headEnd/>
            <a:tailEnd/>
          </a:ln>
        </p:spPr>
        <p:txBody>
          <a:bodyPr/>
          <a:lstStyle/>
          <a:p>
            <a:pPr marL="342900" indent="-342900" algn="just">
              <a:lnSpc>
                <a:spcPct val="90000"/>
              </a:lnSpc>
              <a:defRPr/>
            </a:pPr>
            <a:r>
              <a:rPr lang="es-ES" b="1" u="sng" dirty="0"/>
              <a:t>Aportes a la economía</a:t>
            </a:r>
          </a:p>
          <a:p>
            <a:pPr marL="342900" indent="-342900" algn="just">
              <a:lnSpc>
                <a:spcPct val="90000"/>
              </a:lnSpc>
              <a:buFontTx/>
              <a:buChar char="•"/>
              <a:defRPr/>
            </a:pPr>
            <a:r>
              <a:rPr lang="es-ES" dirty="0"/>
              <a:t>El crecimiento de la industria vitivinícola es centro de nuevos emprendimientos donde el vino surge como materia prima por excelencia para el desarrollo de productos gourmet de alta calidad y productos de belleza. El vino es un activo que genera muchos negocios subsidiarios, tanto en la cosmética como en la gastronomía. </a:t>
            </a:r>
          </a:p>
          <a:p>
            <a:pPr marL="4000500" lvl="8" indent="-342900" algn="just">
              <a:lnSpc>
                <a:spcPct val="90000"/>
              </a:lnSpc>
              <a:defRPr/>
            </a:pPr>
            <a:r>
              <a:rPr lang="es-ES_tradnl" dirty="0"/>
              <a:t>		La industria vitivinícola coloca a la </a:t>
            </a:r>
          </a:p>
          <a:p>
            <a:pPr marL="4000500" lvl="8" indent="-342900" algn="just">
              <a:lnSpc>
                <a:spcPct val="90000"/>
              </a:lnSpc>
              <a:defRPr/>
            </a:pPr>
            <a:r>
              <a:rPr lang="es-ES_tradnl" dirty="0"/>
              <a:t>		provincia de Mendoza, como la de 	mayor producción de vino, con un 	total de casi 17.200 viñedos (un 	65% de la producción vinera del 	país) </a:t>
            </a:r>
          </a:p>
          <a:p>
            <a:pPr marL="800100" lvl="1" indent="-342900" algn="just">
              <a:lnSpc>
                <a:spcPct val="90000"/>
              </a:lnSpc>
              <a:defRPr/>
            </a:pPr>
            <a:r>
              <a:rPr lang="es-ES_tradnl" dirty="0"/>
              <a:t>						En 2008, Argentina exportó una 					cantidad de vino en botella de 					226.968.239 $ US.  Esta cifra 					representa un aumento de 28,6% 					sobre las ganancias del año 					anterior</a:t>
            </a:r>
            <a:endParaRPr lang="es-ES" dirty="0"/>
          </a:p>
        </p:txBody>
      </p:sp>
      <p:sp>
        <p:nvSpPr>
          <p:cNvPr id="6" name="5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Argentina:  Fiesta de la Vendimia y Rutas del Vino</a:t>
            </a:r>
          </a:p>
        </p:txBody>
      </p:sp>
      <p:pic>
        <p:nvPicPr>
          <p:cNvPr id="35845" name="6 Imagen" descr="vinedosmendoza01.jpg"/>
          <p:cNvPicPr>
            <a:picLocks noChangeAspect="1"/>
          </p:cNvPicPr>
          <p:nvPr/>
        </p:nvPicPr>
        <p:blipFill>
          <a:blip r:embed="rId5"/>
          <a:srcRect/>
          <a:stretch>
            <a:fillRect/>
          </a:stretch>
        </p:blipFill>
        <p:spPr bwMode="auto">
          <a:xfrm>
            <a:off x="428625" y="2828925"/>
            <a:ext cx="4214813" cy="3886200"/>
          </a:xfrm>
          <a:prstGeom prst="rect">
            <a:avLst/>
          </a:prstGeom>
          <a:noFill/>
          <a:ln w="9525">
            <a:noFill/>
            <a:miter lim="800000"/>
            <a:headEnd/>
            <a:tailEnd/>
          </a:ln>
        </p:spPr>
      </p:pic>
      <p:sp>
        <p:nvSpPr>
          <p:cNvPr id="8" name="7 Rectángulo"/>
          <p:cNvSpPr/>
          <p:nvPr/>
        </p:nvSpPr>
        <p:spPr>
          <a:xfrm>
            <a:off x="1000125" y="2643188"/>
            <a:ext cx="2928938"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Viñedo en Valle del </a:t>
            </a:r>
            <a:r>
              <a:rPr lang="es-AR" sz="1200" dirty="0" err="1">
                <a:solidFill>
                  <a:schemeClr val="tx1"/>
                </a:solidFill>
              </a:rPr>
              <a:t>Uco</a:t>
            </a:r>
            <a:r>
              <a:rPr lang="es-AR" sz="1200" dirty="0">
                <a:solidFill>
                  <a:schemeClr val="tx1"/>
                </a:solidFill>
              </a:rPr>
              <a:t> - Mendoza</a:t>
            </a:r>
          </a:p>
        </p:txBody>
      </p:sp>
    </p:spTree>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0" y="0"/>
          <a:ext cx="9144000" cy="6858000"/>
        </p:xfrm>
        <a:graphic>
          <a:graphicData uri="http://schemas.openxmlformats.org/presentationml/2006/ole">
            <p:oleObj spid="_x0000_s36866" name="Imagen" r:id="rId4" imgW="1066772" imgH="1066772" progId="MS_ClipArt_Gallery.2">
              <p:embed/>
            </p:oleObj>
          </a:graphicData>
        </a:graphic>
      </p:graphicFrame>
      <p:sp>
        <p:nvSpPr>
          <p:cNvPr id="33795" name="Rectangle 3"/>
          <p:cNvSpPr txBox="1">
            <a:spLocks noChangeArrowheads="1"/>
          </p:cNvSpPr>
          <p:nvPr/>
        </p:nvSpPr>
        <p:spPr bwMode="auto">
          <a:xfrm>
            <a:off x="214313" y="1071563"/>
            <a:ext cx="8472487" cy="5054600"/>
          </a:xfrm>
          <a:prstGeom prst="rect">
            <a:avLst/>
          </a:prstGeom>
          <a:noFill/>
          <a:ln w="9525">
            <a:noFill/>
            <a:miter lim="800000"/>
            <a:headEnd/>
            <a:tailEnd/>
          </a:ln>
        </p:spPr>
        <p:txBody>
          <a:bodyPr/>
          <a:lstStyle/>
          <a:p>
            <a:pPr marL="342900" indent="-342900" algn="just">
              <a:lnSpc>
                <a:spcPct val="90000"/>
              </a:lnSpc>
              <a:defRPr/>
            </a:pPr>
            <a:r>
              <a:rPr lang="es-ES" b="1" u="sng" dirty="0"/>
              <a:t>Cadena de comercialización</a:t>
            </a:r>
          </a:p>
          <a:p>
            <a:pPr marL="342900" indent="-342900" algn="just">
              <a:lnSpc>
                <a:spcPct val="90000"/>
              </a:lnSpc>
              <a:buFontTx/>
              <a:buChar char="•"/>
              <a:defRPr/>
            </a:pPr>
            <a:r>
              <a:rPr lang="es-ES" dirty="0"/>
              <a:t>El clúster está formado por establecimientos hoteleros, establecimientos gastronómicos, tour operadores, agencias mayoristas y minoristas de viajes, empresas de transporte por tierra y aéreos, el Gobierno Nacional, la Secretaria de Turismo de la Nación, la Secretaria de Turismo de la Provincia de Mendoza, los municipios de los 18 departamentos que conforman la provincia, distintos establecimientos vitivinícolas, que aportan la visita a sus viñedos, y sus instalaciones algunas veces para gastronomía, otras para pernocte, y en otras, ambas.  Son parte integrante del clúster, las acciones promotoras de desarrollo emanada por el gobierno provincial, y el conjunto de normativas a nivel nacional que atienden a la promoción del evento. El mismo esquema, se repite en otras provincias involucradas en la ruta del vino.</a:t>
            </a:r>
          </a:p>
          <a:p>
            <a:pPr marL="342900" indent="-342900" algn="just">
              <a:lnSpc>
                <a:spcPct val="90000"/>
              </a:lnSpc>
              <a:buFontTx/>
              <a:buChar char="•"/>
              <a:defRPr/>
            </a:pPr>
            <a:r>
              <a:rPr lang="es-ES" dirty="0"/>
              <a:t>La Ruta del Vino, se comercializa a través de agencias minoristas y mayoristas de viaje.  </a:t>
            </a:r>
          </a:p>
          <a:p>
            <a:pPr marL="381000" indent="-381000">
              <a:lnSpc>
                <a:spcPct val="80000"/>
              </a:lnSpc>
              <a:spcBef>
                <a:spcPct val="20000"/>
              </a:spcBef>
              <a:buFontTx/>
              <a:buChar char="•"/>
              <a:defRPr/>
            </a:pPr>
            <a:endParaRPr lang="es-ES" sz="1600" dirty="0"/>
          </a:p>
        </p:txBody>
      </p:sp>
      <p:sp>
        <p:nvSpPr>
          <p:cNvPr id="7" name="6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Argentina:  Fiesta de la Vendimia y Rutas del Vino</a:t>
            </a:r>
          </a:p>
        </p:txBody>
      </p:sp>
      <p:pic>
        <p:nvPicPr>
          <p:cNvPr id="36869" name="5 Imagen" descr="pasas_uva_chocolate.jpg"/>
          <p:cNvPicPr>
            <a:picLocks noChangeAspect="1"/>
          </p:cNvPicPr>
          <p:nvPr/>
        </p:nvPicPr>
        <p:blipFill>
          <a:blip r:embed="rId5"/>
          <a:srcRect/>
          <a:stretch>
            <a:fillRect/>
          </a:stretch>
        </p:blipFill>
        <p:spPr bwMode="auto">
          <a:xfrm>
            <a:off x="3571875" y="4929188"/>
            <a:ext cx="2286000" cy="1785937"/>
          </a:xfrm>
          <a:prstGeom prst="rect">
            <a:avLst/>
          </a:prstGeom>
          <a:noFill/>
          <a:ln w="9525">
            <a:noFill/>
            <a:miter lim="800000"/>
            <a:headEnd/>
            <a:tailEnd/>
          </a:ln>
        </p:spPr>
      </p:pic>
      <p:pic>
        <p:nvPicPr>
          <p:cNvPr id="36870" name="7 Imagen" descr="heladodemalbec.jpg"/>
          <p:cNvPicPr>
            <a:picLocks noChangeAspect="1"/>
          </p:cNvPicPr>
          <p:nvPr/>
        </p:nvPicPr>
        <p:blipFill>
          <a:blip r:embed="rId6"/>
          <a:srcRect/>
          <a:stretch>
            <a:fillRect/>
          </a:stretch>
        </p:blipFill>
        <p:spPr bwMode="auto">
          <a:xfrm>
            <a:off x="6072188" y="4946650"/>
            <a:ext cx="2643187" cy="1768475"/>
          </a:xfrm>
          <a:prstGeom prst="rect">
            <a:avLst/>
          </a:prstGeom>
          <a:noFill/>
          <a:ln w="9525">
            <a:noFill/>
            <a:miter lim="800000"/>
            <a:headEnd/>
            <a:tailEnd/>
          </a:ln>
        </p:spPr>
      </p:pic>
      <p:sp>
        <p:nvSpPr>
          <p:cNvPr id="9" name="8 Rectángulo"/>
          <p:cNvSpPr/>
          <p:nvPr/>
        </p:nvSpPr>
        <p:spPr>
          <a:xfrm>
            <a:off x="6000750" y="4714875"/>
            <a:ext cx="2928938"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Helado de </a:t>
            </a:r>
            <a:r>
              <a:rPr lang="es-AR" sz="1200" dirty="0" err="1">
                <a:solidFill>
                  <a:schemeClr val="tx1"/>
                </a:solidFill>
              </a:rPr>
              <a:t>Malbec</a:t>
            </a:r>
            <a:endParaRPr lang="es-AR" sz="1200" dirty="0">
              <a:solidFill>
                <a:schemeClr val="tx1"/>
              </a:solidFill>
            </a:endParaRPr>
          </a:p>
        </p:txBody>
      </p:sp>
      <p:sp>
        <p:nvSpPr>
          <p:cNvPr id="10" name="9 Rectángulo"/>
          <p:cNvSpPr/>
          <p:nvPr/>
        </p:nvSpPr>
        <p:spPr>
          <a:xfrm>
            <a:off x="3214688" y="4714875"/>
            <a:ext cx="2928937"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Pasas de uva con chocolate</a:t>
            </a:r>
          </a:p>
        </p:txBody>
      </p:sp>
      <p:pic>
        <p:nvPicPr>
          <p:cNvPr id="36873" name="10 Imagen" descr="salteadodeuvaschocolate.jpg"/>
          <p:cNvPicPr>
            <a:picLocks noChangeAspect="1"/>
          </p:cNvPicPr>
          <p:nvPr/>
        </p:nvPicPr>
        <p:blipFill>
          <a:blip r:embed="rId7"/>
          <a:srcRect/>
          <a:stretch>
            <a:fillRect/>
          </a:stretch>
        </p:blipFill>
        <p:spPr bwMode="auto">
          <a:xfrm>
            <a:off x="642938" y="4929188"/>
            <a:ext cx="2643187" cy="1776412"/>
          </a:xfrm>
          <a:prstGeom prst="rect">
            <a:avLst/>
          </a:prstGeom>
          <a:noFill/>
          <a:ln w="9525">
            <a:noFill/>
            <a:miter lim="800000"/>
            <a:headEnd/>
            <a:tailEnd/>
          </a:ln>
        </p:spPr>
      </p:pic>
      <p:sp>
        <p:nvSpPr>
          <p:cNvPr id="12" name="11 Rectángulo"/>
          <p:cNvSpPr/>
          <p:nvPr/>
        </p:nvSpPr>
        <p:spPr>
          <a:xfrm>
            <a:off x="642938" y="4714875"/>
            <a:ext cx="2928937"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Salteado de uvas al chocolate</a:t>
            </a:r>
          </a:p>
        </p:txBody>
      </p:sp>
    </p:spTree>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0" y="0"/>
          <a:ext cx="9144000" cy="6858000"/>
        </p:xfrm>
        <a:graphic>
          <a:graphicData uri="http://schemas.openxmlformats.org/presentationml/2006/ole">
            <p:oleObj spid="_x0000_s37890" name="Imagen" r:id="rId4" imgW="1066772" imgH="1066772" progId="MS_ClipArt_Gallery.2">
              <p:embed/>
            </p:oleObj>
          </a:graphicData>
        </a:graphic>
      </p:graphicFrame>
      <p:sp>
        <p:nvSpPr>
          <p:cNvPr id="34819" name="Rectangle 3"/>
          <p:cNvSpPr txBox="1">
            <a:spLocks noChangeArrowheads="1"/>
          </p:cNvSpPr>
          <p:nvPr/>
        </p:nvSpPr>
        <p:spPr bwMode="auto">
          <a:xfrm>
            <a:off x="214283" y="1000108"/>
            <a:ext cx="8501122" cy="5037155"/>
          </a:xfrm>
          <a:prstGeom prst="rect">
            <a:avLst/>
          </a:prstGeom>
          <a:noFill/>
          <a:ln w="9525">
            <a:noFill/>
            <a:miter lim="800000"/>
            <a:headEnd/>
            <a:tailEnd/>
          </a:ln>
        </p:spPr>
        <p:txBody>
          <a:bodyPr/>
          <a:lstStyle/>
          <a:p>
            <a:pPr marL="2628900" lvl="5" indent="-342900" algn="just">
              <a:lnSpc>
                <a:spcPct val="90000"/>
              </a:lnSpc>
              <a:defRPr/>
            </a:pPr>
            <a:r>
              <a:rPr lang="es-ES" dirty="0"/>
              <a:t>	La Pachamama es la diosa femenina de la tierra y la fertilidad; es la Madre Tierra, una divinidad agrícola benigna concebida como la madre que nutre, protege y sustenta a los seres humanos. </a:t>
            </a:r>
          </a:p>
          <a:p>
            <a:pPr marL="342900" indent="-342900" algn="just">
              <a:lnSpc>
                <a:spcPct val="90000"/>
              </a:lnSpc>
              <a:buFontTx/>
              <a:buChar char="•"/>
              <a:defRPr/>
            </a:pPr>
            <a:endParaRPr lang="es-ES" dirty="0"/>
          </a:p>
          <a:p>
            <a:pPr marL="2628900" lvl="5" indent="-342900" algn="just">
              <a:lnSpc>
                <a:spcPct val="90000"/>
              </a:lnSpc>
              <a:defRPr/>
            </a:pPr>
            <a:r>
              <a:rPr lang="es-ES" dirty="0"/>
              <a:t>	Es, probablemente, la más popular de las creencias mitológicas del ámbito incaico que aún sobrevive con fuerza en algunas regiones del Noroeste Argentino. Su origen se encuentra en las comunidades agrícolas del occidente sudamericano.</a:t>
            </a:r>
          </a:p>
          <a:p>
            <a:pPr marL="342900" indent="-342900" algn="just">
              <a:lnSpc>
                <a:spcPct val="90000"/>
              </a:lnSpc>
              <a:buFontTx/>
              <a:buChar char="•"/>
              <a:defRPr/>
            </a:pPr>
            <a:endParaRPr lang="es-ES" dirty="0"/>
          </a:p>
          <a:p>
            <a:pPr marL="342900" indent="-342900" algn="just">
              <a:lnSpc>
                <a:spcPct val="90000"/>
              </a:lnSpc>
              <a:defRPr/>
            </a:pPr>
            <a:r>
              <a:rPr lang="es-ES" dirty="0"/>
              <a:t>El primero de agosto es el día de la Pachamama. </a:t>
            </a:r>
          </a:p>
          <a:p>
            <a:pPr marL="342900" indent="-342900" algn="just">
              <a:lnSpc>
                <a:spcPct val="90000"/>
              </a:lnSpc>
              <a:defRPr/>
            </a:pPr>
            <a:endParaRPr lang="es-ES" dirty="0"/>
          </a:p>
          <a:p>
            <a:pPr marL="342900" indent="-342900" algn="just">
              <a:lnSpc>
                <a:spcPct val="90000"/>
              </a:lnSpc>
              <a:defRPr/>
            </a:pPr>
            <a:r>
              <a:rPr lang="es-ES" dirty="0"/>
              <a:t>	El ritual en sí consiste en alimentar a la Pachamama</a:t>
            </a:r>
          </a:p>
          <a:p>
            <a:pPr marL="342900" indent="-342900" algn="just">
              <a:lnSpc>
                <a:spcPct val="90000"/>
              </a:lnSpc>
              <a:defRPr/>
            </a:pPr>
            <a:r>
              <a:rPr lang="es-ES" dirty="0"/>
              <a:t> 	en entregarle todo lo que las familias no quisieran que</a:t>
            </a:r>
          </a:p>
          <a:p>
            <a:pPr marL="342900" indent="-342900" algn="just">
              <a:lnSpc>
                <a:spcPct val="90000"/>
              </a:lnSpc>
              <a:defRPr/>
            </a:pPr>
            <a:r>
              <a:rPr lang="es-ES" dirty="0"/>
              <a:t>	le faltara durante el año, en agradecerle  por los favores</a:t>
            </a:r>
          </a:p>
          <a:p>
            <a:pPr marL="342900" indent="-342900" algn="just">
              <a:lnSpc>
                <a:spcPct val="90000"/>
              </a:lnSpc>
              <a:defRPr/>
            </a:pPr>
            <a:r>
              <a:rPr lang="es-ES" dirty="0"/>
              <a:t>	recibidos.</a:t>
            </a:r>
          </a:p>
          <a:p>
            <a:pPr marL="342900" indent="-342900" algn="just">
              <a:lnSpc>
                <a:spcPct val="90000"/>
              </a:lnSpc>
              <a:defRPr/>
            </a:pPr>
            <a:endParaRPr lang="es-ES" dirty="0"/>
          </a:p>
          <a:p>
            <a:pPr marL="342900" indent="-342900" algn="just">
              <a:lnSpc>
                <a:spcPct val="90000"/>
              </a:lnSpc>
              <a:defRPr/>
            </a:pPr>
            <a:r>
              <a:rPr lang="es-ES" dirty="0"/>
              <a:t>El municipio de mayor relevancia de la Fiesta de la</a:t>
            </a:r>
          </a:p>
          <a:p>
            <a:pPr marL="342900" indent="-342900" algn="just">
              <a:lnSpc>
                <a:spcPct val="90000"/>
              </a:lnSpc>
              <a:defRPr/>
            </a:pPr>
            <a:r>
              <a:rPr lang="es-ES" dirty="0"/>
              <a:t>Pachamama es San Antonio de los Cobres,  localizada</a:t>
            </a:r>
          </a:p>
          <a:p>
            <a:pPr marL="342900" indent="-342900" algn="just">
              <a:lnSpc>
                <a:spcPct val="90000"/>
              </a:lnSpc>
              <a:defRPr/>
            </a:pPr>
            <a:r>
              <a:rPr lang="es-ES" dirty="0"/>
              <a:t>en la provincia de Salta  </a:t>
            </a:r>
          </a:p>
        </p:txBody>
      </p:sp>
      <p:sp>
        <p:nvSpPr>
          <p:cNvPr id="6" name="5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Argentina:  Fiesta de la Pachamama</a:t>
            </a:r>
          </a:p>
        </p:txBody>
      </p:sp>
      <p:pic>
        <p:nvPicPr>
          <p:cNvPr id="37893" name="Picture 5" descr="pachamamaae21scd-2"/>
          <p:cNvPicPr>
            <a:picLocks noChangeAspect="1" noChangeArrowheads="1"/>
          </p:cNvPicPr>
          <p:nvPr/>
        </p:nvPicPr>
        <p:blipFill>
          <a:blip r:embed="rId5"/>
          <a:srcRect/>
          <a:stretch>
            <a:fillRect/>
          </a:stretch>
        </p:blipFill>
        <p:spPr bwMode="auto">
          <a:xfrm>
            <a:off x="6357938" y="4000500"/>
            <a:ext cx="2619375" cy="2667000"/>
          </a:xfrm>
          <a:prstGeom prst="rect">
            <a:avLst/>
          </a:prstGeom>
          <a:noFill/>
          <a:ln w="9525">
            <a:noFill/>
            <a:miter lim="800000"/>
            <a:headEnd/>
            <a:tailEnd/>
          </a:ln>
        </p:spPr>
      </p:pic>
      <p:sp>
        <p:nvSpPr>
          <p:cNvPr id="7" name="6 Rectángulo"/>
          <p:cNvSpPr/>
          <p:nvPr/>
        </p:nvSpPr>
        <p:spPr>
          <a:xfrm>
            <a:off x="6357938" y="3786188"/>
            <a:ext cx="2571750"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Ritual de la Pachamama</a:t>
            </a:r>
          </a:p>
        </p:txBody>
      </p:sp>
      <p:pic>
        <p:nvPicPr>
          <p:cNvPr id="37895" name="7 Imagen" descr="homenaje en la tierra.jpg"/>
          <p:cNvPicPr>
            <a:picLocks noChangeAspect="1"/>
          </p:cNvPicPr>
          <p:nvPr/>
        </p:nvPicPr>
        <p:blipFill>
          <a:blip r:embed="rId6"/>
          <a:srcRect/>
          <a:stretch>
            <a:fillRect/>
          </a:stretch>
        </p:blipFill>
        <p:spPr bwMode="auto">
          <a:xfrm>
            <a:off x="214313" y="1571625"/>
            <a:ext cx="2481262" cy="1866900"/>
          </a:xfrm>
          <a:prstGeom prst="rect">
            <a:avLst/>
          </a:prstGeom>
          <a:noFill/>
          <a:ln w="9525">
            <a:noFill/>
            <a:miter lim="800000"/>
            <a:headEnd/>
            <a:tailEnd/>
          </a:ln>
        </p:spPr>
      </p:pic>
      <p:sp>
        <p:nvSpPr>
          <p:cNvPr id="9" name="8 Rectángulo"/>
          <p:cNvSpPr/>
          <p:nvPr/>
        </p:nvSpPr>
        <p:spPr>
          <a:xfrm>
            <a:off x="142875" y="1285875"/>
            <a:ext cx="2571750"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Agradecimiento a la Madre Tierra</a:t>
            </a:r>
          </a:p>
        </p:txBody>
      </p:sp>
    </p:spTree>
  </p:cSld>
  <p:clrMapOvr>
    <a:masterClrMapping/>
  </p:clrMapOvr>
  <p:transition>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0" y="0"/>
          <a:ext cx="9144000" cy="6858000"/>
        </p:xfrm>
        <a:graphic>
          <a:graphicData uri="http://schemas.openxmlformats.org/presentationml/2006/ole">
            <p:oleObj spid="_x0000_s38914" name="Imagen" r:id="rId4" imgW="1066772" imgH="1066772" progId="MS_ClipArt_Gallery.2">
              <p:embed/>
            </p:oleObj>
          </a:graphicData>
        </a:graphic>
      </p:graphicFrame>
      <p:sp>
        <p:nvSpPr>
          <p:cNvPr id="38915" name="Rectangle 3"/>
          <p:cNvSpPr txBox="1">
            <a:spLocks noChangeArrowheads="1"/>
          </p:cNvSpPr>
          <p:nvPr/>
        </p:nvSpPr>
        <p:spPr bwMode="auto">
          <a:xfrm>
            <a:off x="468313" y="1071563"/>
            <a:ext cx="8218487" cy="4214812"/>
          </a:xfrm>
          <a:prstGeom prst="rect">
            <a:avLst/>
          </a:prstGeom>
          <a:noFill/>
          <a:ln w="9525">
            <a:noFill/>
            <a:miter lim="800000"/>
            <a:headEnd/>
            <a:tailEnd/>
          </a:ln>
        </p:spPr>
        <p:txBody>
          <a:bodyPr/>
          <a:lstStyle/>
          <a:p>
            <a:pPr marL="342900" indent="-342900" algn="just">
              <a:lnSpc>
                <a:spcPct val="90000"/>
              </a:lnSpc>
              <a:buFontTx/>
              <a:buChar char="•"/>
            </a:pPr>
            <a:r>
              <a:rPr lang="es-ES"/>
              <a:t>Se pueden degustar especialidades de la cocina norteña, como empanadas de charqui, locro, tamales, cazuelita de cordero andino, pan de quinoa. En cuanto a la comida para la fiesta, en Tucumán hay locro; en Jujuy y Salta, suyo, feto de llama, vicuña o cordero, charqui, mazorcas y bebidas fuertes.  En la preparación de los alimentos intervienen pueblos originarios como los quechuas, aymaras, diaguita, collas y calchaquíes .</a:t>
            </a:r>
          </a:p>
        </p:txBody>
      </p:sp>
      <p:sp>
        <p:nvSpPr>
          <p:cNvPr id="4" name="3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Argentina:  Fiesta de la Pachamama</a:t>
            </a:r>
          </a:p>
        </p:txBody>
      </p:sp>
      <p:pic>
        <p:nvPicPr>
          <p:cNvPr id="38917" name="4 Imagen" descr="Locro.jpg"/>
          <p:cNvPicPr>
            <a:picLocks noChangeAspect="1"/>
          </p:cNvPicPr>
          <p:nvPr/>
        </p:nvPicPr>
        <p:blipFill>
          <a:blip r:embed="rId5"/>
          <a:srcRect/>
          <a:stretch>
            <a:fillRect/>
          </a:stretch>
        </p:blipFill>
        <p:spPr bwMode="auto">
          <a:xfrm>
            <a:off x="500063" y="3000375"/>
            <a:ext cx="3786187" cy="3408363"/>
          </a:xfrm>
          <a:prstGeom prst="rect">
            <a:avLst/>
          </a:prstGeom>
          <a:noFill/>
          <a:ln w="9525">
            <a:noFill/>
            <a:miter lim="800000"/>
            <a:headEnd/>
            <a:tailEnd/>
          </a:ln>
        </p:spPr>
      </p:pic>
      <p:pic>
        <p:nvPicPr>
          <p:cNvPr id="38918" name="5 Imagen" descr="Tamal.jpg"/>
          <p:cNvPicPr>
            <a:picLocks noChangeAspect="1"/>
          </p:cNvPicPr>
          <p:nvPr/>
        </p:nvPicPr>
        <p:blipFill>
          <a:blip r:embed="rId6"/>
          <a:srcRect/>
          <a:stretch>
            <a:fillRect/>
          </a:stretch>
        </p:blipFill>
        <p:spPr bwMode="auto">
          <a:xfrm>
            <a:off x="4821238" y="3000375"/>
            <a:ext cx="3965575" cy="3429000"/>
          </a:xfrm>
          <a:prstGeom prst="rect">
            <a:avLst/>
          </a:prstGeom>
          <a:noFill/>
          <a:ln w="9525">
            <a:noFill/>
            <a:miter lim="800000"/>
            <a:headEnd/>
            <a:tailEnd/>
          </a:ln>
        </p:spPr>
      </p:pic>
      <p:sp>
        <p:nvSpPr>
          <p:cNvPr id="7" name="6 Rectángulo"/>
          <p:cNvSpPr/>
          <p:nvPr/>
        </p:nvSpPr>
        <p:spPr>
          <a:xfrm>
            <a:off x="1000125" y="2714625"/>
            <a:ext cx="2571750"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Locro</a:t>
            </a:r>
          </a:p>
        </p:txBody>
      </p:sp>
      <p:sp>
        <p:nvSpPr>
          <p:cNvPr id="8" name="7 Rectángulo"/>
          <p:cNvSpPr/>
          <p:nvPr/>
        </p:nvSpPr>
        <p:spPr>
          <a:xfrm>
            <a:off x="5500688" y="2714625"/>
            <a:ext cx="2571750"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Tamales</a:t>
            </a:r>
          </a:p>
        </p:txBody>
      </p:sp>
    </p:spTree>
  </p:cSld>
  <p:clrMapOvr>
    <a:masterClrMapping/>
  </p:clrMapOvr>
  <p:transition>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nvGraphicFramePr>
        <p:xfrm>
          <a:off x="0" y="0"/>
          <a:ext cx="9144000" cy="6858000"/>
        </p:xfrm>
        <a:graphic>
          <a:graphicData uri="http://schemas.openxmlformats.org/presentationml/2006/ole">
            <p:oleObj spid="_x0000_s39938" name="Imagen" r:id="rId4" imgW="1066772" imgH="1066772" progId="MS_ClipArt_Gallery.2">
              <p:embed/>
            </p:oleObj>
          </a:graphicData>
        </a:graphic>
      </p:graphicFrame>
      <p:sp>
        <p:nvSpPr>
          <p:cNvPr id="39939" name="Rectangle 3"/>
          <p:cNvSpPr txBox="1">
            <a:spLocks noChangeArrowheads="1"/>
          </p:cNvSpPr>
          <p:nvPr/>
        </p:nvSpPr>
        <p:spPr bwMode="auto">
          <a:xfrm>
            <a:off x="457200" y="1000125"/>
            <a:ext cx="8229600" cy="5126038"/>
          </a:xfrm>
          <a:prstGeom prst="rect">
            <a:avLst/>
          </a:prstGeom>
          <a:noFill/>
          <a:ln w="9525">
            <a:noFill/>
            <a:miter lim="800000"/>
            <a:headEnd/>
            <a:tailEnd/>
          </a:ln>
        </p:spPr>
        <p:txBody>
          <a:bodyPr/>
          <a:lstStyle/>
          <a:p>
            <a:pPr marL="342900" indent="-342900">
              <a:lnSpc>
                <a:spcPct val="80000"/>
              </a:lnSpc>
              <a:spcBef>
                <a:spcPct val="20000"/>
              </a:spcBef>
              <a:buFontTx/>
              <a:buChar char="•"/>
            </a:pPr>
            <a:endParaRPr lang="es-ES" sz="1600"/>
          </a:p>
          <a:p>
            <a:pPr marL="342900" indent="-342900" algn="just">
              <a:lnSpc>
                <a:spcPct val="90000"/>
              </a:lnSpc>
              <a:buFontTx/>
              <a:buChar char="•"/>
            </a:pPr>
            <a:r>
              <a:rPr lang="es-ES"/>
              <a:t>En la provincia de Catamarca la convocatoria y difusión corresponde a la Comisión de la Fiesta de la Pachamama y el municipio de Laguna Blanca en el departamento de Belén en dicha provincia.</a:t>
            </a:r>
          </a:p>
          <a:p>
            <a:pPr marL="342900" indent="-342900" algn="just">
              <a:lnSpc>
                <a:spcPct val="90000"/>
              </a:lnSpc>
              <a:buFontTx/>
              <a:buChar char="•"/>
            </a:pPr>
            <a:endParaRPr lang="es-ES"/>
          </a:p>
          <a:p>
            <a:pPr marL="342900" indent="-342900" algn="just">
              <a:lnSpc>
                <a:spcPct val="90000"/>
              </a:lnSpc>
              <a:buFontTx/>
              <a:buChar char="•"/>
            </a:pPr>
            <a:r>
              <a:rPr lang="es-ES"/>
              <a:t>En la provincia de Tucumán es organizada y difundida por la Comisión de la Fiesta de la Pachamama - Comuneros Indígenas de Amaicha.</a:t>
            </a:r>
          </a:p>
          <a:p>
            <a:pPr marL="342900" indent="-342900" algn="just">
              <a:lnSpc>
                <a:spcPct val="90000"/>
              </a:lnSpc>
            </a:pPr>
            <a:endParaRPr lang="es-ES"/>
          </a:p>
          <a:p>
            <a:pPr marL="342900" indent="-342900" algn="just">
              <a:lnSpc>
                <a:spcPct val="90000"/>
              </a:lnSpc>
              <a:buFontTx/>
              <a:buChar char="•"/>
            </a:pPr>
            <a:r>
              <a:rPr lang="es-ES"/>
              <a:t>La asociación Maíz Argentino, junto con  la </a:t>
            </a:r>
          </a:p>
          <a:p>
            <a:pPr marL="342900" indent="-342900" algn="just">
              <a:lnSpc>
                <a:spcPct val="90000"/>
              </a:lnSpc>
            </a:pPr>
            <a:r>
              <a:rPr lang="es-ES"/>
              <a:t> 	comunidad educativa de la Escuela de Frontera </a:t>
            </a:r>
          </a:p>
          <a:p>
            <a:pPr marL="342900" indent="-342900" algn="just">
              <a:lnSpc>
                <a:spcPct val="90000"/>
              </a:lnSpc>
            </a:pPr>
            <a:r>
              <a:rPr lang="es-ES"/>
              <a:t>	N° 2 	impulsan un proyecto de investigación para</a:t>
            </a:r>
          </a:p>
          <a:p>
            <a:pPr marL="342900" indent="-342900" algn="just">
              <a:lnSpc>
                <a:spcPct val="90000"/>
              </a:lnSpc>
            </a:pPr>
            <a:r>
              <a:rPr lang="es-ES"/>
              <a:t>	la conservación de este producto. </a:t>
            </a:r>
          </a:p>
          <a:p>
            <a:pPr marL="342900" indent="-342900" algn="just">
              <a:lnSpc>
                <a:spcPct val="90000"/>
              </a:lnSpc>
            </a:pPr>
            <a:r>
              <a:rPr lang="es-ES"/>
              <a:t>	Su fin es profundizar el proyecto de investigación </a:t>
            </a:r>
          </a:p>
          <a:p>
            <a:pPr marL="342900" indent="-342900" algn="just">
              <a:lnSpc>
                <a:spcPct val="90000"/>
              </a:lnSpc>
            </a:pPr>
            <a:r>
              <a:rPr lang="es-ES"/>
              <a:t>	genética y preservación de los maíces andinos </a:t>
            </a:r>
          </a:p>
          <a:p>
            <a:pPr marL="342900" indent="-342900" algn="just">
              <a:lnSpc>
                <a:spcPct val="90000"/>
              </a:lnSpc>
            </a:pPr>
            <a:r>
              <a:rPr lang="es-ES"/>
              <a:t>	de la región. Al momento, se avanzó en la posibi-</a:t>
            </a:r>
          </a:p>
          <a:p>
            <a:pPr marL="342900" indent="-342900" algn="just">
              <a:lnSpc>
                <a:spcPct val="90000"/>
              </a:lnSpc>
            </a:pPr>
            <a:r>
              <a:rPr lang="es-ES"/>
              <a:t>	lidad de que la producción del maíz pueda ser </a:t>
            </a:r>
          </a:p>
          <a:p>
            <a:pPr marL="342900" indent="-342900" algn="just">
              <a:lnSpc>
                <a:spcPct val="90000"/>
              </a:lnSpc>
            </a:pPr>
            <a:r>
              <a:rPr lang="es-ES"/>
              <a:t>	utilizada para la elaboración de biocombustible y</a:t>
            </a:r>
          </a:p>
          <a:p>
            <a:pPr marL="342900" indent="-342900" algn="just">
              <a:lnSpc>
                <a:spcPct val="90000"/>
              </a:lnSpc>
            </a:pPr>
            <a:r>
              <a:rPr lang="es-ES"/>
              <a:t>	respecto del maíz andino se busca </a:t>
            </a:r>
          </a:p>
          <a:p>
            <a:pPr marL="342900" indent="-342900" algn="just">
              <a:lnSpc>
                <a:spcPct val="90000"/>
              </a:lnSpc>
            </a:pPr>
            <a:r>
              <a:rPr lang="es-ES"/>
              <a:t>	posicionarlo como un producto diferenciado de </a:t>
            </a:r>
          </a:p>
          <a:p>
            <a:pPr marL="342900" indent="-342900" algn="just">
              <a:lnSpc>
                <a:spcPct val="90000"/>
              </a:lnSpc>
            </a:pPr>
            <a:r>
              <a:rPr lang="es-ES"/>
              <a:t>	alto valor agregado</a:t>
            </a:r>
          </a:p>
          <a:p>
            <a:pPr marL="342900" indent="-342900" algn="just">
              <a:lnSpc>
                <a:spcPct val="90000"/>
              </a:lnSpc>
            </a:pPr>
            <a:endParaRPr lang="es-ES"/>
          </a:p>
        </p:txBody>
      </p:sp>
      <p:sp>
        <p:nvSpPr>
          <p:cNvPr id="4" name="3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Argentina:  Fiesta de la Pachamama</a:t>
            </a:r>
          </a:p>
        </p:txBody>
      </p:sp>
      <p:pic>
        <p:nvPicPr>
          <p:cNvPr id="39941" name="7 Imagen" descr="maiz-01.jpg"/>
          <p:cNvPicPr>
            <a:picLocks noChangeAspect="1"/>
          </p:cNvPicPr>
          <p:nvPr/>
        </p:nvPicPr>
        <p:blipFill>
          <a:blip r:embed="rId5"/>
          <a:srcRect/>
          <a:stretch>
            <a:fillRect/>
          </a:stretch>
        </p:blipFill>
        <p:spPr bwMode="auto">
          <a:xfrm>
            <a:off x="5929313" y="3143250"/>
            <a:ext cx="2857500" cy="3462338"/>
          </a:xfrm>
          <a:prstGeom prst="rect">
            <a:avLst/>
          </a:prstGeom>
          <a:noFill/>
          <a:ln w="9525">
            <a:noFill/>
            <a:miter lim="800000"/>
            <a:headEnd/>
            <a:tailEnd/>
          </a:ln>
        </p:spPr>
      </p:pic>
      <p:sp>
        <p:nvSpPr>
          <p:cNvPr id="9" name="8 Rectángulo"/>
          <p:cNvSpPr/>
          <p:nvPr/>
        </p:nvSpPr>
        <p:spPr>
          <a:xfrm>
            <a:off x="5929313" y="2857500"/>
            <a:ext cx="2571750"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Maíz</a:t>
            </a:r>
          </a:p>
        </p:txBody>
      </p:sp>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0" y="0"/>
          <a:ext cx="9144000" cy="6858000"/>
        </p:xfrm>
        <a:graphic>
          <a:graphicData uri="http://schemas.openxmlformats.org/presentationml/2006/ole">
            <p:oleObj spid="_x0000_s4098" name="Imagen" r:id="rId4" imgW="1066772" imgH="1066772" progId="MS_ClipArt_Gallery.2">
              <p:embed/>
            </p:oleObj>
          </a:graphicData>
        </a:graphic>
      </p:graphicFrame>
      <p:sp>
        <p:nvSpPr>
          <p:cNvPr id="7" name="Rectangle 2"/>
          <p:cNvSpPr txBox="1">
            <a:spLocks noChangeArrowheads="1"/>
          </p:cNvSpPr>
          <p:nvPr/>
        </p:nvSpPr>
        <p:spPr>
          <a:xfrm>
            <a:off x="457200" y="274638"/>
            <a:ext cx="8229600" cy="706437"/>
          </a:xfrm>
          <a:prstGeom prst="rect">
            <a:avLst/>
          </a:prstGeom>
        </p:spPr>
        <p:txBody>
          <a:bodyPr/>
          <a:lstStyle/>
          <a:p>
            <a:pPr algn="ctr">
              <a:defRPr/>
            </a:pPr>
            <a:r>
              <a:rPr lang="es-ES" sz="2400" b="1" kern="0" dirty="0">
                <a:solidFill>
                  <a:schemeClr val="tx2"/>
                </a:solidFill>
                <a:effectLst>
                  <a:outerShdw blurRad="38100" dist="38100" dir="2700000" algn="tl">
                    <a:srgbClr val="C0C0C0"/>
                  </a:outerShdw>
                </a:effectLst>
                <a:latin typeface="Verdana" pitchFamily="34" charset="0"/>
                <a:ea typeface="+mj-ea"/>
                <a:cs typeface="+mj-cs"/>
              </a:rPr>
              <a:t>Propósitos de la RED</a:t>
            </a:r>
            <a:r>
              <a:rPr lang="es-ES" sz="2400" kern="0" dirty="0">
                <a:solidFill>
                  <a:schemeClr val="tx2"/>
                </a:solidFill>
                <a:effectLst>
                  <a:outerShdw blurRad="38100" dist="38100" dir="2700000" algn="tl">
                    <a:srgbClr val="C0C0C0"/>
                  </a:outerShdw>
                </a:effectLst>
                <a:latin typeface="Verdana" pitchFamily="34" charset="0"/>
                <a:ea typeface="+mj-ea"/>
                <a:cs typeface="+mj-cs"/>
              </a:rPr>
              <a:t> </a:t>
            </a:r>
            <a:br>
              <a:rPr lang="es-ES" sz="2400" kern="0" dirty="0">
                <a:solidFill>
                  <a:schemeClr val="tx2"/>
                </a:solidFill>
                <a:effectLst>
                  <a:outerShdw blurRad="38100" dist="38100" dir="2700000" algn="tl">
                    <a:srgbClr val="C0C0C0"/>
                  </a:outerShdw>
                </a:effectLst>
                <a:latin typeface="Verdana" pitchFamily="34" charset="0"/>
                <a:ea typeface="+mj-ea"/>
                <a:cs typeface="+mj-cs"/>
              </a:rPr>
            </a:br>
            <a:endParaRPr lang="es-ES" sz="2400" kern="0" dirty="0">
              <a:solidFill>
                <a:schemeClr val="tx2"/>
              </a:solidFill>
              <a:effectLst>
                <a:outerShdw blurRad="38100" dist="38100" dir="2700000" algn="tl">
                  <a:srgbClr val="C0C0C0"/>
                </a:outerShdw>
              </a:effectLst>
              <a:latin typeface="Verdana" pitchFamily="34" charset="0"/>
              <a:ea typeface="+mj-ea"/>
              <a:cs typeface="+mj-cs"/>
            </a:endParaRPr>
          </a:p>
        </p:txBody>
      </p:sp>
      <p:sp>
        <p:nvSpPr>
          <p:cNvPr id="8" name="Rectangle 3"/>
          <p:cNvSpPr txBox="1">
            <a:spLocks noChangeArrowheads="1"/>
          </p:cNvSpPr>
          <p:nvPr/>
        </p:nvSpPr>
        <p:spPr>
          <a:xfrm>
            <a:off x="428625" y="1357313"/>
            <a:ext cx="8229600" cy="5976937"/>
          </a:xfrm>
          <a:prstGeom prst="rect">
            <a:avLst/>
          </a:prstGeom>
        </p:spPr>
        <p:txBody>
          <a:bodyPr/>
          <a:lstStyle/>
          <a:p>
            <a:pPr marL="342900" indent="-342900" algn="just">
              <a:lnSpc>
                <a:spcPct val="90000"/>
              </a:lnSpc>
              <a:spcBef>
                <a:spcPct val="20000"/>
              </a:spcBef>
              <a:buFontTx/>
              <a:buChar char="•"/>
              <a:defRPr/>
            </a:pPr>
            <a:endParaRPr lang="es-ES" kern="0" dirty="0">
              <a:latin typeface="+mn-lt"/>
            </a:endParaRPr>
          </a:p>
          <a:p>
            <a:pPr marL="342900" indent="-342900" algn="just">
              <a:lnSpc>
                <a:spcPct val="90000"/>
              </a:lnSpc>
              <a:spcBef>
                <a:spcPct val="20000"/>
              </a:spcBef>
              <a:buFontTx/>
              <a:buChar char="•"/>
              <a:defRPr/>
            </a:pPr>
            <a:r>
              <a:rPr lang="es-ES" kern="0" dirty="0">
                <a:latin typeface="+mn-lt"/>
              </a:rPr>
              <a:t>Contribuir a enriquecer el enfoque académico, colaborando en la formación de profesionales universitarios, funcionarios y empresarios comprometidos con las prácticas responsables del turismo, promoviendo la identificación de las fortalezas y debilidades de los programas, planes y proyectos, para focalizar más eficientemente los problemas a resolver.</a:t>
            </a:r>
          </a:p>
          <a:p>
            <a:pPr marL="342900" indent="-342900" algn="just">
              <a:lnSpc>
                <a:spcPct val="90000"/>
              </a:lnSpc>
              <a:spcBef>
                <a:spcPct val="20000"/>
              </a:spcBef>
              <a:buFontTx/>
              <a:buChar char="•"/>
              <a:defRPr/>
            </a:pPr>
            <a:endParaRPr lang="es-ES" b="1" u="sng" kern="0" dirty="0">
              <a:latin typeface="+mn-lt"/>
            </a:endParaRPr>
          </a:p>
          <a:p>
            <a:pPr marL="342900" indent="-342900" algn="just">
              <a:lnSpc>
                <a:spcPct val="90000"/>
              </a:lnSpc>
              <a:spcBef>
                <a:spcPct val="20000"/>
              </a:spcBef>
              <a:buFontTx/>
              <a:buChar char="•"/>
              <a:defRPr/>
            </a:pPr>
            <a:r>
              <a:rPr lang="es-ES" kern="0" dirty="0">
                <a:latin typeface="+mn-lt"/>
              </a:rPr>
              <a:t>Incentivar la investigación sobre temas relevantes al desarrollo de nuestros países y fomentar los lazos de confraternidad entre académicos, docentes y estudiantes </a:t>
            </a:r>
          </a:p>
          <a:p>
            <a:pPr marL="342900" indent="-342900" algn="just">
              <a:lnSpc>
                <a:spcPct val="90000"/>
              </a:lnSpc>
              <a:spcBef>
                <a:spcPct val="20000"/>
              </a:spcBef>
              <a:buFontTx/>
              <a:buChar char="•"/>
              <a:defRPr/>
            </a:pPr>
            <a:endParaRPr lang="es-ES" b="1" u="sng" kern="0" dirty="0">
              <a:latin typeface="+mn-lt"/>
            </a:endParaRPr>
          </a:p>
          <a:p>
            <a:pPr marL="342900" indent="-342900" algn="just">
              <a:lnSpc>
                <a:spcPct val="90000"/>
              </a:lnSpc>
              <a:spcBef>
                <a:spcPct val="20000"/>
              </a:spcBef>
              <a:buFontTx/>
              <a:buChar char="•"/>
              <a:defRPr/>
            </a:pPr>
            <a:r>
              <a:rPr lang="es-ES" kern="0" dirty="0">
                <a:latin typeface="+mn-lt"/>
              </a:rPr>
              <a:t>Los temas seleccionados por la RED, han sido enfocados a las problemáticas tratadas en los sucesivos congresos internacionales de CONPEHT</a:t>
            </a:r>
          </a:p>
          <a:p>
            <a:pPr marL="342900" indent="-342900">
              <a:lnSpc>
                <a:spcPct val="90000"/>
              </a:lnSpc>
              <a:spcBef>
                <a:spcPct val="20000"/>
              </a:spcBef>
              <a:buFontTx/>
              <a:buChar char="•"/>
              <a:defRPr/>
            </a:pPr>
            <a:endParaRPr lang="es-ES" sz="2400" kern="0" dirty="0">
              <a:latin typeface="+mn-lt"/>
            </a:endParaRPr>
          </a:p>
        </p:txBody>
      </p:sp>
    </p:spTree>
  </p:cSld>
  <p:clrMapOvr>
    <a:masterClrMapping/>
  </p:clrMapOvr>
  <p:transition>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0" y="0"/>
          <a:ext cx="9144000" cy="6858000"/>
        </p:xfrm>
        <a:graphic>
          <a:graphicData uri="http://schemas.openxmlformats.org/presentationml/2006/ole">
            <p:oleObj spid="_x0000_s40962" name="Imagen" r:id="rId4" imgW="1066772" imgH="1066772" progId="MS_ClipArt_Gallery.2">
              <p:embed/>
            </p:oleObj>
          </a:graphicData>
        </a:graphic>
      </p:graphicFrame>
      <p:sp>
        <p:nvSpPr>
          <p:cNvPr id="40963" name="Rectangle 3"/>
          <p:cNvSpPr txBox="1">
            <a:spLocks noChangeArrowheads="1"/>
          </p:cNvSpPr>
          <p:nvPr/>
        </p:nvSpPr>
        <p:spPr bwMode="auto">
          <a:xfrm>
            <a:off x="323850" y="1000125"/>
            <a:ext cx="8229600" cy="5597525"/>
          </a:xfrm>
          <a:prstGeom prst="rect">
            <a:avLst/>
          </a:prstGeom>
          <a:noFill/>
          <a:ln w="9525">
            <a:noFill/>
            <a:miter lim="800000"/>
            <a:headEnd/>
            <a:tailEnd/>
          </a:ln>
        </p:spPr>
        <p:txBody>
          <a:bodyPr/>
          <a:lstStyle/>
          <a:p>
            <a:pPr marL="342900" indent="-342900" algn="just">
              <a:lnSpc>
                <a:spcPct val="90000"/>
              </a:lnSpc>
              <a:buFontTx/>
              <a:buChar char="•"/>
            </a:pPr>
            <a:r>
              <a:rPr lang="es-ES"/>
              <a:t>Cabe destacar que la localidad Yavi Chico tiene una particularidad muy especial, ya que su microclima la convierte en la única zona de la puna en la que se logró producir y conservar más de 27 variedades del maíz andino.</a:t>
            </a:r>
          </a:p>
          <a:p>
            <a:pPr marL="342900" indent="-342900" algn="just">
              <a:lnSpc>
                <a:spcPct val="90000"/>
              </a:lnSpc>
              <a:buFontTx/>
              <a:buChar char="•"/>
            </a:pPr>
            <a:endParaRPr lang="es-ES"/>
          </a:p>
          <a:p>
            <a:pPr marL="342900" indent="-342900" algn="just">
              <a:lnSpc>
                <a:spcPct val="90000"/>
              </a:lnSpc>
              <a:buFontTx/>
              <a:buChar char="•"/>
            </a:pPr>
            <a:r>
              <a:rPr lang="es-ES"/>
              <a:t>Programa Federal de Apoyo al Desarrollo Rural Sustentable: modernización del sector agroalimentario y agroindustrial; inclusión social de pequeños productores: manejo sustentable de los recursos naturales</a:t>
            </a:r>
          </a:p>
        </p:txBody>
      </p:sp>
      <p:sp>
        <p:nvSpPr>
          <p:cNvPr id="4" name="3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Argentina:  Fiesta de la Pachamama</a:t>
            </a:r>
          </a:p>
        </p:txBody>
      </p:sp>
      <p:pic>
        <p:nvPicPr>
          <p:cNvPr id="40965" name="4 Imagen" descr="Quesillo con cayote.jpg"/>
          <p:cNvPicPr>
            <a:picLocks noChangeAspect="1"/>
          </p:cNvPicPr>
          <p:nvPr/>
        </p:nvPicPr>
        <p:blipFill>
          <a:blip r:embed="rId5"/>
          <a:srcRect/>
          <a:stretch>
            <a:fillRect/>
          </a:stretch>
        </p:blipFill>
        <p:spPr bwMode="auto">
          <a:xfrm>
            <a:off x="4437063" y="3714750"/>
            <a:ext cx="4564062" cy="2974975"/>
          </a:xfrm>
          <a:prstGeom prst="rect">
            <a:avLst/>
          </a:prstGeom>
          <a:noFill/>
          <a:ln w="9525">
            <a:noFill/>
            <a:miter lim="800000"/>
            <a:headEnd/>
            <a:tailEnd/>
          </a:ln>
        </p:spPr>
      </p:pic>
      <p:sp>
        <p:nvSpPr>
          <p:cNvPr id="7" name="6 Rectángulo"/>
          <p:cNvSpPr/>
          <p:nvPr/>
        </p:nvSpPr>
        <p:spPr>
          <a:xfrm>
            <a:off x="5500688" y="3357563"/>
            <a:ext cx="2571750"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Quesillo con dulce de Cayote</a:t>
            </a:r>
          </a:p>
        </p:txBody>
      </p:sp>
      <p:pic>
        <p:nvPicPr>
          <p:cNvPr id="40967" name="8 Imagen" descr="comidas pachamama-2.jpg"/>
          <p:cNvPicPr>
            <a:picLocks noChangeAspect="1"/>
          </p:cNvPicPr>
          <p:nvPr/>
        </p:nvPicPr>
        <p:blipFill>
          <a:blip r:embed="rId6"/>
          <a:srcRect/>
          <a:stretch>
            <a:fillRect/>
          </a:stretch>
        </p:blipFill>
        <p:spPr bwMode="auto">
          <a:xfrm>
            <a:off x="214313" y="3714750"/>
            <a:ext cx="4152900" cy="3000375"/>
          </a:xfrm>
          <a:prstGeom prst="rect">
            <a:avLst/>
          </a:prstGeom>
          <a:noFill/>
          <a:ln w="9525">
            <a:noFill/>
            <a:miter lim="800000"/>
            <a:headEnd/>
            <a:tailEnd/>
          </a:ln>
        </p:spPr>
      </p:pic>
      <p:sp>
        <p:nvSpPr>
          <p:cNvPr id="10" name="9 Rectángulo"/>
          <p:cNvSpPr/>
          <p:nvPr/>
        </p:nvSpPr>
        <p:spPr>
          <a:xfrm>
            <a:off x="714375" y="3357563"/>
            <a:ext cx="3143250"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Ofrecimiento de comida a la Madre Tierra</a:t>
            </a:r>
          </a:p>
        </p:txBody>
      </p:sp>
    </p:spTree>
  </p:cSld>
  <p:clrMapOvr>
    <a:masterClrMapping/>
  </p:clrMapOvr>
  <p:transition>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nvGraphicFramePr>
        <p:xfrm>
          <a:off x="0" y="0"/>
          <a:ext cx="9144000" cy="6858000"/>
        </p:xfrm>
        <a:graphic>
          <a:graphicData uri="http://schemas.openxmlformats.org/presentationml/2006/ole">
            <p:oleObj spid="_x0000_s41986" name="Imagen" r:id="rId4" imgW="1066772" imgH="1066772" progId="MS_ClipArt_Gallery.2">
              <p:embed/>
            </p:oleObj>
          </a:graphicData>
        </a:graphic>
      </p:graphicFrame>
      <p:sp>
        <p:nvSpPr>
          <p:cNvPr id="41987" name="Rectangle 3"/>
          <p:cNvSpPr txBox="1">
            <a:spLocks noChangeArrowheads="1"/>
          </p:cNvSpPr>
          <p:nvPr/>
        </p:nvSpPr>
        <p:spPr bwMode="auto">
          <a:xfrm>
            <a:off x="457200" y="981075"/>
            <a:ext cx="8229600" cy="4305300"/>
          </a:xfrm>
          <a:prstGeom prst="rect">
            <a:avLst/>
          </a:prstGeom>
          <a:noFill/>
          <a:ln w="9525">
            <a:noFill/>
            <a:miter lim="800000"/>
            <a:headEnd/>
            <a:tailEnd/>
          </a:ln>
        </p:spPr>
        <p:txBody>
          <a:bodyPr/>
          <a:lstStyle/>
          <a:p>
            <a:pPr marL="342900" indent="-342900" algn="just">
              <a:lnSpc>
                <a:spcPct val="90000"/>
              </a:lnSpc>
            </a:pPr>
            <a:r>
              <a:rPr lang="es-ES" b="1" u="sng"/>
              <a:t>Cadena de comercialización</a:t>
            </a:r>
          </a:p>
          <a:p>
            <a:pPr marL="342900" indent="-342900" algn="just">
              <a:lnSpc>
                <a:spcPct val="90000"/>
              </a:lnSpc>
            </a:pPr>
            <a:endParaRPr lang="es-ES" sz="800"/>
          </a:p>
          <a:p>
            <a:pPr marL="342900" indent="-342900" algn="just">
              <a:lnSpc>
                <a:spcPct val="90000"/>
              </a:lnSpc>
              <a:buFontTx/>
              <a:buChar char="•"/>
            </a:pPr>
            <a:r>
              <a:rPr lang="es-ES"/>
              <a:t>Todos los días del de mes de agosto a las 11 de la mañana se realiza el circuito turístico: “Descubriendo San Antonio de los Cobres”, en Salta, donde desde 1995 se organiza la Fiesta Nacional de la Pachamama de los Pueblos Originarios.  </a:t>
            </a:r>
          </a:p>
          <a:p>
            <a:pPr marL="342900" indent="-342900" algn="just">
              <a:lnSpc>
                <a:spcPct val="90000"/>
              </a:lnSpc>
            </a:pPr>
            <a:endParaRPr lang="es-ES" sz="800"/>
          </a:p>
          <a:p>
            <a:pPr marL="342900" indent="-342900" algn="just">
              <a:lnSpc>
                <a:spcPct val="90000"/>
              </a:lnSpc>
              <a:buFontTx/>
              <a:buChar char="•"/>
            </a:pPr>
            <a:r>
              <a:rPr lang="es-ES"/>
              <a:t>Una de las posibilidades de llegar a  San Antonio de los Cobres es con el Tren a las Nubes.</a:t>
            </a:r>
          </a:p>
          <a:p>
            <a:pPr marL="342900" indent="-342900" algn="just">
              <a:lnSpc>
                <a:spcPct val="90000"/>
              </a:lnSpc>
            </a:pPr>
            <a:endParaRPr lang="es-ES" sz="800"/>
          </a:p>
          <a:p>
            <a:pPr marL="342900" indent="-342900" algn="just">
              <a:lnSpc>
                <a:spcPct val="90000"/>
              </a:lnSpc>
              <a:buFontTx/>
              <a:buChar char="•"/>
            </a:pPr>
            <a:r>
              <a:rPr lang="es-ES"/>
              <a:t>En el circuito turístico se conoce el poblado, se visita el Museo de Arqueología de Alta Montaña y se puede asistir a otros rituales de la Pachamama. La vecina localidad de Los Toldos también invita a celebrar. La fiesta también se celebra en Jujuy, Catamarca y Tucumán.</a:t>
            </a:r>
          </a:p>
        </p:txBody>
      </p:sp>
      <p:sp>
        <p:nvSpPr>
          <p:cNvPr id="5" name="4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Argentina:  Fiesta de la Pachamama</a:t>
            </a:r>
          </a:p>
        </p:txBody>
      </p:sp>
      <p:pic>
        <p:nvPicPr>
          <p:cNvPr id="41989" name="5 Imagen" descr="comidas pachamama-2.jpg"/>
          <p:cNvPicPr>
            <a:picLocks noChangeAspect="1"/>
          </p:cNvPicPr>
          <p:nvPr/>
        </p:nvPicPr>
        <p:blipFill>
          <a:blip r:embed="rId5"/>
          <a:srcRect/>
          <a:stretch>
            <a:fillRect/>
          </a:stretch>
        </p:blipFill>
        <p:spPr bwMode="auto">
          <a:xfrm>
            <a:off x="214313" y="4643438"/>
            <a:ext cx="2933700" cy="2000250"/>
          </a:xfrm>
          <a:prstGeom prst="rect">
            <a:avLst/>
          </a:prstGeom>
          <a:noFill/>
          <a:ln w="9525">
            <a:noFill/>
            <a:miter lim="800000"/>
            <a:headEnd/>
            <a:tailEnd/>
          </a:ln>
        </p:spPr>
      </p:pic>
      <p:pic>
        <p:nvPicPr>
          <p:cNvPr id="41990" name="6 Imagen" descr="pachamama-2.jpg"/>
          <p:cNvPicPr>
            <a:picLocks noChangeAspect="1"/>
          </p:cNvPicPr>
          <p:nvPr/>
        </p:nvPicPr>
        <p:blipFill>
          <a:blip r:embed="rId6"/>
          <a:srcRect/>
          <a:stretch>
            <a:fillRect/>
          </a:stretch>
        </p:blipFill>
        <p:spPr bwMode="auto">
          <a:xfrm>
            <a:off x="6103938" y="4643438"/>
            <a:ext cx="2754312" cy="2000250"/>
          </a:xfrm>
          <a:prstGeom prst="rect">
            <a:avLst/>
          </a:prstGeom>
          <a:noFill/>
          <a:ln w="9525">
            <a:noFill/>
            <a:miter lim="800000"/>
            <a:headEnd/>
            <a:tailEnd/>
          </a:ln>
        </p:spPr>
      </p:pic>
      <p:sp>
        <p:nvSpPr>
          <p:cNvPr id="9" name="8 Rectángulo"/>
          <p:cNvSpPr/>
          <p:nvPr/>
        </p:nvSpPr>
        <p:spPr>
          <a:xfrm>
            <a:off x="428625" y="4214813"/>
            <a:ext cx="8143875"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Ofrendas a la Madre Tierra</a:t>
            </a:r>
          </a:p>
        </p:txBody>
      </p:sp>
      <p:pic>
        <p:nvPicPr>
          <p:cNvPr id="41992" name="9 Imagen" descr="homenaje pachamama-1.jpg"/>
          <p:cNvPicPr>
            <a:picLocks noChangeAspect="1"/>
          </p:cNvPicPr>
          <p:nvPr/>
        </p:nvPicPr>
        <p:blipFill>
          <a:blip r:embed="rId7"/>
          <a:srcRect/>
          <a:stretch>
            <a:fillRect/>
          </a:stretch>
        </p:blipFill>
        <p:spPr bwMode="auto">
          <a:xfrm>
            <a:off x="3214688" y="4643438"/>
            <a:ext cx="2825750" cy="198755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nvGraphicFramePr>
        <p:xfrm>
          <a:off x="0" y="0"/>
          <a:ext cx="9144000" cy="6858000"/>
        </p:xfrm>
        <a:graphic>
          <a:graphicData uri="http://schemas.openxmlformats.org/presentationml/2006/ole">
            <p:oleObj spid="_x0000_s43010" name="Imagen" r:id="rId4" imgW="1066772" imgH="1066772" progId="MS_ClipArt_Gallery.2">
              <p:embed/>
            </p:oleObj>
          </a:graphicData>
        </a:graphic>
      </p:graphicFrame>
      <p:sp>
        <p:nvSpPr>
          <p:cNvPr id="43011" name="Rectangle 3"/>
          <p:cNvSpPr txBox="1">
            <a:spLocks noChangeArrowheads="1"/>
          </p:cNvSpPr>
          <p:nvPr/>
        </p:nvSpPr>
        <p:spPr bwMode="auto">
          <a:xfrm>
            <a:off x="0" y="1196975"/>
            <a:ext cx="8715375" cy="5661025"/>
          </a:xfrm>
          <a:prstGeom prst="rect">
            <a:avLst/>
          </a:prstGeom>
          <a:noFill/>
          <a:ln w="9525">
            <a:noFill/>
            <a:miter lim="800000"/>
            <a:headEnd/>
            <a:tailEnd/>
          </a:ln>
        </p:spPr>
        <p:txBody>
          <a:bodyPr/>
          <a:lstStyle/>
          <a:p>
            <a:pPr marL="342900" indent="-342900" algn="just">
              <a:lnSpc>
                <a:spcPct val="90000"/>
              </a:lnSpc>
            </a:pPr>
            <a:r>
              <a:rPr lang="es-ES"/>
              <a:t>	Ruta temática que permite conocer la elaboración de la yerba mate, producto típicamente argentino.</a:t>
            </a:r>
          </a:p>
          <a:p>
            <a:pPr marL="342900" indent="-342900" algn="just">
              <a:lnSpc>
                <a:spcPct val="90000"/>
              </a:lnSpc>
            </a:pPr>
            <a:r>
              <a:rPr lang="es-ES" sz="800"/>
              <a:t>	</a:t>
            </a:r>
          </a:p>
          <a:p>
            <a:pPr marL="342900" indent="-342900" algn="just">
              <a:lnSpc>
                <a:spcPct val="90000"/>
              </a:lnSpc>
            </a:pPr>
            <a:r>
              <a:rPr lang="es-ES"/>
              <a:t>	La yerba mate es una planta arbustiva originaria de América del Sur, que se caracteriza por crecer en un área fitogeográfica con suelos lateríticos de color rojo que se  encuentran en Argentina, Brasil y Paraguay.  </a:t>
            </a:r>
          </a:p>
          <a:p>
            <a:pPr marL="342900" indent="-342900" algn="just">
              <a:lnSpc>
                <a:spcPct val="90000"/>
              </a:lnSpc>
            </a:pPr>
            <a:r>
              <a:rPr lang="es-ES"/>
              <a:t>	</a:t>
            </a:r>
          </a:p>
          <a:p>
            <a:pPr marL="342900" indent="-342900" algn="just">
              <a:lnSpc>
                <a:spcPct val="90000"/>
              </a:lnSpc>
            </a:pPr>
            <a:r>
              <a:rPr lang="es-ES"/>
              <a:t>				</a:t>
            </a:r>
          </a:p>
          <a:p>
            <a:pPr marL="342900" indent="-342900" algn="just">
              <a:lnSpc>
                <a:spcPct val="90000"/>
              </a:lnSpc>
            </a:pPr>
            <a:r>
              <a:rPr lang="es-ES"/>
              <a:t>				Seis circuitos integran</a:t>
            </a:r>
          </a:p>
          <a:p>
            <a:pPr marL="342900" indent="-342900" algn="just">
              <a:lnSpc>
                <a:spcPct val="90000"/>
              </a:lnSpc>
            </a:pPr>
            <a:r>
              <a:rPr lang="es-ES"/>
              <a:t>				a productores yerbateros</a:t>
            </a:r>
          </a:p>
          <a:p>
            <a:pPr marL="342900" indent="-342900" algn="just">
              <a:lnSpc>
                <a:spcPct val="90000"/>
              </a:lnSpc>
            </a:pPr>
            <a:r>
              <a:rPr lang="es-ES"/>
              <a:t>				empresas procesadoras, </a:t>
            </a:r>
          </a:p>
          <a:p>
            <a:pPr marL="342900" indent="-342900" algn="just">
              <a:lnSpc>
                <a:spcPct val="90000"/>
              </a:lnSpc>
            </a:pPr>
            <a:r>
              <a:rPr lang="es-ES"/>
              <a:t>				restaurantes, hoteles, </a:t>
            </a:r>
          </a:p>
          <a:p>
            <a:pPr marL="342900" indent="-342900" algn="just">
              <a:lnSpc>
                <a:spcPct val="90000"/>
              </a:lnSpc>
            </a:pPr>
            <a:r>
              <a:rPr lang="es-ES"/>
              <a:t>				agentes de viajes y otros </a:t>
            </a:r>
          </a:p>
          <a:p>
            <a:pPr marL="342900" indent="-342900" algn="just">
              <a:lnSpc>
                <a:spcPct val="90000"/>
              </a:lnSpc>
            </a:pPr>
            <a:r>
              <a:rPr lang="es-ES"/>
              <a:t>				agentes económicos </a:t>
            </a:r>
          </a:p>
          <a:p>
            <a:pPr marL="342900" indent="-342900" algn="just">
              <a:lnSpc>
                <a:spcPct val="90000"/>
              </a:lnSpc>
            </a:pPr>
            <a:r>
              <a:rPr lang="es-ES"/>
              <a:t>				que ofrecen diversos servicios</a:t>
            </a:r>
          </a:p>
          <a:p>
            <a:pPr marL="342900" indent="-342900" algn="just">
              <a:lnSpc>
                <a:spcPct val="90000"/>
              </a:lnSpc>
            </a:pPr>
            <a:r>
              <a:rPr lang="es-ES"/>
              <a:t>				turísticos.  </a:t>
            </a:r>
          </a:p>
          <a:p>
            <a:pPr marL="342900" indent="-342900">
              <a:lnSpc>
                <a:spcPct val="80000"/>
              </a:lnSpc>
              <a:spcBef>
                <a:spcPct val="20000"/>
              </a:spcBef>
            </a:pPr>
            <a:endParaRPr lang="es-ES" sz="1600">
              <a:solidFill>
                <a:srgbClr val="0000CC"/>
              </a:solidFill>
            </a:endParaRPr>
          </a:p>
        </p:txBody>
      </p:sp>
      <p:sp>
        <p:nvSpPr>
          <p:cNvPr id="6" name="5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Argentina:  Ruta de la Yerba Mate</a:t>
            </a:r>
          </a:p>
        </p:txBody>
      </p:sp>
      <p:pic>
        <p:nvPicPr>
          <p:cNvPr id="43013" name="4 Imagen" descr="Mapa Ruta Yerba.jpg"/>
          <p:cNvPicPr>
            <a:picLocks noChangeAspect="1"/>
          </p:cNvPicPr>
          <p:nvPr/>
        </p:nvPicPr>
        <p:blipFill>
          <a:blip r:embed="rId5"/>
          <a:srcRect/>
          <a:stretch>
            <a:fillRect/>
          </a:stretch>
        </p:blipFill>
        <p:spPr bwMode="auto">
          <a:xfrm>
            <a:off x="6167438" y="2428875"/>
            <a:ext cx="2833687" cy="4286250"/>
          </a:xfrm>
          <a:prstGeom prst="rect">
            <a:avLst/>
          </a:prstGeom>
          <a:noFill/>
          <a:ln w="9525">
            <a:noFill/>
            <a:miter lim="800000"/>
            <a:headEnd/>
            <a:tailEnd/>
          </a:ln>
        </p:spPr>
      </p:pic>
      <p:pic>
        <p:nvPicPr>
          <p:cNvPr id="43014" name="6 Imagen" descr="ruta-de-la-yerba-mate.jpg"/>
          <p:cNvPicPr>
            <a:picLocks noChangeAspect="1"/>
          </p:cNvPicPr>
          <p:nvPr/>
        </p:nvPicPr>
        <p:blipFill>
          <a:blip r:embed="rId6"/>
          <a:srcRect/>
          <a:stretch>
            <a:fillRect/>
          </a:stretch>
        </p:blipFill>
        <p:spPr bwMode="auto">
          <a:xfrm>
            <a:off x="285750" y="2643188"/>
            <a:ext cx="2411413" cy="40005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0" y="0"/>
          <a:ext cx="9144000" cy="6858000"/>
        </p:xfrm>
        <a:graphic>
          <a:graphicData uri="http://schemas.openxmlformats.org/presentationml/2006/ole">
            <p:oleObj spid="_x0000_s44034" name="Imagen" r:id="rId4" imgW="1066772" imgH="1066772" progId="MS_ClipArt_Gallery.2">
              <p:embed/>
            </p:oleObj>
          </a:graphicData>
        </a:graphic>
      </p:graphicFrame>
      <p:sp>
        <p:nvSpPr>
          <p:cNvPr id="44035" name="Rectangle 3"/>
          <p:cNvSpPr txBox="1">
            <a:spLocks noChangeArrowheads="1"/>
          </p:cNvSpPr>
          <p:nvPr/>
        </p:nvSpPr>
        <p:spPr bwMode="auto">
          <a:xfrm>
            <a:off x="457200" y="1000125"/>
            <a:ext cx="8229600" cy="4668838"/>
          </a:xfrm>
          <a:prstGeom prst="rect">
            <a:avLst/>
          </a:prstGeom>
          <a:noFill/>
          <a:ln w="9525">
            <a:noFill/>
            <a:miter lim="800000"/>
            <a:headEnd/>
            <a:tailEnd/>
          </a:ln>
        </p:spPr>
        <p:txBody>
          <a:bodyPr/>
          <a:lstStyle/>
          <a:p>
            <a:pPr marL="342900" indent="-342900" algn="just">
              <a:lnSpc>
                <a:spcPct val="90000"/>
              </a:lnSpc>
              <a:buFontTx/>
              <a:buChar char="•"/>
            </a:pPr>
            <a:r>
              <a:rPr lang="es-AR"/>
              <a:t>Existen 4 establecimientos que ofrecen servicio de alojamiento y actividades relacionadas al cultivo y consumo de la Yerba Mate. Asimismo, 3 establecimientos gastronómicos ofrecen alimentos elaborados en base a este producto.</a:t>
            </a:r>
          </a:p>
          <a:p>
            <a:pPr marL="342900" indent="-342900" algn="just">
              <a:lnSpc>
                <a:spcPct val="90000"/>
              </a:lnSpc>
            </a:pPr>
            <a:endParaRPr lang="es-AR" sz="800"/>
          </a:p>
          <a:p>
            <a:pPr marL="342900" indent="-342900" algn="just">
              <a:lnSpc>
                <a:spcPct val="90000"/>
              </a:lnSpc>
              <a:buFontTx/>
              <a:buChar char="•"/>
            </a:pPr>
            <a:r>
              <a:rPr lang="es-ES"/>
              <a:t>El Instituto Nacional de Yerba Mate es el organismo regulador de la actividad de elaboración de este producto.  Posee distintos programas, como el La Ruta de la Yerba Mate es el primer producto turístico de la Argentina, que vincula la actividad productiva de la yerba mate con la historia, la cultura, la gente, y los  paisajes de Misiones y de Corrientes.  Es ejecutado por el Instituto Nacional de la Yerba Mate (INYM), la facultad de Agronomía de la Universidad de Buenos Aires, y la Asociación Ruta de la yerba mate </a:t>
            </a:r>
            <a:endParaRPr lang="es-AR"/>
          </a:p>
          <a:p>
            <a:pPr marL="342900" indent="-342900">
              <a:lnSpc>
                <a:spcPct val="80000"/>
              </a:lnSpc>
              <a:spcBef>
                <a:spcPct val="20000"/>
              </a:spcBef>
            </a:pPr>
            <a:endParaRPr lang="es-ES" sz="1600">
              <a:solidFill>
                <a:srgbClr val="0000CC"/>
              </a:solidFill>
            </a:endParaRPr>
          </a:p>
        </p:txBody>
      </p:sp>
      <p:sp>
        <p:nvSpPr>
          <p:cNvPr id="4" name="3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Argentina:  Ruta de la Yerba Mate</a:t>
            </a:r>
          </a:p>
        </p:txBody>
      </p:sp>
      <p:pic>
        <p:nvPicPr>
          <p:cNvPr id="44037" name="4 Imagen" descr="Mate-01.jpg"/>
          <p:cNvPicPr>
            <a:picLocks noChangeAspect="1"/>
          </p:cNvPicPr>
          <p:nvPr/>
        </p:nvPicPr>
        <p:blipFill>
          <a:blip r:embed="rId5"/>
          <a:srcRect/>
          <a:stretch>
            <a:fillRect/>
          </a:stretch>
        </p:blipFill>
        <p:spPr bwMode="auto">
          <a:xfrm>
            <a:off x="6000750" y="4429125"/>
            <a:ext cx="2857500" cy="2216150"/>
          </a:xfrm>
          <a:prstGeom prst="rect">
            <a:avLst/>
          </a:prstGeom>
          <a:noFill/>
          <a:ln w="9525">
            <a:noFill/>
            <a:miter lim="800000"/>
            <a:headEnd/>
            <a:tailEnd/>
          </a:ln>
        </p:spPr>
      </p:pic>
      <p:sp>
        <p:nvSpPr>
          <p:cNvPr id="6" name="5 Rectángulo"/>
          <p:cNvSpPr/>
          <p:nvPr/>
        </p:nvSpPr>
        <p:spPr>
          <a:xfrm>
            <a:off x="5929313" y="4143375"/>
            <a:ext cx="3071812"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Mate cebado</a:t>
            </a:r>
          </a:p>
        </p:txBody>
      </p:sp>
      <p:pic>
        <p:nvPicPr>
          <p:cNvPr id="44039" name="6 Imagen" descr="mate-02.jpg"/>
          <p:cNvPicPr>
            <a:picLocks noChangeAspect="1"/>
          </p:cNvPicPr>
          <p:nvPr/>
        </p:nvPicPr>
        <p:blipFill>
          <a:blip r:embed="rId6"/>
          <a:srcRect/>
          <a:stretch>
            <a:fillRect/>
          </a:stretch>
        </p:blipFill>
        <p:spPr bwMode="auto">
          <a:xfrm>
            <a:off x="428625" y="4429125"/>
            <a:ext cx="2857500" cy="2214563"/>
          </a:xfrm>
          <a:prstGeom prst="rect">
            <a:avLst/>
          </a:prstGeom>
          <a:noFill/>
          <a:ln w="9525">
            <a:noFill/>
            <a:miter lim="800000"/>
            <a:headEnd/>
            <a:tailEnd/>
          </a:ln>
        </p:spPr>
      </p:pic>
      <p:pic>
        <p:nvPicPr>
          <p:cNvPr id="44040" name="7 Imagen" descr="terere-01.jpg"/>
          <p:cNvPicPr>
            <a:picLocks noChangeAspect="1"/>
          </p:cNvPicPr>
          <p:nvPr/>
        </p:nvPicPr>
        <p:blipFill>
          <a:blip r:embed="rId7"/>
          <a:srcRect/>
          <a:stretch>
            <a:fillRect/>
          </a:stretch>
        </p:blipFill>
        <p:spPr bwMode="auto">
          <a:xfrm>
            <a:off x="3429000" y="4432300"/>
            <a:ext cx="2466975" cy="2205038"/>
          </a:xfrm>
          <a:prstGeom prst="rect">
            <a:avLst/>
          </a:prstGeom>
          <a:noFill/>
          <a:ln w="9525">
            <a:noFill/>
            <a:miter lim="800000"/>
            <a:headEnd/>
            <a:tailEnd/>
          </a:ln>
        </p:spPr>
      </p:pic>
      <p:sp>
        <p:nvSpPr>
          <p:cNvPr id="9" name="8 Rectángulo"/>
          <p:cNvSpPr/>
          <p:nvPr/>
        </p:nvSpPr>
        <p:spPr>
          <a:xfrm>
            <a:off x="3143250" y="4143375"/>
            <a:ext cx="3071813"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Tereré</a:t>
            </a:r>
          </a:p>
        </p:txBody>
      </p:sp>
      <p:sp>
        <p:nvSpPr>
          <p:cNvPr id="10" name="9 Rectángulo"/>
          <p:cNvSpPr/>
          <p:nvPr/>
        </p:nvSpPr>
        <p:spPr>
          <a:xfrm>
            <a:off x="285750" y="4143375"/>
            <a:ext cx="3071813"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Cebando mate</a:t>
            </a:r>
          </a:p>
        </p:txBody>
      </p:sp>
    </p:spTree>
  </p:cSld>
  <p:clrMapOvr>
    <a:masterClrMapping/>
  </p:clrMapOvr>
  <p:transition>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0" y="0"/>
          <a:ext cx="9144000" cy="6858000"/>
        </p:xfrm>
        <a:graphic>
          <a:graphicData uri="http://schemas.openxmlformats.org/presentationml/2006/ole">
            <p:oleObj spid="_x0000_s45058" name="Imagen" r:id="rId4" imgW="1066772" imgH="1066772" progId="MS_ClipArt_Gallery.2">
              <p:embed/>
            </p:oleObj>
          </a:graphicData>
        </a:graphic>
      </p:graphicFrame>
      <p:sp>
        <p:nvSpPr>
          <p:cNvPr id="45059" name="Rectangle 3"/>
          <p:cNvSpPr txBox="1">
            <a:spLocks noChangeArrowheads="1"/>
          </p:cNvSpPr>
          <p:nvPr/>
        </p:nvSpPr>
        <p:spPr bwMode="auto">
          <a:xfrm>
            <a:off x="457200" y="1069975"/>
            <a:ext cx="8229600" cy="5145088"/>
          </a:xfrm>
          <a:prstGeom prst="rect">
            <a:avLst/>
          </a:prstGeom>
          <a:noFill/>
          <a:ln w="9525">
            <a:noFill/>
            <a:miter lim="800000"/>
            <a:headEnd/>
            <a:tailEnd/>
          </a:ln>
        </p:spPr>
        <p:txBody>
          <a:bodyPr/>
          <a:lstStyle/>
          <a:p>
            <a:pPr marL="342900" indent="-342900" algn="just">
              <a:lnSpc>
                <a:spcPct val="90000"/>
              </a:lnSpc>
              <a:buFontTx/>
              <a:buChar char="•"/>
            </a:pPr>
            <a:r>
              <a:rPr lang="es-ES"/>
              <a:t>La yerba mate, constituye en sí misma, una representación de la idiosincrasia de Argentina, Brasil, Uruguay y Paraguay. Los indígenas lo consumían antes de la conquista. </a:t>
            </a:r>
          </a:p>
          <a:p>
            <a:pPr marL="342900" indent="-342900" algn="just">
              <a:lnSpc>
                <a:spcPct val="90000"/>
              </a:lnSpc>
            </a:pPr>
            <a:endParaRPr lang="es-ES" sz="800"/>
          </a:p>
          <a:p>
            <a:pPr marL="342900" indent="-342900" algn="just">
              <a:lnSpc>
                <a:spcPct val="90000"/>
              </a:lnSpc>
              <a:buFontTx/>
              <a:buChar char="•"/>
            </a:pPr>
            <a:r>
              <a:rPr lang="es-ES"/>
              <a:t>La yerba mate contiene numerosas vitaminas y minerales, tales como resinas, fibra, aceite volátil, taninos. Contiene además, carotín; vitaminas A, C, E, B-1, B-2, y B-compuesto, riboflavin, ácido nicotínico, acido pantoténico, biotín, magnesio, calcio, hierro, sodio, potasio, manganeso, silicon, fosfato, sulfuro, ácido hidroclórico, clorofila, choline y inositol. También contiene componentes químicos llamados xanthines, que tienen un efecto antioxidante, diurético y laxante. </a:t>
            </a:r>
          </a:p>
        </p:txBody>
      </p:sp>
      <p:sp>
        <p:nvSpPr>
          <p:cNvPr id="4" name="3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Argentina:  Ruta de la Yerba Mate</a:t>
            </a:r>
          </a:p>
        </p:txBody>
      </p:sp>
      <p:pic>
        <p:nvPicPr>
          <p:cNvPr id="45061" name="4 Imagen" descr="yerba_mate-01.jpg"/>
          <p:cNvPicPr>
            <a:picLocks noChangeAspect="1"/>
          </p:cNvPicPr>
          <p:nvPr/>
        </p:nvPicPr>
        <p:blipFill>
          <a:blip r:embed="rId5"/>
          <a:srcRect/>
          <a:stretch>
            <a:fillRect/>
          </a:stretch>
        </p:blipFill>
        <p:spPr bwMode="auto">
          <a:xfrm>
            <a:off x="857250" y="3983038"/>
            <a:ext cx="3571875" cy="2678112"/>
          </a:xfrm>
          <a:prstGeom prst="rect">
            <a:avLst/>
          </a:prstGeom>
          <a:noFill/>
          <a:ln w="9525">
            <a:noFill/>
            <a:miter lim="800000"/>
            <a:headEnd/>
            <a:tailEnd/>
          </a:ln>
        </p:spPr>
      </p:pic>
      <p:pic>
        <p:nvPicPr>
          <p:cNvPr id="45062" name="5 Imagen" descr="yerba_mate-02.jpg"/>
          <p:cNvPicPr>
            <a:picLocks noChangeAspect="1"/>
          </p:cNvPicPr>
          <p:nvPr/>
        </p:nvPicPr>
        <p:blipFill>
          <a:blip r:embed="rId6"/>
          <a:srcRect/>
          <a:stretch>
            <a:fillRect/>
          </a:stretch>
        </p:blipFill>
        <p:spPr bwMode="auto">
          <a:xfrm>
            <a:off x="5072063" y="3992563"/>
            <a:ext cx="3571875" cy="2630487"/>
          </a:xfrm>
          <a:prstGeom prst="rect">
            <a:avLst/>
          </a:prstGeom>
          <a:noFill/>
          <a:ln w="9525">
            <a:noFill/>
            <a:miter lim="800000"/>
            <a:headEnd/>
            <a:tailEnd/>
          </a:ln>
        </p:spPr>
      </p:pic>
      <p:sp>
        <p:nvSpPr>
          <p:cNvPr id="7" name="6 Rectángulo"/>
          <p:cNvSpPr/>
          <p:nvPr/>
        </p:nvSpPr>
        <p:spPr>
          <a:xfrm>
            <a:off x="5286375" y="3714750"/>
            <a:ext cx="3071813"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Planta de la Yerba Mate y suelo </a:t>
            </a:r>
            <a:r>
              <a:rPr lang="es-AR" sz="1200" dirty="0" err="1">
                <a:solidFill>
                  <a:schemeClr val="tx1"/>
                </a:solidFill>
              </a:rPr>
              <a:t>laterítico</a:t>
            </a:r>
            <a:endParaRPr lang="es-AR" sz="1200" dirty="0">
              <a:solidFill>
                <a:schemeClr val="tx1"/>
              </a:solidFill>
            </a:endParaRPr>
          </a:p>
        </p:txBody>
      </p:sp>
      <p:sp>
        <p:nvSpPr>
          <p:cNvPr id="8" name="7 Rectángulo"/>
          <p:cNvSpPr/>
          <p:nvPr/>
        </p:nvSpPr>
        <p:spPr>
          <a:xfrm>
            <a:off x="1000125" y="3714750"/>
            <a:ext cx="3071813"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Yerba Mate elaborada</a:t>
            </a:r>
          </a:p>
        </p:txBody>
      </p:sp>
    </p:spTree>
  </p:cSld>
  <p:clrMapOvr>
    <a:masterClrMapping/>
  </p:clrMapOvr>
  <p:transition>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nvGraphicFramePr>
        <p:xfrm>
          <a:off x="0" y="0"/>
          <a:ext cx="9144000" cy="6858000"/>
        </p:xfrm>
        <a:graphic>
          <a:graphicData uri="http://schemas.openxmlformats.org/presentationml/2006/ole">
            <p:oleObj spid="_x0000_s46082" name="Imagen" r:id="rId4" imgW="1066772" imgH="1066772" progId="MS_ClipArt_Gallery.2">
              <p:embed/>
            </p:oleObj>
          </a:graphicData>
        </a:graphic>
      </p:graphicFrame>
      <p:sp>
        <p:nvSpPr>
          <p:cNvPr id="46083" name="Rectangle 3"/>
          <p:cNvSpPr txBox="1">
            <a:spLocks noChangeArrowheads="1"/>
          </p:cNvSpPr>
          <p:nvPr/>
        </p:nvSpPr>
        <p:spPr bwMode="auto">
          <a:xfrm>
            <a:off x="457200" y="1068388"/>
            <a:ext cx="8229600" cy="5289550"/>
          </a:xfrm>
          <a:prstGeom prst="rect">
            <a:avLst/>
          </a:prstGeom>
          <a:noFill/>
          <a:ln w="9525">
            <a:noFill/>
            <a:miter lim="800000"/>
            <a:headEnd/>
            <a:tailEnd/>
          </a:ln>
        </p:spPr>
        <p:txBody>
          <a:bodyPr/>
          <a:lstStyle/>
          <a:p>
            <a:pPr marL="342900" indent="-342900" algn="just">
              <a:lnSpc>
                <a:spcPct val="90000"/>
              </a:lnSpc>
              <a:buFontTx/>
              <a:buChar char="•"/>
            </a:pPr>
            <a:r>
              <a:rPr lang="es-ES"/>
              <a:t>El INTA contempla programas  dirigidos a generar, desarrollar y adecuar tecnologías de producción sobre la base de estrategias sustentables que integren los componentes genéticos, ecofisiológicos, nutricionales y de manejo, dirigidos a asegurar  productividad, calidad y estabilidad de los procesos industriales y de los productos resultantes, minimizando la incidencia y  afectación por factores exógenos (bióticos y abióticos).</a:t>
            </a:r>
          </a:p>
          <a:p>
            <a:pPr marL="342900" indent="-342900" algn="just">
              <a:lnSpc>
                <a:spcPct val="90000"/>
              </a:lnSpc>
              <a:buFontTx/>
              <a:buChar char="•"/>
            </a:pPr>
            <a:endParaRPr lang="es-ES"/>
          </a:p>
          <a:p>
            <a:pPr marL="342900" indent="-342900" algn="just">
              <a:lnSpc>
                <a:spcPct val="90000"/>
              </a:lnSpc>
              <a:buFontTx/>
              <a:buChar char="•"/>
            </a:pPr>
            <a:r>
              <a:rPr lang="es-ES"/>
              <a:t>Existe asimismo, un protocolo de calidad que reglamenta el funcionamiento de los establecimientos que intervienen en la ruta, tales como establecimientos agropecuarios, restaurantes, bares y confiterías, las agroindustrias, los alojamientos, las agencias de Turismo y otros participantes que eventualmente puedan </a:t>
            </a:r>
          </a:p>
          <a:p>
            <a:pPr marL="342900" indent="-342900" algn="just">
              <a:lnSpc>
                <a:spcPct val="90000"/>
              </a:lnSpc>
            </a:pPr>
            <a:r>
              <a:rPr lang="es-ES"/>
              <a:t>	incorporarse. </a:t>
            </a:r>
          </a:p>
          <a:p>
            <a:pPr marL="342900" indent="-342900" algn="just">
              <a:lnSpc>
                <a:spcPct val="90000"/>
              </a:lnSpc>
              <a:buFontTx/>
              <a:buChar char="•"/>
            </a:pPr>
            <a:endParaRPr lang="es-ES"/>
          </a:p>
          <a:p>
            <a:pPr marL="342900" indent="-342900" algn="just">
              <a:lnSpc>
                <a:spcPct val="90000"/>
              </a:lnSpc>
              <a:buFontTx/>
              <a:buChar char="•"/>
            </a:pPr>
            <a:r>
              <a:rPr lang="es-ES"/>
              <a:t>Se estima que, actualmente, Argentina produce</a:t>
            </a:r>
          </a:p>
          <a:p>
            <a:pPr marL="342900" indent="-342900" algn="just">
              <a:lnSpc>
                <a:spcPct val="90000"/>
              </a:lnSpc>
            </a:pPr>
            <a:r>
              <a:rPr lang="es-ES"/>
              <a:t>	alrededor del 60% de la producción de </a:t>
            </a:r>
          </a:p>
          <a:p>
            <a:pPr marL="342900" indent="-342900" algn="just">
              <a:lnSpc>
                <a:spcPct val="90000"/>
              </a:lnSpc>
            </a:pPr>
            <a:r>
              <a:rPr lang="es-ES"/>
              <a:t>	yerba mate en el mundo.</a:t>
            </a:r>
          </a:p>
          <a:p>
            <a:pPr marL="342900" indent="-342900" algn="just">
              <a:lnSpc>
                <a:spcPct val="90000"/>
              </a:lnSpc>
              <a:buFontTx/>
              <a:buChar char="•"/>
            </a:pPr>
            <a:endParaRPr lang="es-ES"/>
          </a:p>
        </p:txBody>
      </p:sp>
      <p:sp>
        <p:nvSpPr>
          <p:cNvPr id="4" name="3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Argentina:  Ruta de la Yerba Mate</a:t>
            </a:r>
          </a:p>
        </p:txBody>
      </p:sp>
      <p:pic>
        <p:nvPicPr>
          <p:cNvPr id="46085" name="4 Imagen" descr="heladodeyerba-01.jpg"/>
          <p:cNvPicPr>
            <a:picLocks noChangeAspect="1"/>
          </p:cNvPicPr>
          <p:nvPr/>
        </p:nvPicPr>
        <p:blipFill>
          <a:blip r:embed="rId5"/>
          <a:srcRect/>
          <a:stretch>
            <a:fillRect/>
          </a:stretch>
        </p:blipFill>
        <p:spPr bwMode="auto">
          <a:xfrm>
            <a:off x="5929313" y="4071938"/>
            <a:ext cx="2928937" cy="2714625"/>
          </a:xfrm>
          <a:prstGeom prst="rect">
            <a:avLst/>
          </a:prstGeom>
          <a:noFill/>
          <a:ln w="9525">
            <a:noFill/>
            <a:miter lim="800000"/>
            <a:headEnd/>
            <a:tailEnd/>
          </a:ln>
        </p:spPr>
      </p:pic>
      <p:sp>
        <p:nvSpPr>
          <p:cNvPr id="6" name="5 Rectángulo"/>
          <p:cNvSpPr/>
          <p:nvPr/>
        </p:nvSpPr>
        <p:spPr>
          <a:xfrm>
            <a:off x="5929313" y="3857625"/>
            <a:ext cx="3071812"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Helado de Yerba Mate</a:t>
            </a:r>
          </a:p>
        </p:txBody>
      </p:sp>
    </p:spTree>
  </p:cSld>
  <p:clrMapOvr>
    <a:masterClrMapping/>
  </p:clrMapOvr>
  <p:transition>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nvGraphicFramePr>
        <p:xfrm>
          <a:off x="0" y="0"/>
          <a:ext cx="9144000" cy="6858000"/>
        </p:xfrm>
        <a:graphic>
          <a:graphicData uri="http://schemas.openxmlformats.org/presentationml/2006/ole">
            <p:oleObj spid="_x0000_s47106" name="Imagen" r:id="rId4" imgW="1066772" imgH="1066772" progId="MS_ClipArt_Gallery.2">
              <p:embed/>
            </p:oleObj>
          </a:graphicData>
        </a:graphic>
      </p:graphicFrame>
      <p:sp>
        <p:nvSpPr>
          <p:cNvPr id="47107" name="Rectangle 3"/>
          <p:cNvSpPr txBox="1">
            <a:spLocks noChangeArrowheads="1"/>
          </p:cNvSpPr>
          <p:nvPr/>
        </p:nvSpPr>
        <p:spPr bwMode="auto">
          <a:xfrm>
            <a:off x="285750" y="1071563"/>
            <a:ext cx="8401050" cy="5054600"/>
          </a:xfrm>
          <a:prstGeom prst="rect">
            <a:avLst/>
          </a:prstGeom>
          <a:noFill/>
          <a:ln w="9525">
            <a:noFill/>
            <a:miter lim="800000"/>
            <a:headEnd/>
            <a:tailEnd/>
          </a:ln>
        </p:spPr>
        <p:txBody>
          <a:bodyPr/>
          <a:lstStyle/>
          <a:p>
            <a:pPr marL="342900" indent="-342900" algn="just">
              <a:lnSpc>
                <a:spcPct val="90000"/>
              </a:lnSpc>
              <a:buFontTx/>
              <a:buChar char="•"/>
            </a:pPr>
            <a:r>
              <a:rPr lang="es-ES"/>
              <a:t>El circuito se diseñó en forma de cluster, interviniendo distintos agentes económicos, (agencias de viajes, establecimientos productores, plantas industriales, guías, transporte, y otros elementos que conforman la actividad turística). </a:t>
            </a:r>
          </a:p>
          <a:p>
            <a:pPr marL="342900" indent="-342900" algn="just">
              <a:lnSpc>
                <a:spcPct val="90000"/>
              </a:lnSpc>
              <a:buFontTx/>
              <a:buChar char="•"/>
            </a:pPr>
            <a:r>
              <a:rPr lang="es-ES"/>
              <a:t>La autoridad de aplicación, es la Asociación de la Ruta de la Yerba Mate, responsable por la política de calidad. </a:t>
            </a:r>
          </a:p>
          <a:p>
            <a:pPr marL="342900" indent="-342900" algn="just">
              <a:lnSpc>
                <a:spcPct val="90000"/>
              </a:lnSpc>
              <a:buFontTx/>
              <a:buChar char="•"/>
            </a:pPr>
            <a:r>
              <a:rPr lang="es-ES"/>
              <a:t>Durante el recorrido, se sirve un menú regional con platos elaborados a partir de los productos característicos</a:t>
            </a:r>
          </a:p>
          <a:p>
            <a:pPr marL="342900" indent="-342900" algn="just">
              <a:lnSpc>
                <a:spcPct val="90000"/>
              </a:lnSpc>
            </a:pPr>
            <a:r>
              <a:rPr lang="es-ES"/>
              <a:t>	de la ruta, los que deben ser</a:t>
            </a:r>
          </a:p>
          <a:p>
            <a:pPr marL="342900" indent="-342900" algn="just">
              <a:lnSpc>
                <a:spcPct val="90000"/>
              </a:lnSpc>
            </a:pPr>
            <a:r>
              <a:rPr lang="es-ES"/>
              <a:t>	ofrecidos en la carta de todos</a:t>
            </a:r>
          </a:p>
          <a:p>
            <a:pPr marL="342900" indent="-342900" algn="just">
              <a:lnSpc>
                <a:spcPct val="90000"/>
              </a:lnSpc>
            </a:pPr>
            <a:r>
              <a:rPr lang="es-ES"/>
              <a:t>	los establecimientos agrope-</a:t>
            </a:r>
          </a:p>
          <a:p>
            <a:pPr marL="342900" indent="-342900" algn="just">
              <a:lnSpc>
                <a:spcPct val="90000"/>
              </a:lnSpc>
            </a:pPr>
            <a:r>
              <a:rPr lang="es-ES"/>
              <a:t>	cuarios y restaurantes.  </a:t>
            </a:r>
          </a:p>
          <a:p>
            <a:pPr marL="342900" indent="-342900" algn="just">
              <a:lnSpc>
                <a:spcPct val="90000"/>
              </a:lnSpc>
            </a:pPr>
            <a:r>
              <a:rPr lang="es-ES"/>
              <a:t>	También, posee un sistema de</a:t>
            </a:r>
          </a:p>
          <a:p>
            <a:pPr marL="342900" indent="-342900" algn="just">
              <a:lnSpc>
                <a:spcPct val="90000"/>
              </a:lnSpc>
            </a:pPr>
            <a:r>
              <a:rPr lang="es-ES"/>
              <a:t>	señalización de la ruta y un</a:t>
            </a:r>
          </a:p>
          <a:p>
            <a:pPr marL="342900" indent="-342900" algn="just">
              <a:lnSpc>
                <a:spcPct val="90000"/>
              </a:lnSpc>
            </a:pPr>
            <a:r>
              <a:rPr lang="es-ES"/>
              <a:t>	sistema de información común</a:t>
            </a:r>
          </a:p>
          <a:p>
            <a:pPr marL="342900" indent="-342900" algn="just">
              <a:lnSpc>
                <a:spcPct val="90000"/>
              </a:lnSpc>
            </a:pPr>
            <a:r>
              <a:rPr lang="es-ES"/>
              <a:t>	disponible en todos los estable-</a:t>
            </a:r>
          </a:p>
          <a:p>
            <a:pPr marL="342900" indent="-342900" algn="just">
              <a:lnSpc>
                <a:spcPct val="90000"/>
              </a:lnSpc>
            </a:pPr>
            <a:r>
              <a:rPr lang="es-ES"/>
              <a:t>	cimientos. </a:t>
            </a:r>
          </a:p>
          <a:p>
            <a:pPr marL="342900" indent="-342900" algn="just">
              <a:lnSpc>
                <a:spcPct val="90000"/>
              </a:lnSpc>
              <a:buFontTx/>
              <a:buChar char="•"/>
            </a:pPr>
            <a:r>
              <a:rPr lang="es-ES"/>
              <a:t>En forma secundaria se </a:t>
            </a:r>
          </a:p>
          <a:p>
            <a:pPr marL="342900" indent="-342900" algn="just">
              <a:lnSpc>
                <a:spcPct val="90000"/>
              </a:lnSpc>
            </a:pPr>
            <a:r>
              <a:rPr lang="es-ES"/>
              <a:t>	suman a una ruta alimentaria </a:t>
            </a:r>
          </a:p>
          <a:p>
            <a:pPr marL="342900" indent="-342900" algn="just">
              <a:lnSpc>
                <a:spcPct val="90000"/>
              </a:lnSpc>
            </a:pPr>
            <a:r>
              <a:rPr lang="es-ES"/>
              <a:t>	otros integrantes relaciona-</a:t>
            </a:r>
          </a:p>
          <a:p>
            <a:pPr marL="342900" indent="-342900" algn="just">
              <a:lnSpc>
                <a:spcPct val="90000"/>
              </a:lnSpc>
            </a:pPr>
            <a:r>
              <a:rPr lang="es-ES"/>
              <a:t>	dos con el turismo, la agroindustria, el comercio, artesanías y la cultura rural de la zona en tanto éstos sean aprobados por la autoridad de la ruta. </a:t>
            </a:r>
          </a:p>
          <a:p>
            <a:pPr marL="342900" indent="-342900">
              <a:lnSpc>
                <a:spcPct val="80000"/>
              </a:lnSpc>
              <a:spcBef>
                <a:spcPct val="20000"/>
              </a:spcBef>
            </a:pPr>
            <a:endParaRPr lang="es-ES" sz="1600">
              <a:solidFill>
                <a:srgbClr val="0000CC"/>
              </a:solidFill>
            </a:endParaRPr>
          </a:p>
        </p:txBody>
      </p:sp>
      <p:sp>
        <p:nvSpPr>
          <p:cNvPr id="4" name="3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Argentina:  Ruta de la Yerba Mate</a:t>
            </a:r>
          </a:p>
        </p:txBody>
      </p:sp>
      <p:pic>
        <p:nvPicPr>
          <p:cNvPr id="47109" name="5 Imagen" descr="Cuadro Yerba Mate.jpg"/>
          <p:cNvPicPr>
            <a:picLocks noChangeAspect="1"/>
          </p:cNvPicPr>
          <p:nvPr/>
        </p:nvPicPr>
        <p:blipFill>
          <a:blip r:embed="rId5"/>
          <a:srcRect/>
          <a:stretch>
            <a:fillRect/>
          </a:stretch>
        </p:blipFill>
        <p:spPr bwMode="auto">
          <a:xfrm>
            <a:off x="4073525" y="2928938"/>
            <a:ext cx="4657725" cy="3071812"/>
          </a:xfrm>
          <a:prstGeom prst="rect">
            <a:avLst/>
          </a:prstGeom>
          <a:noFill/>
          <a:ln w="9525">
            <a:noFill/>
            <a:miter lim="800000"/>
            <a:headEnd/>
            <a:tailEnd/>
          </a:ln>
        </p:spPr>
      </p:pic>
      <p:sp>
        <p:nvSpPr>
          <p:cNvPr id="7" name="6 Rectángulo"/>
          <p:cNvSpPr/>
          <p:nvPr/>
        </p:nvSpPr>
        <p:spPr>
          <a:xfrm>
            <a:off x="4071938" y="3000375"/>
            <a:ext cx="2571750"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err="1">
                <a:solidFill>
                  <a:schemeClr val="tx1"/>
                </a:solidFill>
              </a:rPr>
              <a:t>Cluster</a:t>
            </a:r>
            <a:r>
              <a:rPr lang="es-AR" sz="1200" dirty="0">
                <a:solidFill>
                  <a:schemeClr val="tx1"/>
                </a:solidFill>
              </a:rPr>
              <a:t> del circuito</a:t>
            </a:r>
          </a:p>
        </p:txBody>
      </p:sp>
    </p:spTree>
  </p:cSld>
  <p:clrMapOvr>
    <a:masterClrMapping/>
  </p:clrMapOvr>
  <p:transition>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
          <p:cNvGraphicFramePr>
            <a:graphicFrameLocks noChangeAspect="1"/>
          </p:cNvGraphicFramePr>
          <p:nvPr/>
        </p:nvGraphicFramePr>
        <p:xfrm>
          <a:off x="0" y="0"/>
          <a:ext cx="9144000" cy="6858000"/>
        </p:xfrm>
        <a:graphic>
          <a:graphicData uri="http://schemas.openxmlformats.org/presentationml/2006/ole">
            <p:oleObj spid="_x0000_s48130" name="Imagen" r:id="rId4" imgW="1066772" imgH="1066772" progId="MS_ClipArt_Gallery.2">
              <p:embed/>
            </p:oleObj>
          </a:graphicData>
        </a:graphic>
      </p:graphicFrame>
      <p:sp>
        <p:nvSpPr>
          <p:cNvPr id="5" name="4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Colombia:  Festival de la Ciruela</a:t>
            </a:r>
          </a:p>
        </p:txBody>
      </p:sp>
      <p:sp>
        <p:nvSpPr>
          <p:cNvPr id="48132" name="4 Subtítulo"/>
          <p:cNvSpPr txBox="1">
            <a:spLocks/>
          </p:cNvSpPr>
          <p:nvPr/>
        </p:nvSpPr>
        <p:spPr bwMode="auto">
          <a:xfrm>
            <a:off x="428625" y="1104900"/>
            <a:ext cx="8358188" cy="1752600"/>
          </a:xfrm>
          <a:prstGeom prst="rect">
            <a:avLst/>
          </a:prstGeom>
          <a:noFill/>
          <a:ln w="9525">
            <a:noFill/>
            <a:miter lim="800000"/>
            <a:headEnd/>
            <a:tailEnd/>
          </a:ln>
        </p:spPr>
        <p:txBody>
          <a:bodyPr/>
          <a:lstStyle/>
          <a:p>
            <a:pPr algn="just"/>
            <a:r>
              <a:rPr lang="es-ES"/>
              <a:t>El festival de la ciruela es un evento que se realiza en el corregimiento de Campeche -   Municipio de Baranoa, en el cual se puede conocer y degustar los productos derivados </a:t>
            </a:r>
            <a:endParaRPr lang="es-AR"/>
          </a:p>
          <a:p>
            <a:pPr algn="just"/>
            <a:r>
              <a:rPr lang="es-ES"/>
              <a:t>de la ciruela como el vino, pudines, mermelada, vinagreta, jugos, dulces y artesanías, los cuales son elaboradoras por la misma comunidad. </a:t>
            </a:r>
            <a:endParaRPr lang="es-AR"/>
          </a:p>
          <a:p>
            <a:pPr algn="just"/>
            <a:r>
              <a:rPr lang="es-ES" sz="800"/>
              <a:t> </a:t>
            </a:r>
            <a:endParaRPr lang="es-AR" sz="800"/>
          </a:p>
          <a:p>
            <a:pPr algn="just"/>
            <a:r>
              <a:rPr lang="es-ES"/>
              <a:t>La ciruela es oriunda de Guadalajara (México) que llego a tierras colombianas alrededor  del año 1950. </a:t>
            </a:r>
            <a:endParaRPr lang="es-AR"/>
          </a:p>
          <a:p>
            <a:pPr algn="just"/>
            <a:r>
              <a:rPr lang="es-ES"/>
              <a:t>La ciruela además de ser un alimento de alto </a:t>
            </a:r>
          </a:p>
          <a:p>
            <a:pPr algn="just"/>
            <a:r>
              <a:rPr lang="es-ES"/>
              <a:t>valor nutritivo, de los huesos (carozos) se</a:t>
            </a:r>
          </a:p>
          <a:p>
            <a:pPr algn="just"/>
            <a:r>
              <a:rPr lang="es-ES"/>
              <a:t>Puede extraer un aceite sucedáneo de </a:t>
            </a:r>
          </a:p>
          <a:p>
            <a:pPr algn="just"/>
            <a:r>
              <a:rPr lang="es-ES"/>
              <a:t>almendras.</a:t>
            </a:r>
            <a:endParaRPr lang="es-AR"/>
          </a:p>
          <a:p>
            <a:pPr algn="just"/>
            <a:r>
              <a:rPr lang="es-ES" sz="800"/>
              <a:t> </a:t>
            </a:r>
            <a:endParaRPr lang="es-AR" sz="800"/>
          </a:p>
          <a:p>
            <a:pPr algn="just"/>
            <a:r>
              <a:rPr lang="es-ES"/>
              <a:t>Los productos elaborados a base de la </a:t>
            </a:r>
          </a:p>
          <a:p>
            <a:pPr algn="just"/>
            <a:r>
              <a:rPr lang="es-ES"/>
              <a:t>Ciruela como pudines, vino de ciruela, </a:t>
            </a:r>
          </a:p>
          <a:p>
            <a:pPr algn="just"/>
            <a:r>
              <a:rPr lang="es-ES"/>
              <a:t>pan de yuca  y artesanías son fabricados y</a:t>
            </a:r>
          </a:p>
          <a:p>
            <a:pPr algn="just"/>
            <a:r>
              <a:rPr lang="es-ES"/>
              <a:t>vendidos en comercios y casas </a:t>
            </a:r>
          </a:p>
          <a:p>
            <a:pPr algn="just"/>
            <a:r>
              <a:rPr lang="es-ES"/>
              <a:t>particulares</a:t>
            </a:r>
          </a:p>
          <a:p>
            <a:pPr algn="just">
              <a:lnSpc>
                <a:spcPct val="90000"/>
              </a:lnSpc>
              <a:spcBef>
                <a:spcPct val="20000"/>
              </a:spcBef>
            </a:pPr>
            <a:endParaRPr lang="es-ES" sz="2000">
              <a:solidFill>
                <a:srgbClr val="0000CC"/>
              </a:solidFill>
              <a:latin typeface="Verdana" pitchFamily="34" charset="0"/>
            </a:endParaRPr>
          </a:p>
        </p:txBody>
      </p:sp>
      <p:pic>
        <p:nvPicPr>
          <p:cNvPr id="48133" name="Picture 5" descr="festival de la ciruela - Campeche (7)2"/>
          <p:cNvPicPr>
            <a:picLocks noChangeAspect="1" noChangeArrowheads="1"/>
          </p:cNvPicPr>
          <p:nvPr/>
        </p:nvPicPr>
        <p:blipFill>
          <a:blip r:embed="rId5"/>
          <a:srcRect/>
          <a:stretch>
            <a:fillRect/>
          </a:stretch>
        </p:blipFill>
        <p:spPr bwMode="auto">
          <a:xfrm>
            <a:off x="5000625" y="3571875"/>
            <a:ext cx="3851275" cy="3044825"/>
          </a:xfrm>
          <a:prstGeom prst="rect">
            <a:avLst/>
          </a:prstGeom>
          <a:noFill/>
          <a:ln w="9525">
            <a:noFill/>
            <a:miter lim="800000"/>
            <a:headEnd/>
            <a:tailEnd/>
          </a:ln>
        </p:spPr>
      </p:pic>
      <p:sp>
        <p:nvSpPr>
          <p:cNvPr id="8" name="7 Rectángulo"/>
          <p:cNvSpPr/>
          <p:nvPr/>
        </p:nvSpPr>
        <p:spPr>
          <a:xfrm>
            <a:off x="5072063" y="3143250"/>
            <a:ext cx="3929062"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Productos elaborados con pulpa de ciruela: pudding, vinagretas, vinos y dulces</a:t>
            </a:r>
          </a:p>
        </p:txBody>
      </p:sp>
    </p:spTree>
  </p:cSld>
  <p:clrMapOvr>
    <a:masterClrMapping/>
  </p:clrMapOvr>
  <p:transition>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0" y="0"/>
          <a:ext cx="9144000" cy="6858000"/>
        </p:xfrm>
        <a:graphic>
          <a:graphicData uri="http://schemas.openxmlformats.org/presentationml/2006/ole">
            <p:oleObj spid="_x0000_s49154" name="Imagen" r:id="rId4" imgW="1066772" imgH="1066772" progId="MS_ClipArt_Gallery.2">
              <p:embed/>
            </p:oleObj>
          </a:graphicData>
        </a:graphic>
      </p:graphicFrame>
      <p:sp>
        <p:nvSpPr>
          <p:cNvPr id="7" name="6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Colombia:  Festival de la Ciruela</a:t>
            </a:r>
          </a:p>
        </p:txBody>
      </p:sp>
      <p:sp>
        <p:nvSpPr>
          <p:cNvPr id="49156" name="4 Subtítulo"/>
          <p:cNvSpPr txBox="1">
            <a:spLocks/>
          </p:cNvSpPr>
          <p:nvPr/>
        </p:nvSpPr>
        <p:spPr bwMode="auto">
          <a:xfrm>
            <a:off x="428625" y="1104900"/>
            <a:ext cx="8358188" cy="1752600"/>
          </a:xfrm>
          <a:prstGeom prst="rect">
            <a:avLst/>
          </a:prstGeom>
          <a:noFill/>
          <a:ln w="9525">
            <a:noFill/>
            <a:miter lim="800000"/>
            <a:headEnd/>
            <a:tailEnd/>
          </a:ln>
        </p:spPr>
        <p:txBody>
          <a:bodyPr/>
          <a:lstStyle/>
          <a:p>
            <a:pPr algn="just"/>
            <a:r>
              <a:rPr lang="es-ES"/>
              <a:t>La ciruela se ha convertido para los hogares del Corregimiento de Campeche en el sustento económico, la mayoría de la población se dedican a la elaboración de los diferentes  productos derivados de la ciruela cuya receta pasan de generación en generación.</a:t>
            </a:r>
            <a:endParaRPr lang="es-AR"/>
          </a:p>
          <a:p>
            <a:pPr algn="just"/>
            <a:r>
              <a:rPr lang="es-ES" sz="800"/>
              <a:t> </a:t>
            </a:r>
            <a:endParaRPr lang="es-AR" sz="800"/>
          </a:p>
          <a:p>
            <a:pPr algn="just"/>
            <a:r>
              <a:rPr lang="es-ES"/>
              <a:t>El festival es un evento gastronómico-cultural donde se ofrece conocer su proceso productivo, agropecuario y microempresaria, compartir y degustar  de la gastronomía local.</a:t>
            </a:r>
            <a:endParaRPr lang="es-AR"/>
          </a:p>
          <a:p>
            <a:pPr algn="just">
              <a:lnSpc>
                <a:spcPct val="90000"/>
              </a:lnSpc>
              <a:spcBef>
                <a:spcPct val="20000"/>
              </a:spcBef>
            </a:pPr>
            <a:endParaRPr lang="es-ES" sz="2000">
              <a:solidFill>
                <a:srgbClr val="161319"/>
              </a:solidFill>
              <a:latin typeface="Verdana" pitchFamily="34" charset="0"/>
            </a:endParaRPr>
          </a:p>
        </p:txBody>
      </p:sp>
      <p:pic>
        <p:nvPicPr>
          <p:cNvPr id="49157" name="Picture 5" descr="festival de la ciruela - Campeche (6)2"/>
          <p:cNvPicPr>
            <a:picLocks noChangeAspect="1" noChangeArrowheads="1"/>
          </p:cNvPicPr>
          <p:nvPr/>
        </p:nvPicPr>
        <p:blipFill>
          <a:blip r:embed="rId5"/>
          <a:srcRect/>
          <a:stretch>
            <a:fillRect/>
          </a:stretch>
        </p:blipFill>
        <p:spPr bwMode="auto">
          <a:xfrm>
            <a:off x="285750" y="3857625"/>
            <a:ext cx="4065588" cy="2759075"/>
          </a:xfrm>
          <a:prstGeom prst="rect">
            <a:avLst/>
          </a:prstGeom>
          <a:noFill/>
          <a:ln w="9525">
            <a:noFill/>
            <a:miter lim="800000"/>
            <a:headEnd/>
            <a:tailEnd/>
          </a:ln>
        </p:spPr>
      </p:pic>
      <p:sp>
        <p:nvSpPr>
          <p:cNvPr id="6" name="5 Rectángulo"/>
          <p:cNvSpPr/>
          <p:nvPr/>
        </p:nvSpPr>
        <p:spPr>
          <a:xfrm>
            <a:off x="1214438" y="3929063"/>
            <a:ext cx="3071812" cy="21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Festival de la Ciruela</a:t>
            </a:r>
          </a:p>
        </p:txBody>
      </p:sp>
      <p:pic>
        <p:nvPicPr>
          <p:cNvPr id="49159" name="Picture 6" descr="festival de la ciruela - Campeche (17)2"/>
          <p:cNvPicPr>
            <a:picLocks noChangeAspect="1" noChangeArrowheads="1"/>
          </p:cNvPicPr>
          <p:nvPr/>
        </p:nvPicPr>
        <p:blipFill>
          <a:blip r:embed="rId6"/>
          <a:srcRect/>
          <a:stretch>
            <a:fillRect/>
          </a:stretch>
        </p:blipFill>
        <p:spPr bwMode="auto">
          <a:xfrm>
            <a:off x="5786438" y="2952750"/>
            <a:ext cx="3044825" cy="3684588"/>
          </a:xfrm>
          <a:prstGeom prst="rect">
            <a:avLst/>
          </a:prstGeom>
          <a:noFill/>
          <a:ln w="9525">
            <a:noFill/>
            <a:miter lim="800000"/>
            <a:headEnd/>
            <a:tailEnd/>
          </a:ln>
        </p:spPr>
      </p:pic>
      <p:sp>
        <p:nvSpPr>
          <p:cNvPr id="8" name="7 Rectángulo"/>
          <p:cNvSpPr/>
          <p:nvPr/>
        </p:nvSpPr>
        <p:spPr>
          <a:xfrm>
            <a:off x="6286500" y="3000375"/>
            <a:ext cx="2714625"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Monumento en honor al campesino recolector de la ciruela</a:t>
            </a:r>
          </a:p>
        </p:txBody>
      </p:sp>
    </p:spTree>
  </p:cSld>
  <p:clrMapOvr>
    <a:masterClrMapping/>
  </p:clrMapOvr>
  <p:transition>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2"/>
          <p:cNvGraphicFramePr>
            <a:graphicFrameLocks noChangeAspect="1"/>
          </p:cNvGraphicFramePr>
          <p:nvPr/>
        </p:nvGraphicFramePr>
        <p:xfrm>
          <a:off x="0" y="0"/>
          <a:ext cx="9144000" cy="6858000"/>
        </p:xfrm>
        <a:graphic>
          <a:graphicData uri="http://schemas.openxmlformats.org/presentationml/2006/ole">
            <p:oleObj spid="_x0000_s50178" name="Imagen" r:id="rId4" imgW="1066772" imgH="1066772" progId="MS_ClipArt_Gallery.2">
              <p:embed/>
            </p:oleObj>
          </a:graphicData>
        </a:graphic>
      </p:graphicFrame>
      <p:sp>
        <p:nvSpPr>
          <p:cNvPr id="7" name="6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Colombia:  Festival de la Ciruela</a:t>
            </a:r>
          </a:p>
        </p:txBody>
      </p:sp>
      <p:sp>
        <p:nvSpPr>
          <p:cNvPr id="50180" name="4 Subtítulo"/>
          <p:cNvSpPr txBox="1">
            <a:spLocks/>
          </p:cNvSpPr>
          <p:nvPr/>
        </p:nvSpPr>
        <p:spPr bwMode="auto">
          <a:xfrm>
            <a:off x="428625" y="1000125"/>
            <a:ext cx="8358188" cy="1857375"/>
          </a:xfrm>
          <a:prstGeom prst="rect">
            <a:avLst/>
          </a:prstGeom>
          <a:noFill/>
          <a:ln w="9525">
            <a:noFill/>
            <a:miter lim="800000"/>
            <a:headEnd/>
            <a:tailEnd/>
          </a:ln>
        </p:spPr>
        <p:txBody>
          <a:bodyPr/>
          <a:lstStyle/>
          <a:p>
            <a:pPr algn="just"/>
            <a:r>
              <a:rPr lang="es-ES"/>
              <a:t>Se espera una mejor  organización  de este evento  a través de la creación de una fundación que regule y ayude a los participantes del evento así como la ayuda de los entes gubernamentales quienes apoyan en la promoción del evento.</a:t>
            </a:r>
            <a:endParaRPr lang="es-AR"/>
          </a:p>
          <a:p>
            <a:pPr algn="just"/>
            <a:r>
              <a:rPr lang="es-ES" sz="800"/>
              <a:t> </a:t>
            </a:r>
            <a:endParaRPr lang="es-AR" sz="800"/>
          </a:p>
          <a:p>
            <a:pPr algn="just"/>
            <a:r>
              <a:rPr lang="es-ES"/>
              <a:t>Son los mismos líderes de la población y de esta actividad agrícola quienes se encargan de capacitar a los pobladores acerca de  la metodología de producción y la concientización de los beneficios económicos y culturales de la ciruela. </a:t>
            </a:r>
            <a:endParaRPr lang="es-AR"/>
          </a:p>
          <a:p>
            <a:r>
              <a:rPr lang="es-ES">
                <a:solidFill>
                  <a:srgbClr val="0000CC"/>
                </a:solidFill>
              </a:rPr>
              <a:t> </a:t>
            </a:r>
            <a:endParaRPr lang="es-AR">
              <a:solidFill>
                <a:srgbClr val="0000CC"/>
              </a:solidFill>
            </a:endParaRPr>
          </a:p>
          <a:p>
            <a:endParaRPr lang="es-AR"/>
          </a:p>
          <a:p>
            <a:pPr algn="just">
              <a:lnSpc>
                <a:spcPct val="90000"/>
              </a:lnSpc>
              <a:spcBef>
                <a:spcPct val="20000"/>
              </a:spcBef>
            </a:pPr>
            <a:endParaRPr lang="es-ES" sz="2000">
              <a:solidFill>
                <a:srgbClr val="161319"/>
              </a:solidFill>
              <a:latin typeface="Verdana" pitchFamily="34" charset="0"/>
            </a:endParaRPr>
          </a:p>
        </p:txBody>
      </p:sp>
      <p:pic>
        <p:nvPicPr>
          <p:cNvPr id="50181" name="Picture 6" descr="festival de la ciruela - Campeche (12)2"/>
          <p:cNvPicPr>
            <a:picLocks noChangeAspect="1" noChangeArrowheads="1"/>
          </p:cNvPicPr>
          <p:nvPr/>
        </p:nvPicPr>
        <p:blipFill>
          <a:blip r:embed="rId5"/>
          <a:srcRect/>
          <a:stretch>
            <a:fillRect/>
          </a:stretch>
        </p:blipFill>
        <p:spPr bwMode="auto">
          <a:xfrm>
            <a:off x="5429250" y="3586163"/>
            <a:ext cx="2714625" cy="3200400"/>
          </a:xfrm>
          <a:prstGeom prst="rect">
            <a:avLst/>
          </a:prstGeom>
          <a:noFill/>
          <a:ln w="9525">
            <a:noFill/>
            <a:miter lim="800000"/>
            <a:headEnd/>
            <a:tailEnd/>
          </a:ln>
        </p:spPr>
      </p:pic>
      <p:sp>
        <p:nvSpPr>
          <p:cNvPr id="8" name="7 Rectángulo"/>
          <p:cNvSpPr/>
          <p:nvPr/>
        </p:nvSpPr>
        <p:spPr>
          <a:xfrm>
            <a:off x="4786313" y="3286125"/>
            <a:ext cx="3929062"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Ventas de bultos y saquitos de ciruelas</a:t>
            </a:r>
          </a:p>
        </p:txBody>
      </p:sp>
      <p:pic>
        <p:nvPicPr>
          <p:cNvPr id="50183" name="Picture 7" descr="festival de la ciruela - Campeche (26)2"/>
          <p:cNvPicPr>
            <a:picLocks noChangeAspect="1" noChangeArrowheads="1"/>
          </p:cNvPicPr>
          <p:nvPr/>
        </p:nvPicPr>
        <p:blipFill>
          <a:blip r:embed="rId6"/>
          <a:srcRect/>
          <a:stretch>
            <a:fillRect/>
          </a:stretch>
        </p:blipFill>
        <p:spPr bwMode="auto">
          <a:xfrm>
            <a:off x="428625" y="3643313"/>
            <a:ext cx="4000500" cy="3103562"/>
          </a:xfrm>
          <a:prstGeom prst="rect">
            <a:avLst/>
          </a:prstGeom>
          <a:noFill/>
          <a:ln w="9525">
            <a:noFill/>
            <a:miter lim="800000"/>
            <a:headEnd/>
            <a:tailEnd/>
          </a:ln>
        </p:spPr>
      </p:pic>
      <p:sp>
        <p:nvSpPr>
          <p:cNvPr id="10" name="9 Rectángulo"/>
          <p:cNvSpPr/>
          <p:nvPr/>
        </p:nvSpPr>
        <p:spPr>
          <a:xfrm>
            <a:off x="214313" y="3286125"/>
            <a:ext cx="3929062"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Artesanías elaboradas con motivo de la ciruela</a:t>
            </a:r>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0" y="0"/>
          <a:ext cx="9144000" cy="6858000"/>
        </p:xfrm>
        <a:graphic>
          <a:graphicData uri="http://schemas.openxmlformats.org/presentationml/2006/ole">
            <p:oleObj spid="_x0000_s5122" name="Imagen" r:id="rId4" imgW="1066772" imgH="1066772" progId="MS_ClipArt_Gallery.2">
              <p:embed/>
            </p:oleObj>
          </a:graphicData>
        </a:graphic>
      </p:graphicFrame>
      <p:sp>
        <p:nvSpPr>
          <p:cNvPr id="5" name="Rectangle 2"/>
          <p:cNvSpPr txBox="1">
            <a:spLocks noChangeArrowheads="1"/>
          </p:cNvSpPr>
          <p:nvPr/>
        </p:nvSpPr>
        <p:spPr>
          <a:xfrm>
            <a:off x="500063" y="214313"/>
            <a:ext cx="8229600" cy="908050"/>
          </a:xfrm>
          <a:prstGeom prst="rect">
            <a:avLst/>
          </a:prstGeom>
        </p:spPr>
        <p:txBody>
          <a:bodyPr/>
          <a:lstStyle/>
          <a:p>
            <a:pPr algn="ctr">
              <a:defRPr/>
            </a:pPr>
            <a:r>
              <a:rPr lang="es-ES_tradnl" sz="2400" b="1" kern="0" dirty="0">
                <a:solidFill>
                  <a:schemeClr val="tx2"/>
                </a:solidFill>
                <a:effectLst>
                  <a:outerShdw blurRad="38100" dist="38100" dir="2700000" algn="tl">
                    <a:srgbClr val="C0C0C0"/>
                  </a:outerShdw>
                </a:effectLst>
                <a:latin typeface="Verdana" pitchFamily="34" charset="0"/>
                <a:ea typeface="+mj-ea"/>
                <a:cs typeface="+mj-cs"/>
              </a:rPr>
              <a:t>Las experiencias de </a:t>
            </a:r>
            <a:br>
              <a:rPr lang="es-ES_tradnl" sz="2400" b="1" kern="0" dirty="0">
                <a:solidFill>
                  <a:schemeClr val="tx2"/>
                </a:solidFill>
                <a:effectLst>
                  <a:outerShdw blurRad="38100" dist="38100" dir="2700000" algn="tl">
                    <a:srgbClr val="C0C0C0"/>
                  </a:outerShdw>
                </a:effectLst>
                <a:latin typeface="Verdana" pitchFamily="34" charset="0"/>
                <a:ea typeface="+mj-ea"/>
                <a:cs typeface="+mj-cs"/>
              </a:rPr>
            </a:br>
            <a:r>
              <a:rPr lang="es-ES_tradnl" sz="2400" b="1" kern="0" dirty="0">
                <a:solidFill>
                  <a:schemeClr val="tx2"/>
                </a:solidFill>
                <a:effectLst>
                  <a:outerShdw blurRad="38100" dist="38100" dir="2700000" algn="tl">
                    <a:srgbClr val="C0C0C0"/>
                  </a:outerShdw>
                </a:effectLst>
                <a:latin typeface="Verdana" pitchFamily="34" charset="0"/>
                <a:ea typeface="+mj-ea"/>
                <a:cs typeface="+mj-cs"/>
              </a:rPr>
              <a:t>investigación conjunta de la RED</a:t>
            </a:r>
            <a:endParaRPr lang="es-ES" sz="2400" b="1" kern="0" dirty="0">
              <a:solidFill>
                <a:schemeClr val="tx2"/>
              </a:solidFill>
              <a:effectLst>
                <a:outerShdw blurRad="38100" dist="38100" dir="2700000" algn="tl">
                  <a:srgbClr val="C0C0C0"/>
                </a:outerShdw>
              </a:effectLst>
              <a:latin typeface="Verdana" pitchFamily="34" charset="0"/>
              <a:ea typeface="+mj-ea"/>
              <a:cs typeface="+mj-cs"/>
            </a:endParaRPr>
          </a:p>
        </p:txBody>
      </p:sp>
      <p:sp>
        <p:nvSpPr>
          <p:cNvPr id="6" name="Rectangle 3"/>
          <p:cNvSpPr txBox="1">
            <a:spLocks noChangeArrowheads="1"/>
          </p:cNvSpPr>
          <p:nvPr/>
        </p:nvSpPr>
        <p:spPr>
          <a:xfrm>
            <a:off x="457200" y="1052513"/>
            <a:ext cx="8229600" cy="5805487"/>
          </a:xfrm>
          <a:prstGeom prst="rect">
            <a:avLst/>
          </a:prstGeom>
        </p:spPr>
        <p:txBody>
          <a:bodyPr/>
          <a:lstStyle/>
          <a:p>
            <a:pPr marL="342900" indent="-342900" algn="just">
              <a:lnSpc>
                <a:spcPct val="80000"/>
              </a:lnSpc>
              <a:spcBef>
                <a:spcPct val="20000"/>
              </a:spcBef>
              <a:buFontTx/>
              <a:buChar char="•"/>
              <a:defRPr/>
            </a:pPr>
            <a:endParaRPr lang="es-ES_tradnl" kern="0" dirty="0">
              <a:latin typeface="+mj-lt"/>
            </a:endParaRPr>
          </a:p>
          <a:p>
            <a:pPr marL="342900" indent="-342900" algn="just">
              <a:lnSpc>
                <a:spcPct val="80000"/>
              </a:lnSpc>
              <a:spcBef>
                <a:spcPct val="20000"/>
              </a:spcBef>
              <a:buFontTx/>
              <a:buChar char="•"/>
              <a:defRPr/>
            </a:pPr>
            <a:r>
              <a:rPr lang="es-ES_tradnl" kern="0" dirty="0">
                <a:latin typeface="+mj-lt"/>
              </a:rPr>
              <a:t>1.-“La temática cultural en los planes de estudio de las instituciones miembros de la RED”</a:t>
            </a:r>
          </a:p>
          <a:p>
            <a:pPr marL="342900" indent="-342900" algn="just">
              <a:lnSpc>
                <a:spcPct val="80000"/>
              </a:lnSpc>
              <a:spcBef>
                <a:spcPct val="20000"/>
              </a:spcBef>
              <a:defRPr/>
            </a:pPr>
            <a:endParaRPr lang="es-ES_tradnl" kern="0" dirty="0">
              <a:latin typeface="+mj-lt"/>
            </a:endParaRPr>
          </a:p>
          <a:p>
            <a:pPr marL="342900" indent="-342900" algn="just">
              <a:lnSpc>
                <a:spcPct val="80000"/>
              </a:lnSpc>
              <a:spcBef>
                <a:spcPct val="20000"/>
              </a:spcBef>
              <a:buFontTx/>
              <a:buChar char="•"/>
              <a:defRPr/>
            </a:pPr>
            <a:r>
              <a:rPr lang="es-ES_tradnl" kern="0" dirty="0">
                <a:latin typeface="+mj-lt"/>
              </a:rPr>
              <a:t> </a:t>
            </a:r>
            <a:r>
              <a:rPr lang="es-ES" kern="0" dirty="0">
                <a:latin typeface="+mj-lt"/>
              </a:rPr>
              <a:t>2.-“Turismo y Desarrollo regional. Modalidades innovadoras”.</a:t>
            </a:r>
          </a:p>
          <a:p>
            <a:pPr marL="342900" indent="-342900" algn="just">
              <a:lnSpc>
                <a:spcPct val="80000"/>
              </a:lnSpc>
              <a:spcBef>
                <a:spcPct val="20000"/>
              </a:spcBef>
              <a:defRPr/>
            </a:pPr>
            <a:endParaRPr lang="es-ES" kern="0" dirty="0">
              <a:latin typeface="+mj-lt"/>
            </a:endParaRPr>
          </a:p>
          <a:p>
            <a:pPr marL="342900" indent="-342900" algn="just">
              <a:lnSpc>
                <a:spcPct val="80000"/>
              </a:lnSpc>
              <a:spcBef>
                <a:spcPct val="20000"/>
              </a:spcBef>
              <a:buFontTx/>
              <a:buChar char="•"/>
              <a:defRPr/>
            </a:pPr>
            <a:r>
              <a:rPr lang="es-ES_tradnl" kern="0" dirty="0">
                <a:latin typeface="+mj-lt"/>
              </a:rPr>
              <a:t>3</a:t>
            </a:r>
            <a:r>
              <a:rPr lang="es-ES" kern="0" dirty="0">
                <a:latin typeface="+mj-lt"/>
              </a:rPr>
              <a:t>.- "El turismo como factor estratégico de desarrollo local. Modelos y prácticas exitosas".</a:t>
            </a:r>
          </a:p>
          <a:p>
            <a:pPr marL="342900" indent="-342900" algn="just">
              <a:lnSpc>
                <a:spcPct val="80000"/>
              </a:lnSpc>
              <a:spcBef>
                <a:spcPct val="20000"/>
              </a:spcBef>
              <a:buFontTx/>
              <a:buChar char="•"/>
              <a:defRPr/>
            </a:pPr>
            <a:endParaRPr lang="es-ES" kern="0" dirty="0">
              <a:latin typeface="+mj-lt"/>
            </a:endParaRPr>
          </a:p>
          <a:p>
            <a:pPr marL="342900" indent="-342900" algn="just">
              <a:lnSpc>
                <a:spcPct val="80000"/>
              </a:lnSpc>
              <a:spcBef>
                <a:spcPct val="20000"/>
              </a:spcBef>
              <a:buFontTx/>
              <a:buChar char="•"/>
              <a:defRPr/>
            </a:pPr>
            <a:r>
              <a:rPr lang="es-ES" kern="0" dirty="0">
                <a:latin typeface="+mj-lt"/>
              </a:rPr>
              <a:t>4.-“</a:t>
            </a:r>
            <a:r>
              <a:rPr lang="es-ES_tradnl" kern="0" dirty="0">
                <a:latin typeface="+mj-lt"/>
              </a:rPr>
              <a:t>Los </a:t>
            </a:r>
            <a:r>
              <a:rPr lang="es-ES" kern="0" dirty="0">
                <a:latin typeface="+mj-lt"/>
              </a:rPr>
              <a:t>escenarios del turismo urbano. Las ideas innovadoras”.</a:t>
            </a:r>
          </a:p>
          <a:p>
            <a:pPr marL="342900" indent="-342900" algn="just">
              <a:lnSpc>
                <a:spcPct val="80000"/>
              </a:lnSpc>
              <a:spcBef>
                <a:spcPct val="20000"/>
              </a:spcBef>
              <a:buFontTx/>
              <a:buChar char="•"/>
              <a:defRPr/>
            </a:pPr>
            <a:endParaRPr lang="es-ES" kern="0" dirty="0">
              <a:latin typeface="+mj-lt"/>
            </a:endParaRPr>
          </a:p>
          <a:p>
            <a:pPr marL="342900" indent="-342900" algn="just">
              <a:lnSpc>
                <a:spcPct val="80000"/>
              </a:lnSpc>
              <a:spcBef>
                <a:spcPct val="20000"/>
              </a:spcBef>
              <a:buFontTx/>
              <a:buChar char="•"/>
              <a:defRPr/>
            </a:pPr>
            <a:r>
              <a:rPr lang="es-ES" kern="0" dirty="0">
                <a:latin typeface="+mj-lt"/>
              </a:rPr>
              <a:t>5.-”La Función del Turismo en nuestra sociedad“</a:t>
            </a:r>
          </a:p>
          <a:p>
            <a:pPr marL="342900" indent="-342900" algn="just">
              <a:lnSpc>
                <a:spcPct val="80000"/>
              </a:lnSpc>
              <a:spcBef>
                <a:spcPct val="20000"/>
              </a:spcBef>
              <a:buFontTx/>
              <a:buChar char="•"/>
              <a:defRPr/>
            </a:pPr>
            <a:endParaRPr lang="es-ES" kern="0" dirty="0">
              <a:latin typeface="+mj-lt"/>
            </a:endParaRPr>
          </a:p>
          <a:p>
            <a:pPr marL="342900" indent="-342900" algn="just">
              <a:lnSpc>
                <a:spcPct val="80000"/>
              </a:lnSpc>
              <a:spcBef>
                <a:spcPct val="20000"/>
              </a:spcBef>
              <a:buFontTx/>
              <a:buChar char="•"/>
              <a:defRPr/>
            </a:pPr>
            <a:r>
              <a:rPr lang="es-ES_tradnl" kern="0" dirty="0">
                <a:latin typeface="+mj-lt"/>
              </a:rPr>
              <a:t>6.- </a:t>
            </a:r>
            <a:r>
              <a:rPr lang="es-AR" kern="0" dirty="0">
                <a:latin typeface="+mj-lt"/>
              </a:rPr>
              <a:t>“Destinos turísticos amenazados por el cambio climático”</a:t>
            </a:r>
          </a:p>
          <a:p>
            <a:pPr marL="342900" indent="-342900" algn="just">
              <a:lnSpc>
                <a:spcPct val="80000"/>
              </a:lnSpc>
              <a:spcBef>
                <a:spcPct val="20000"/>
              </a:spcBef>
              <a:buFontTx/>
              <a:buChar char="•"/>
              <a:defRPr/>
            </a:pPr>
            <a:endParaRPr lang="es-AR" kern="0" dirty="0">
              <a:latin typeface="+mj-lt"/>
            </a:endParaRPr>
          </a:p>
          <a:p>
            <a:pPr marL="342900" indent="-342900" algn="just">
              <a:lnSpc>
                <a:spcPct val="80000"/>
              </a:lnSpc>
              <a:spcBef>
                <a:spcPct val="20000"/>
              </a:spcBef>
              <a:buFontTx/>
              <a:buChar char="•"/>
              <a:defRPr/>
            </a:pPr>
            <a:r>
              <a:rPr lang="es-AR" kern="0" dirty="0">
                <a:latin typeface="+mj-lt"/>
              </a:rPr>
              <a:t>7.- "Infraestructuras y equipamientos turísticos amigables con el ambiente“. Hacia modelos de gestión de calidad turística sustentable. Las energías alternativas y su utilización </a:t>
            </a:r>
          </a:p>
          <a:p>
            <a:pPr marL="342900" indent="-342900">
              <a:lnSpc>
                <a:spcPct val="80000"/>
              </a:lnSpc>
              <a:spcBef>
                <a:spcPct val="20000"/>
              </a:spcBef>
              <a:defRPr/>
            </a:pPr>
            <a:r>
              <a:rPr lang="es-ES_tradnl" kern="0" dirty="0">
                <a:solidFill>
                  <a:schemeClr val="tx2"/>
                </a:solidFill>
                <a:latin typeface="+mj-lt"/>
              </a:rPr>
              <a:t>Todas ellas presentadas en Congresos CONPEHT y publicadas.</a:t>
            </a:r>
            <a:endParaRPr lang="es-ES" kern="0" dirty="0">
              <a:latin typeface="+mn-lt"/>
            </a:endParaRPr>
          </a:p>
        </p:txBody>
      </p:sp>
    </p:spTree>
  </p:cSld>
  <p:clrMapOvr>
    <a:masterClrMapping/>
  </p:clrMapOvr>
  <p:transition>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nvGraphicFramePr>
        <p:xfrm>
          <a:off x="0" y="0"/>
          <a:ext cx="9144000" cy="6858000"/>
        </p:xfrm>
        <a:graphic>
          <a:graphicData uri="http://schemas.openxmlformats.org/presentationml/2006/ole">
            <p:oleObj spid="_x0000_s51202" name="Imagen" r:id="rId4" imgW="1066772" imgH="1066772" progId="MS_ClipArt_Gallery.2">
              <p:embed/>
            </p:oleObj>
          </a:graphicData>
        </a:graphic>
      </p:graphicFrame>
      <p:sp>
        <p:nvSpPr>
          <p:cNvPr id="6" name="5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Colombia:  Ruta del Café – Triangulo del Café </a:t>
            </a:r>
          </a:p>
        </p:txBody>
      </p:sp>
      <p:sp>
        <p:nvSpPr>
          <p:cNvPr id="51204" name="4 Subtítulo"/>
          <p:cNvSpPr txBox="1">
            <a:spLocks/>
          </p:cNvSpPr>
          <p:nvPr/>
        </p:nvSpPr>
        <p:spPr bwMode="auto">
          <a:xfrm>
            <a:off x="428625" y="1104900"/>
            <a:ext cx="8358188" cy="1752600"/>
          </a:xfrm>
          <a:prstGeom prst="rect">
            <a:avLst/>
          </a:prstGeom>
          <a:noFill/>
          <a:ln w="9525">
            <a:noFill/>
            <a:miter lim="800000"/>
            <a:headEnd/>
            <a:tailEnd/>
          </a:ln>
        </p:spPr>
        <p:txBody>
          <a:bodyPr/>
          <a:lstStyle/>
          <a:p>
            <a:pPr algn="just"/>
            <a:r>
              <a:rPr lang="es-ES"/>
              <a:t>Tres departamentos hacen parte del Eje o Triángulo del Café en el que se encuentra la ruta del café.  Pereira (la reina del Otún), Armenia (la ciudad milagro) y Manizales (ciudad  cultural) son las capitales de los Departamentos de Risaralda, Quindío y Caldas. El paisaje cultural ha sido definido por la UNESCO  como categoría de valoración cultural  y natural de un territorio en el que hay un reconocimiento  y conservación de  las  expresiones culturales regionales. </a:t>
            </a:r>
            <a:endParaRPr lang="es-AR"/>
          </a:p>
          <a:p>
            <a:pPr algn="just"/>
            <a:r>
              <a:rPr lang="es-ES" sz="800"/>
              <a:t> </a:t>
            </a:r>
            <a:endParaRPr lang="es-AR" sz="800"/>
          </a:p>
          <a:p>
            <a:pPr algn="just"/>
            <a:r>
              <a:rPr lang="es-ES"/>
              <a:t>				En este territorio se han tejido diversas 				relaciones sociales  y simbólicas alrededor 				del café, que se manifiestan especialmente 				en los lugares donde tradicionalmente se 				brinda la bebida, “el café”. </a:t>
            </a:r>
          </a:p>
          <a:p>
            <a:pPr algn="just">
              <a:lnSpc>
                <a:spcPct val="90000"/>
              </a:lnSpc>
              <a:spcBef>
                <a:spcPct val="20000"/>
              </a:spcBef>
            </a:pPr>
            <a:endParaRPr lang="es-ES" sz="2000">
              <a:solidFill>
                <a:srgbClr val="161319"/>
              </a:solidFill>
              <a:latin typeface="Verdana" pitchFamily="34" charset="0"/>
            </a:endParaRPr>
          </a:p>
        </p:txBody>
      </p:sp>
      <p:pic>
        <p:nvPicPr>
          <p:cNvPr id="51205" name="4 Imagen" descr="triangulo del cafe.jpg"/>
          <p:cNvPicPr>
            <a:picLocks noChangeAspect="1"/>
          </p:cNvPicPr>
          <p:nvPr/>
        </p:nvPicPr>
        <p:blipFill>
          <a:blip r:embed="rId5"/>
          <a:srcRect/>
          <a:stretch>
            <a:fillRect/>
          </a:stretch>
        </p:blipFill>
        <p:spPr bwMode="auto">
          <a:xfrm>
            <a:off x="4714875" y="4643438"/>
            <a:ext cx="3786188" cy="2033587"/>
          </a:xfrm>
          <a:prstGeom prst="rect">
            <a:avLst/>
          </a:prstGeom>
          <a:noFill/>
          <a:ln w="9525">
            <a:noFill/>
            <a:miter lim="800000"/>
            <a:headEnd/>
            <a:tailEnd/>
          </a:ln>
        </p:spPr>
      </p:pic>
      <p:pic>
        <p:nvPicPr>
          <p:cNvPr id="51206" name="7 Imagen" descr="varioscafe.jpg"/>
          <p:cNvPicPr>
            <a:picLocks noChangeAspect="1"/>
          </p:cNvPicPr>
          <p:nvPr/>
        </p:nvPicPr>
        <p:blipFill>
          <a:blip r:embed="rId6"/>
          <a:srcRect/>
          <a:stretch>
            <a:fillRect/>
          </a:stretch>
        </p:blipFill>
        <p:spPr bwMode="auto">
          <a:xfrm>
            <a:off x="0" y="3143250"/>
            <a:ext cx="3132138" cy="34194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2"/>
          <p:cNvGraphicFramePr>
            <a:graphicFrameLocks noChangeAspect="1"/>
          </p:cNvGraphicFramePr>
          <p:nvPr/>
        </p:nvGraphicFramePr>
        <p:xfrm>
          <a:off x="0" y="0"/>
          <a:ext cx="9144000" cy="6858000"/>
        </p:xfrm>
        <a:graphic>
          <a:graphicData uri="http://schemas.openxmlformats.org/presentationml/2006/ole">
            <p:oleObj spid="_x0000_s52226" name="Imagen" r:id="rId4" imgW="1066772" imgH="1066772" progId="MS_ClipArt_Gallery.2">
              <p:embed/>
            </p:oleObj>
          </a:graphicData>
        </a:graphic>
      </p:graphicFrame>
      <p:sp>
        <p:nvSpPr>
          <p:cNvPr id="6" name="5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Colombia:  Ruta del Café – Triangulo del Café </a:t>
            </a:r>
          </a:p>
        </p:txBody>
      </p:sp>
      <p:sp>
        <p:nvSpPr>
          <p:cNvPr id="52228" name="4 Subtítulo"/>
          <p:cNvSpPr txBox="1">
            <a:spLocks/>
          </p:cNvSpPr>
          <p:nvPr/>
        </p:nvSpPr>
        <p:spPr bwMode="auto">
          <a:xfrm>
            <a:off x="428625" y="1104900"/>
            <a:ext cx="8358188" cy="1752600"/>
          </a:xfrm>
          <a:prstGeom prst="rect">
            <a:avLst/>
          </a:prstGeom>
          <a:noFill/>
          <a:ln w="9525">
            <a:noFill/>
            <a:miter lim="800000"/>
            <a:headEnd/>
            <a:tailEnd/>
          </a:ln>
        </p:spPr>
        <p:txBody>
          <a:bodyPr/>
          <a:lstStyle/>
          <a:p>
            <a:pPr algn="just"/>
            <a:r>
              <a:rPr lang="es-ES"/>
              <a:t>El café ha sido uno de los principales productos de exportación y generador de empleo local, además de ser un símbolo como el mejor suave café del mundo  se ha producido en una imagen reconocida a nivel internacional (Café de Colombia, Juan Valdés) y que está asociada al territorio que se encuentra ubicado en el corazón de Colombia.</a:t>
            </a:r>
            <a:endParaRPr lang="es-AR"/>
          </a:p>
          <a:p>
            <a:pPr algn="just"/>
            <a:r>
              <a:rPr lang="es-ES"/>
              <a:t> </a:t>
            </a:r>
            <a:endParaRPr lang="es-AR"/>
          </a:p>
          <a:p>
            <a:pPr algn="just"/>
            <a:r>
              <a:rPr lang="es-ES"/>
              <a:t>Ya existe un posicionamiento de marca del </a:t>
            </a:r>
          </a:p>
          <a:p>
            <a:pPr algn="just"/>
            <a:r>
              <a:rPr lang="es-ES"/>
              <a:t>destino en el que se ofrece turismo rural,</a:t>
            </a:r>
          </a:p>
          <a:p>
            <a:pPr algn="just"/>
            <a:r>
              <a:rPr lang="es-ES"/>
              <a:t>de recreación y descanso. </a:t>
            </a:r>
          </a:p>
          <a:p>
            <a:pPr algn="just"/>
            <a:r>
              <a:rPr lang="es-ES"/>
              <a:t>Actualmente el destino cuenta con imagen de </a:t>
            </a:r>
          </a:p>
          <a:p>
            <a:pPr algn="just"/>
            <a:r>
              <a:rPr lang="es-ES"/>
              <a:t>marca.</a:t>
            </a:r>
            <a:endParaRPr lang="es-AR"/>
          </a:p>
          <a:p>
            <a:pPr algn="just"/>
            <a:r>
              <a:rPr lang="es-ES"/>
              <a:t>En esta zona cafetera existen gran cantidad de </a:t>
            </a:r>
          </a:p>
          <a:p>
            <a:pPr algn="just"/>
            <a:r>
              <a:rPr lang="es-ES"/>
              <a:t>restaurantes, hoteles, hosterías y haciendas</a:t>
            </a:r>
          </a:p>
          <a:p>
            <a:pPr algn="just"/>
            <a:r>
              <a:rPr lang="es-ES"/>
              <a:t>Algunas de las haciendas cafeteras ofrecen</a:t>
            </a:r>
          </a:p>
          <a:p>
            <a:pPr algn="just"/>
            <a:r>
              <a:rPr lang="es-ES"/>
              <a:t>alojamiento  y poseen una arquitectura del siglo</a:t>
            </a:r>
          </a:p>
          <a:p>
            <a:pPr algn="just"/>
            <a:r>
              <a:rPr lang="es-ES"/>
              <a:t>XIX, representativas de la colonización </a:t>
            </a:r>
          </a:p>
          <a:p>
            <a:pPr algn="just"/>
            <a:r>
              <a:rPr lang="es-ES"/>
              <a:t>antioqueña </a:t>
            </a:r>
          </a:p>
          <a:p>
            <a:pPr algn="just">
              <a:lnSpc>
                <a:spcPct val="90000"/>
              </a:lnSpc>
              <a:spcBef>
                <a:spcPct val="20000"/>
              </a:spcBef>
            </a:pPr>
            <a:endParaRPr lang="es-ES" sz="2000">
              <a:solidFill>
                <a:srgbClr val="161319"/>
              </a:solidFill>
              <a:latin typeface="Verdana" pitchFamily="34" charset="0"/>
            </a:endParaRPr>
          </a:p>
        </p:txBody>
      </p:sp>
      <p:pic>
        <p:nvPicPr>
          <p:cNvPr id="52229" name="4 Imagen" descr="cafedecolombia.jpg"/>
          <p:cNvPicPr>
            <a:picLocks noChangeAspect="1"/>
          </p:cNvPicPr>
          <p:nvPr/>
        </p:nvPicPr>
        <p:blipFill>
          <a:blip r:embed="rId5"/>
          <a:srcRect/>
          <a:stretch>
            <a:fillRect/>
          </a:stretch>
        </p:blipFill>
        <p:spPr bwMode="auto">
          <a:xfrm>
            <a:off x="5500688" y="2619375"/>
            <a:ext cx="3071812" cy="4095750"/>
          </a:xfrm>
          <a:prstGeom prst="rect">
            <a:avLst/>
          </a:prstGeom>
          <a:noFill/>
          <a:ln w="9525">
            <a:noFill/>
            <a:miter lim="800000"/>
            <a:headEnd/>
            <a:tailEnd/>
          </a:ln>
        </p:spPr>
      </p:pic>
      <p:sp>
        <p:nvSpPr>
          <p:cNvPr id="7" name="6 Rectángulo"/>
          <p:cNvSpPr/>
          <p:nvPr/>
        </p:nvSpPr>
        <p:spPr>
          <a:xfrm>
            <a:off x="5500688" y="2351088"/>
            <a:ext cx="3071812" cy="357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Café de Colombia</a:t>
            </a:r>
          </a:p>
        </p:txBody>
      </p:sp>
    </p:spTree>
  </p:cSld>
  <p:clrMapOvr>
    <a:masterClrMapping/>
  </p:clrMapOvr>
  <p:transition>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0"/>
          <a:ext cx="9144000" cy="6858000"/>
        </p:xfrm>
        <a:graphic>
          <a:graphicData uri="http://schemas.openxmlformats.org/presentationml/2006/ole">
            <p:oleObj spid="_x0000_s53250" name="Imagen" r:id="rId4" imgW="1066772" imgH="1066772" progId="MS_ClipArt_Gallery.2">
              <p:embed/>
            </p:oleObj>
          </a:graphicData>
        </a:graphic>
      </p:graphicFrame>
      <p:sp>
        <p:nvSpPr>
          <p:cNvPr id="6" name="5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Colombia:  Ruta del Café – Triangulo del Café </a:t>
            </a:r>
          </a:p>
        </p:txBody>
      </p:sp>
      <p:sp>
        <p:nvSpPr>
          <p:cNvPr id="53252" name="4 Subtítulo"/>
          <p:cNvSpPr txBox="1">
            <a:spLocks/>
          </p:cNvSpPr>
          <p:nvPr/>
        </p:nvSpPr>
        <p:spPr bwMode="auto">
          <a:xfrm>
            <a:off x="428625" y="1104900"/>
            <a:ext cx="8358188" cy="1752600"/>
          </a:xfrm>
          <a:prstGeom prst="rect">
            <a:avLst/>
          </a:prstGeom>
          <a:noFill/>
          <a:ln w="9525">
            <a:noFill/>
            <a:miter lim="800000"/>
            <a:headEnd/>
            <a:tailEnd/>
          </a:ln>
        </p:spPr>
        <p:txBody>
          <a:bodyPr/>
          <a:lstStyle/>
          <a:p>
            <a:pPr algn="just"/>
            <a:r>
              <a:rPr lang="es-ES"/>
              <a:t>La ruta del café se puede realizar durante</a:t>
            </a:r>
          </a:p>
          <a:p>
            <a:pPr algn="just"/>
            <a:r>
              <a:rPr lang="es-ES"/>
              <a:t>todas las épocas del año. </a:t>
            </a:r>
          </a:p>
          <a:p>
            <a:pPr algn="just"/>
            <a:r>
              <a:rPr lang="es-ES"/>
              <a:t>Los eventos asociados directamente con el </a:t>
            </a:r>
          </a:p>
          <a:p>
            <a:pPr algn="just"/>
            <a:r>
              <a:rPr lang="es-ES"/>
              <a:t>Café son: Reinado Internacional del Café  </a:t>
            </a:r>
          </a:p>
          <a:p>
            <a:pPr algn="just"/>
            <a:r>
              <a:rPr lang="es-ES"/>
              <a:t>y se desarrolla durante  la Feria de Manizales</a:t>
            </a:r>
          </a:p>
          <a:p>
            <a:pPr algn="just"/>
            <a:r>
              <a:rPr lang="es-ES"/>
              <a:t>en enero</a:t>
            </a:r>
            <a:r>
              <a:rPr lang="es-ES">
                <a:solidFill>
                  <a:srgbClr val="0000CC"/>
                </a:solidFill>
              </a:rPr>
              <a:t>.</a:t>
            </a:r>
            <a:endParaRPr lang="es-AR">
              <a:solidFill>
                <a:srgbClr val="0000CC"/>
              </a:solidFill>
            </a:endParaRPr>
          </a:p>
          <a:p>
            <a:r>
              <a:rPr lang="es-ES"/>
              <a:t> </a:t>
            </a:r>
            <a:endParaRPr lang="es-AR"/>
          </a:p>
          <a:p>
            <a:pPr algn="just">
              <a:lnSpc>
                <a:spcPct val="90000"/>
              </a:lnSpc>
              <a:spcBef>
                <a:spcPct val="20000"/>
              </a:spcBef>
            </a:pPr>
            <a:endParaRPr lang="es-ES" sz="2000">
              <a:solidFill>
                <a:srgbClr val="161319"/>
              </a:solidFill>
              <a:latin typeface="Verdana" pitchFamily="34" charset="0"/>
            </a:endParaRPr>
          </a:p>
        </p:txBody>
      </p:sp>
      <p:pic>
        <p:nvPicPr>
          <p:cNvPr id="53253" name="4 Imagen" descr="juan_valdez_1.jpg"/>
          <p:cNvPicPr>
            <a:picLocks noChangeAspect="1"/>
          </p:cNvPicPr>
          <p:nvPr/>
        </p:nvPicPr>
        <p:blipFill>
          <a:blip r:embed="rId5"/>
          <a:srcRect/>
          <a:stretch>
            <a:fillRect/>
          </a:stretch>
        </p:blipFill>
        <p:spPr bwMode="auto">
          <a:xfrm>
            <a:off x="5143500" y="1593850"/>
            <a:ext cx="3762375" cy="5011738"/>
          </a:xfrm>
          <a:prstGeom prst="rect">
            <a:avLst/>
          </a:prstGeom>
          <a:noFill/>
          <a:ln w="9525">
            <a:noFill/>
            <a:miter lim="800000"/>
            <a:headEnd/>
            <a:tailEnd/>
          </a:ln>
        </p:spPr>
      </p:pic>
      <p:pic>
        <p:nvPicPr>
          <p:cNvPr id="53254" name="6 Imagen" descr="feriademanizales.jpg"/>
          <p:cNvPicPr>
            <a:picLocks noChangeAspect="1"/>
          </p:cNvPicPr>
          <p:nvPr/>
        </p:nvPicPr>
        <p:blipFill>
          <a:blip r:embed="rId6"/>
          <a:srcRect/>
          <a:stretch>
            <a:fillRect/>
          </a:stretch>
        </p:blipFill>
        <p:spPr bwMode="auto">
          <a:xfrm>
            <a:off x="285750" y="3286125"/>
            <a:ext cx="4714875" cy="3333750"/>
          </a:xfrm>
          <a:prstGeom prst="rect">
            <a:avLst/>
          </a:prstGeom>
          <a:noFill/>
          <a:ln w="9525">
            <a:noFill/>
            <a:miter lim="800000"/>
            <a:headEnd/>
            <a:tailEnd/>
          </a:ln>
        </p:spPr>
      </p:pic>
      <p:sp>
        <p:nvSpPr>
          <p:cNvPr id="8" name="7 Rectángulo"/>
          <p:cNvSpPr/>
          <p:nvPr/>
        </p:nvSpPr>
        <p:spPr>
          <a:xfrm>
            <a:off x="571500" y="2928938"/>
            <a:ext cx="3929063" cy="357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Feria de Manizales</a:t>
            </a:r>
          </a:p>
        </p:txBody>
      </p:sp>
    </p:spTree>
  </p:cSld>
  <p:clrMapOvr>
    <a:masterClrMapping/>
  </p:clrMapOvr>
  <p:transition>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2"/>
          <p:cNvGraphicFramePr>
            <a:graphicFrameLocks noChangeAspect="1"/>
          </p:cNvGraphicFramePr>
          <p:nvPr/>
        </p:nvGraphicFramePr>
        <p:xfrm>
          <a:off x="0" y="0"/>
          <a:ext cx="9144000" cy="6858000"/>
        </p:xfrm>
        <a:graphic>
          <a:graphicData uri="http://schemas.openxmlformats.org/presentationml/2006/ole">
            <p:oleObj spid="_x0000_s54274" name="Imagen" r:id="rId4" imgW="1066772" imgH="1066772" progId="MS_ClipArt_Gallery.2">
              <p:embed/>
            </p:oleObj>
          </a:graphicData>
        </a:graphic>
      </p:graphicFrame>
      <p:sp>
        <p:nvSpPr>
          <p:cNvPr id="5" name="4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Colombia:  Ruta del Café – Triangulo del Café </a:t>
            </a:r>
          </a:p>
        </p:txBody>
      </p:sp>
      <p:sp>
        <p:nvSpPr>
          <p:cNvPr id="54276" name="4 Subtítulo"/>
          <p:cNvSpPr txBox="1">
            <a:spLocks/>
          </p:cNvSpPr>
          <p:nvPr/>
        </p:nvSpPr>
        <p:spPr bwMode="auto">
          <a:xfrm>
            <a:off x="428625" y="1104900"/>
            <a:ext cx="8358188" cy="1752600"/>
          </a:xfrm>
          <a:prstGeom prst="rect">
            <a:avLst/>
          </a:prstGeom>
          <a:noFill/>
          <a:ln w="9525">
            <a:noFill/>
            <a:miter lim="800000"/>
            <a:headEnd/>
            <a:tailEnd/>
          </a:ln>
        </p:spPr>
        <p:txBody>
          <a:bodyPr/>
          <a:lstStyle/>
          <a:p>
            <a:pPr algn="just"/>
            <a:r>
              <a:rPr lang="es-ES"/>
              <a:t>Actualmente el eje cafetero se comporta como cluster en el que participan activamente agencias de viajes, hoteles, restaurantes, guías, fincas cafeteras, transportadores, artesanos y una serie de atractivos relacionados directamente con la actividad cafetera tales como parques temáticos: Parque  Nacional del Café, Parque Nacional de la Cultura Agropecuaria (PANACA), el Museo de la Cultura Cafetera (donde se muestra todo el proceso de producción y la cultura cafetera y Recorrido por la Cultura  Cafetera (RECUCA).</a:t>
            </a:r>
            <a:endParaRPr lang="es-AR"/>
          </a:p>
          <a:p>
            <a:pPr algn="just"/>
            <a:endParaRPr lang="es-ES"/>
          </a:p>
          <a:p>
            <a:pPr algn="just"/>
            <a:r>
              <a:rPr lang="es-ES"/>
              <a:t>La Federación Nacional de Cafeteros y los Centros de Preparación del Café (CPC) son quienes promueven y difunden la correcta preparación de un café de excelente calidad, difusión que se hace de manera gratuita a todas  aquellas empresas que lo soliciten; premian a los establecimientos que sirven el café de excelente calidad.</a:t>
            </a:r>
            <a:endParaRPr lang="es-AR"/>
          </a:p>
          <a:p>
            <a:pPr algn="just"/>
            <a:r>
              <a:rPr lang="es-ES"/>
              <a:t>La Corporación Quindío, tiene como misión centrar la promoción del departamento de Quindío, generar espacios de reflexión sobre la identidad gastrónomica.</a:t>
            </a:r>
            <a:endParaRPr lang="es-AR"/>
          </a:p>
          <a:p>
            <a:endParaRPr lang="es-AR"/>
          </a:p>
          <a:p>
            <a:pPr algn="just">
              <a:lnSpc>
                <a:spcPct val="90000"/>
              </a:lnSpc>
              <a:spcBef>
                <a:spcPct val="20000"/>
              </a:spcBef>
            </a:pPr>
            <a:endParaRPr lang="es-ES" sz="2000">
              <a:solidFill>
                <a:srgbClr val="161319"/>
              </a:solidFill>
              <a:latin typeface="Verdana" pitchFamily="34" charset="0"/>
            </a:endParaRPr>
          </a:p>
        </p:txBody>
      </p:sp>
    </p:spTree>
  </p:cSld>
  <p:clrMapOvr>
    <a:masterClrMapping/>
  </p:clrMapOvr>
  <p:transition>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ChangeAspect="1"/>
          </p:cNvGraphicFramePr>
          <p:nvPr/>
        </p:nvGraphicFramePr>
        <p:xfrm>
          <a:off x="0" y="0"/>
          <a:ext cx="9144000" cy="6858000"/>
        </p:xfrm>
        <a:graphic>
          <a:graphicData uri="http://schemas.openxmlformats.org/presentationml/2006/ole">
            <p:oleObj spid="_x0000_s55298" name="Imagen" r:id="rId4" imgW="1066772" imgH="1066772" progId="MS_ClipArt_Gallery.2">
              <p:embed/>
            </p:oleObj>
          </a:graphicData>
        </a:graphic>
      </p:graphicFrame>
      <p:sp>
        <p:nvSpPr>
          <p:cNvPr id="6" name="5 Rectángulo"/>
          <p:cNvSpPr/>
          <p:nvPr/>
        </p:nvSpPr>
        <p:spPr>
          <a:xfrm>
            <a:off x="571500" y="428625"/>
            <a:ext cx="7215188"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Ecuador:  La Ronda</a:t>
            </a:r>
          </a:p>
        </p:txBody>
      </p:sp>
      <p:sp>
        <p:nvSpPr>
          <p:cNvPr id="55300" name="4 Subtítulo"/>
          <p:cNvSpPr txBox="1">
            <a:spLocks/>
          </p:cNvSpPr>
          <p:nvPr/>
        </p:nvSpPr>
        <p:spPr bwMode="auto">
          <a:xfrm>
            <a:off x="428625" y="1104900"/>
            <a:ext cx="8358188" cy="1752600"/>
          </a:xfrm>
          <a:prstGeom prst="rect">
            <a:avLst/>
          </a:prstGeom>
          <a:noFill/>
          <a:ln w="9525">
            <a:noFill/>
            <a:miter lim="800000"/>
            <a:headEnd/>
            <a:tailEnd/>
          </a:ln>
        </p:spPr>
        <p:txBody>
          <a:bodyPr/>
          <a:lstStyle/>
          <a:p>
            <a:pPr algn="just">
              <a:lnSpc>
                <a:spcPct val="90000"/>
              </a:lnSpc>
            </a:pPr>
            <a:r>
              <a:rPr lang="es-ES"/>
              <a:t>La Ronda es una calle ubicada en el centro histórico de Quito. </a:t>
            </a:r>
          </a:p>
          <a:p>
            <a:pPr algn="just">
              <a:lnSpc>
                <a:spcPct val="90000"/>
              </a:lnSpc>
            </a:pPr>
            <a:r>
              <a:rPr lang="es-ES"/>
              <a:t>Remodelada en 2007 por el Fondo de Salvamento del Patrimonio Cultural (FONSAL), con el objetivo de recobrar los valores históricos, culturales y gastronómicos de esta calle. </a:t>
            </a:r>
          </a:p>
          <a:p>
            <a:pPr algn="just">
              <a:lnSpc>
                <a:spcPct val="90000"/>
              </a:lnSpc>
              <a:spcBef>
                <a:spcPct val="20000"/>
              </a:spcBef>
            </a:pPr>
            <a:endParaRPr lang="es-ES" sz="2000">
              <a:solidFill>
                <a:srgbClr val="161319"/>
              </a:solidFill>
              <a:latin typeface="Verdana" pitchFamily="34" charset="0"/>
            </a:endParaRPr>
          </a:p>
        </p:txBody>
      </p:sp>
      <p:pic>
        <p:nvPicPr>
          <p:cNvPr id="55301" name="Picture 5" descr="http://cache.virtualtourist.com/3876736-you_have_to_try_chugchucaras-Latacunga.jpg"/>
          <p:cNvPicPr>
            <a:picLocks noChangeAspect="1" noChangeArrowheads="1"/>
          </p:cNvPicPr>
          <p:nvPr/>
        </p:nvPicPr>
        <p:blipFill>
          <a:blip r:embed="rId5" r:link="rId6"/>
          <a:srcRect/>
          <a:stretch>
            <a:fillRect/>
          </a:stretch>
        </p:blipFill>
        <p:spPr bwMode="auto">
          <a:xfrm>
            <a:off x="142875" y="3571875"/>
            <a:ext cx="4286250" cy="3062288"/>
          </a:xfrm>
          <a:prstGeom prst="rect">
            <a:avLst/>
          </a:prstGeom>
          <a:noFill/>
          <a:ln w="9525">
            <a:noFill/>
            <a:miter lim="800000"/>
            <a:headEnd/>
            <a:tailEnd/>
          </a:ln>
        </p:spPr>
      </p:pic>
      <p:sp>
        <p:nvSpPr>
          <p:cNvPr id="7" name="6 Rectángulo"/>
          <p:cNvSpPr/>
          <p:nvPr/>
        </p:nvSpPr>
        <p:spPr>
          <a:xfrm>
            <a:off x="428625" y="3143250"/>
            <a:ext cx="3929063"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err="1">
                <a:solidFill>
                  <a:schemeClr val="tx1"/>
                </a:solidFill>
              </a:rPr>
              <a:t>Cugchucaras</a:t>
            </a:r>
            <a:endParaRPr lang="es-AR" sz="1200" dirty="0">
              <a:solidFill>
                <a:schemeClr val="tx1"/>
              </a:solidFill>
            </a:endParaRPr>
          </a:p>
        </p:txBody>
      </p:sp>
      <p:pic>
        <p:nvPicPr>
          <p:cNvPr id="55303" name="Picture 7" descr="http://www.mis-recetas.org/foto/foto/1105/grande/llapingachos_2_small.jpg"/>
          <p:cNvPicPr>
            <a:picLocks noChangeAspect="1" noChangeArrowheads="1"/>
          </p:cNvPicPr>
          <p:nvPr/>
        </p:nvPicPr>
        <p:blipFill>
          <a:blip r:embed="rId7" r:link="rId8"/>
          <a:srcRect/>
          <a:stretch>
            <a:fillRect/>
          </a:stretch>
        </p:blipFill>
        <p:spPr bwMode="auto">
          <a:xfrm>
            <a:off x="4572000" y="3571875"/>
            <a:ext cx="4286250" cy="3071813"/>
          </a:xfrm>
          <a:prstGeom prst="rect">
            <a:avLst/>
          </a:prstGeom>
          <a:noFill/>
          <a:ln w="9525">
            <a:noFill/>
            <a:miter lim="800000"/>
            <a:headEnd/>
            <a:tailEnd/>
          </a:ln>
        </p:spPr>
      </p:pic>
      <p:sp>
        <p:nvSpPr>
          <p:cNvPr id="9" name="8 Rectángulo"/>
          <p:cNvSpPr/>
          <p:nvPr/>
        </p:nvSpPr>
        <p:spPr>
          <a:xfrm>
            <a:off x="4786313" y="3143250"/>
            <a:ext cx="3929062"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err="1">
                <a:solidFill>
                  <a:schemeClr val="tx1"/>
                </a:solidFill>
              </a:rPr>
              <a:t>Llampingachos</a:t>
            </a:r>
            <a:endParaRPr lang="es-AR" sz="1200" dirty="0">
              <a:solidFill>
                <a:schemeClr val="tx1"/>
              </a:solidFill>
            </a:endParaRPr>
          </a:p>
        </p:txBody>
      </p:sp>
    </p:spTree>
  </p:cSld>
  <p:clrMapOvr>
    <a:masterClrMapping/>
  </p:clrMapOvr>
  <p:transition>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noChangeAspect="1"/>
          </p:cNvGraphicFramePr>
          <p:nvPr/>
        </p:nvGraphicFramePr>
        <p:xfrm>
          <a:off x="0" y="0"/>
          <a:ext cx="9144000" cy="6858000"/>
        </p:xfrm>
        <a:graphic>
          <a:graphicData uri="http://schemas.openxmlformats.org/presentationml/2006/ole">
            <p:oleObj spid="_x0000_s56322" name="Imagen" r:id="rId4" imgW="1066772" imgH="1066772" progId="MS_ClipArt_Gallery.2">
              <p:embed/>
            </p:oleObj>
          </a:graphicData>
        </a:graphic>
      </p:graphicFrame>
      <p:sp>
        <p:nvSpPr>
          <p:cNvPr id="6" name="5 Rectángulo"/>
          <p:cNvSpPr/>
          <p:nvPr/>
        </p:nvSpPr>
        <p:spPr>
          <a:xfrm>
            <a:off x="571500" y="428625"/>
            <a:ext cx="7215188"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Ecuador:  La Ronda</a:t>
            </a:r>
          </a:p>
        </p:txBody>
      </p:sp>
      <p:sp>
        <p:nvSpPr>
          <p:cNvPr id="56324" name="4 Subtítulo"/>
          <p:cNvSpPr txBox="1">
            <a:spLocks/>
          </p:cNvSpPr>
          <p:nvPr/>
        </p:nvSpPr>
        <p:spPr bwMode="auto">
          <a:xfrm>
            <a:off x="428625" y="1104900"/>
            <a:ext cx="8358188" cy="1752600"/>
          </a:xfrm>
          <a:prstGeom prst="rect">
            <a:avLst/>
          </a:prstGeom>
          <a:noFill/>
          <a:ln w="9525">
            <a:noFill/>
            <a:miter lim="800000"/>
            <a:headEnd/>
            <a:tailEnd/>
          </a:ln>
        </p:spPr>
        <p:txBody>
          <a:bodyPr/>
          <a:lstStyle/>
          <a:p>
            <a:pPr algn="just">
              <a:lnSpc>
                <a:spcPct val="90000"/>
              </a:lnSpc>
            </a:pPr>
            <a:r>
              <a:rPr lang="es-ES"/>
              <a:t>La gastronomía ecuatoriana, constituye en sí misma, una representación de la idiosincrasia del Ecuador. Los indígenas, por ejemplo, consumían mucho el maíz. </a:t>
            </a:r>
          </a:p>
          <a:p>
            <a:pPr algn="just">
              <a:lnSpc>
                <a:spcPct val="90000"/>
              </a:lnSpc>
            </a:pPr>
            <a:r>
              <a:rPr lang="es-ES"/>
              <a:t>Existen distintas formas de preparar este grano y se lo consume a nivel de país como producto esencial de varios platos: por ejemplo: </a:t>
            </a:r>
          </a:p>
          <a:p>
            <a:pPr algn="just">
              <a:lnSpc>
                <a:spcPct val="90000"/>
              </a:lnSpc>
              <a:buFont typeface="Arial" charset="0"/>
              <a:buChar char="•"/>
            </a:pPr>
            <a:r>
              <a:rPr lang="es-ES"/>
              <a:t> Tortillas de maíz</a:t>
            </a:r>
          </a:p>
          <a:p>
            <a:pPr algn="just">
              <a:lnSpc>
                <a:spcPct val="90000"/>
              </a:lnSpc>
              <a:buFont typeface="Arial" charset="0"/>
              <a:buChar char="•"/>
            </a:pPr>
            <a:r>
              <a:rPr lang="es-ES"/>
              <a:t> Tamales</a:t>
            </a:r>
          </a:p>
          <a:p>
            <a:pPr algn="just">
              <a:lnSpc>
                <a:spcPct val="90000"/>
              </a:lnSpc>
              <a:buFont typeface="Arial" charset="0"/>
              <a:buChar char="•"/>
            </a:pPr>
            <a:r>
              <a:rPr lang="es-ES"/>
              <a:t> Chicha </a:t>
            </a:r>
          </a:p>
          <a:p>
            <a:pPr algn="just">
              <a:lnSpc>
                <a:spcPct val="90000"/>
              </a:lnSpc>
              <a:spcBef>
                <a:spcPct val="20000"/>
              </a:spcBef>
            </a:pPr>
            <a:endParaRPr lang="es-ES" sz="2000">
              <a:solidFill>
                <a:srgbClr val="161319"/>
              </a:solidFill>
              <a:latin typeface="Verdana" pitchFamily="34" charset="0"/>
            </a:endParaRPr>
          </a:p>
        </p:txBody>
      </p:sp>
      <p:pic>
        <p:nvPicPr>
          <p:cNvPr id="56325" name="Picture 5" descr="http://www.supermaxi.com/recetas/archivos/1240607672.TAMAL_LOJANO_2.jpg"/>
          <p:cNvPicPr>
            <a:picLocks noChangeAspect="1" noChangeArrowheads="1"/>
          </p:cNvPicPr>
          <p:nvPr/>
        </p:nvPicPr>
        <p:blipFill>
          <a:blip r:embed="rId5" r:link="rId6"/>
          <a:srcRect/>
          <a:stretch>
            <a:fillRect/>
          </a:stretch>
        </p:blipFill>
        <p:spPr bwMode="auto">
          <a:xfrm>
            <a:off x="285750" y="3657600"/>
            <a:ext cx="4214813" cy="3057525"/>
          </a:xfrm>
          <a:prstGeom prst="rect">
            <a:avLst/>
          </a:prstGeom>
          <a:noFill/>
          <a:ln w="9525">
            <a:noFill/>
            <a:miter lim="800000"/>
            <a:headEnd/>
            <a:tailEnd/>
          </a:ln>
        </p:spPr>
      </p:pic>
      <p:sp>
        <p:nvSpPr>
          <p:cNvPr id="7" name="6 Rectángulo"/>
          <p:cNvSpPr/>
          <p:nvPr/>
        </p:nvSpPr>
        <p:spPr>
          <a:xfrm>
            <a:off x="428625" y="3143250"/>
            <a:ext cx="3929063"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Tamal</a:t>
            </a:r>
          </a:p>
        </p:txBody>
      </p:sp>
      <p:pic>
        <p:nvPicPr>
          <p:cNvPr id="56327" name="Picture 6" descr="http://farm3.static.flickr.com/2406/2531305960_2c315b3a26.jpg"/>
          <p:cNvPicPr>
            <a:picLocks noChangeAspect="1" noChangeArrowheads="1"/>
          </p:cNvPicPr>
          <p:nvPr/>
        </p:nvPicPr>
        <p:blipFill>
          <a:blip r:embed="rId7" r:link="rId8"/>
          <a:srcRect/>
          <a:stretch>
            <a:fillRect/>
          </a:stretch>
        </p:blipFill>
        <p:spPr bwMode="auto">
          <a:xfrm>
            <a:off x="4643438" y="3643313"/>
            <a:ext cx="4286250" cy="3071812"/>
          </a:xfrm>
          <a:prstGeom prst="rect">
            <a:avLst/>
          </a:prstGeom>
          <a:noFill/>
          <a:ln w="9525">
            <a:noFill/>
            <a:miter lim="800000"/>
            <a:headEnd/>
            <a:tailEnd/>
          </a:ln>
        </p:spPr>
      </p:pic>
      <p:sp>
        <p:nvSpPr>
          <p:cNvPr id="8" name="7 Rectángulo"/>
          <p:cNvSpPr/>
          <p:nvPr/>
        </p:nvSpPr>
        <p:spPr>
          <a:xfrm>
            <a:off x="4786313" y="3143250"/>
            <a:ext cx="3929062"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err="1">
                <a:solidFill>
                  <a:schemeClr val="tx1"/>
                </a:solidFill>
              </a:rPr>
              <a:t>Yaguarlocro</a:t>
            </a:r>
            <a:endParaRPr lang="es-AR" sz="1200" dirty="0">
              <a:solidFill>
                <a:schemeClr val="tx1"/>
              </a:solidFill>
            </a:endParaRPr>
          </a:p>
        </p:txBody>
      </p:sp>
    </p:spTree>
  </p:cSld>
  <p:clrMapOvr>
    <a:masterClrMapping/>
  </p:clrMapOvr>
  <p:transition>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noChangeAspect="1"/>
          </p:cNvGraphicFramePr>
          <p:nvPr/>
        </p:nvGraphicFramePr>
        <p:xfrm>
          <a:off x="0" y="0"/>
          <a:ext cx="9144000" cy="6858000"/>
        </p:xfrm>
        <a:graphic>
          <a:graphicData uri="http://schemas.openxmlformats.org/presentationml/2006/ole">
            <p:oleObj spid="_x0000_s57346" name="Imagen" r:id="rId4" imgW="1066772" imgH="1066772" progId="MS_ClipArt_Gallery.2">
              <p:embed/>
            </p:oleObj>
          </a:graphicData>
        </a:graphic>
      </p:graphicFrame>
      <p:sp>
        <p:nvSpPr>
          <p:cNvPr id="6" name="5 Rectángulo"/>
          <p:cNvSpPr/>
          <p:nvPr/>
        </p:nvSpPr>
        <p:spPr>
          <a:xfrm>
            <a:off x="571500" y="428625"/>
            <a:ext cx="7215188"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Ecuador:  La Ronda</a:t>
            </a:r>
          </a:p>
        </p:txBody>
      </p:sp>
      <p:sp>
        <p:nvSpPr>
          <p:cNvPr id="57348" name="4 Subtítulo"/>
          <p:cNvSpPr txBox="1">
            <a:spLocks/>
          </p:cNvSpPr>
          <p:nvPr/>
        </p:nvSpPr>
        <p:spPr bwMode="auto">
          <a:xfrm>
            <a:off x="428625" y="1104900"/>
            <a:ext cx="8358188" cy="1752600"/>
          </a:xfrm>
          <a:prstGeom prst="rect">
            <a:avLst/>
          </a:prstGeom>
          <a:noFill/>
          <a:ln w="9525">
            <a:noFill/>
            <a:miter lim="800000"/>
            <a:headEnd/>
            <a:tailEnd/>
          </a:ln>
        </p:spPr>
        <p:txBody>
          <a:bodyPr/>
          <a:lstStyle/>
          <a:p>
            <a:pPr algn="just">
              <a:lnSpc>
                <a:spcPct val="90000"/>
              </a:lnSpc>
            </a:pPr>
            <a:r>
              <a:rPr lang="es-AR" b="1" u="sng"/>
              <a:t>Servicios relacionados con la ruta</a:t>
            </a:r>
          </a:p>
          <a:p>
            <a:pPr algn="just">
              <a:lnSpc>
                <a:spcPct val="90000"/>
              </a:lnSpc>
            </a:pPr>
            <a:r>
              <a:rPr lang="es-AR"/>
              <a:t>Los restaurantes (4) ofrecen una gama de platos de la gastronomía local. </a:t>
            </a:r>
          </a:p>
          <a:p>
            <a:pPr algn="just">
              <a:lnSpc>
                <a:spcPct val="90000"/>
              </a:lnSpc>
            </a:pPr>
            <a:r>
              <a:rPr lang="es-AR"/>
              <a:t>Los productos se consumen en toda ocasión, en fiestas populares, celebraciones, etc., en todo Ecuador.</a:t>
            </a:r>
          </a:p>
          <a:p>
            <a:pPr algn="just">
              <a:lnSpc>
                <a:spcPct val="90000"/>
              </a:lnSpc>
            </a:pPr>
            <a:endParaRPr lang="es-AR" sz="400"/>
          </a:p>
          <a:p>
            <a:pPr algn="just">
              <a:lnSpc>
                <a:spcPct val="90000"/>
              </a:lnSpc>
            </a:pPr>
            <a:r>
              <a:rPr lang="es-ES" b="1" u="sng"/>
              <a:t>Aporte a la economía</a:t>
            </a:r>
          </a:p>
          <a:p>
            <a:pPr algn="just">
              <a:lnSpc>
                <a:spcPct val="90000"/>
              </a:lnSpc>
            </a:pPr>
            <a:r>
              <a:rPr lang="es-ES"/>
              <a:t>Ejecutado el proyecto de rehabilitación urbana de La Ronda, abrieron los locales cerrados por el deterioro del sector, instalándose cafeterías, bares, restaurantes, bares cafeterías. </a:t>
            </a:r>
          </a:p>
          <a:p>
            <a:pPr algn="just">
              <a:lnSpc>
                <a:spcPct val="90000"/>
              </a:lnSpc>
            </a:pPr>
            <a:endParaRPr lang="es-ES" sz="400"/>
          </a:p>
          <a:p>
            <a:pPr algn="just">
              <a:lnSpc>
                <a:spcPct val="90000"/>
              </a:lnSpc>
            </a:pPr>
            <a:r>
              <a:rPr lang="es-ES" b="1" u="sng"/>
              <a:t>Comercialización</a:t>
            </a:r>
          </a:p>
          <a:p>
            <a:pPr algn="just">
              <a:lnSpc>
                <a:spcPct val="90000"/>
              </a:lnSpc>
            </a:pPr>
            <a:r>
              <a:rPr lang="es-ES"/>
              <a:t>La comercialización está estructurada </a:t>
            </a:r>
          </a:p>
          <a:p>
            <a:pPr algn="just">
              <a:lnSpc>
                <a:spcPct val="90000"/>
              </a:lnSpc>
            </a:pPr>
            <a:r>
              <a:rPr lang="es-ES"/>
              <a:t>directa e indirectamente. En forma </a:t>
            </a:r>
          </a:p>
          <a:p>
            <a:pPr algn="just">
              <a:lnSpc>
                <a:spcPct val="90000"/>
              </a:lnSpc>
            </a:pPr>
            <a:r>
              <a:rPr lang="es-ES"/>
              <a:t>directa, a través de la oferta de sus </a:t>
            </a:r>
          </a:p>
          <a:p>
            <a:pPr algn="just">
              <a:lnSpc>
                <a:spcPct val="90000"/>
              </a:lnSpc>
            </a:pPr>
            <a:r>
              <a:rPr lang="es-ES"/>
              <a:t>menús a los visitantes,  </a:t>
            </a:r>
          </a:p>
          <a:p>
            <a:pPr algn="just">
              <a:lnSpc>
                <a:spcPct val="90000"/>
              </a:lnSpc>
            </a:pPr>
            <a:r>
              <a:rPr lang="es-ES"/>
              <a:t>Integrada también, por agencias de viajes</a:t>
            </a:r>
          </a:p>
          <a:p>
            <a:pPr algn="just">
              <a:lnSpc>
                <a:spcPct val="90000"/>
              </a:lnSpc>
            </a:pPr>
            <a:r>
              <a:rPr lang="es-ES"/>
              <a:t>administradores de La Ronda junto al </a:t>
            </a:r>
          </a:p>
          <a:p>
            <a:pPr algn="just">
              <a:lnSpc>
                <a:spcPct val="90000"/>
              </a:lnSpc>
            </a:pPr>
            <a:r>
              <a:rPr lang="es-ES"/>
              <a:t>Área de Comunicación encargada de </a:t>
            </a:r>
          </a:p>
          <a:p>
            <a:pPr algn="just">
              <a:lnSpc>
                <a:spcPct val="90000"/>
              </a:lnSpc>
            </a:pPr>
            <a:r>
              <a:rPr lang="es-ES"/>
              <a:t>distribuir material P.O.P, folletos, volantes</a:t>
            </a:r>
          </a:p>
          <a:p>
            <a:pPr algn="just">
              <a:lnSpc>
                <a:spcPct val="90000"/>
              </a:lnSpc>
            </a:pPr>
            <a:r>
              <a:rPr lang="es-ES"/>
              <a:t>a centros de Información Turística de</a:t>
            </a:r>
          </a:p>
          <a:p>
            <a:pPr algn="just">
              <a:lnSpc>
                <a:spcPct val="90000"/>
              </a:lnSpc>
            </a:pPr>
            <a:r>
              <a:rPr lang="es-ES"/>
              <a:t>la Corporación Metropolitana.  </a:t>
            </a:r>
          </a:p>
          <a:p>
            <a:pPr algn="just">
              <a:lnSpc>
                <a:spcPct val="90000"/>
              </a:lnSpc>
            </a:pPr>
            <a:r>
              <a:rPr lang="es-ES"/>
              <a:t>En la actualidad este tipo de información </a:t>
            </a:r>
          </a:p>
          <a:p>
            <a:pPr algn="just">
              <a:lnSpc>
                <a:spcPct val="90000"/>
              </a:lnSpc>
            </a:pPr>
            <a:r>
              <a:rPr lang="es-ES"/>
              <a:t>ya no esta disponible al público</a:t>
            </a:r>
          </a:p>
        </p:txBody>
      </p:sp>
      <p:pic>
        <p:nvPicPr>
          <p:cNvPr id="57349" name="Picture 5" descr="http://www.restaurantevicentes.com/menu/fritada.jpg"/>
          <p:cNvPicPr>
            <a:picLocks noChangeAspect="1" noChangeArrowheads="1"/>
          </p:cNvPicPr>
          <p:nvPr/>
        </p:nvPicPr>
        <p:blipFill>
          <a:blip r:embed="rId5" r:link="rId6"/>
          <a:srcRect/>
          <a:stretch>
            <a:fillRect/>
          </a:stretch>
        </p:blipFill>
        <p:spPr bwMode="auto">
          <a:xfrm>
            <a:off x="4929188" y="3714750"/>
            <a:ext cx="3857625" cy="2889250"/>
          </a:xfrm>
          <a:prstGeom prst="rect">
            <a:avLst/>
          </a:prstGeom>
          <a:noFill/>
          <a:ln w="9525">
            <a:noFill/>
            <a:miter lim="800000"/>
            <a:headEnd/>
            <a:tailEnd/>
          </a:ln>
        </p:spPr>
      </p:pic>
      <p:sp>
        <p:nvSpPr>
          <p:cNvPr id="7" name="6 Rectángulo"/>
          <p:cNvSpPr/>
          <p:nvPr/>
        </p:nvSpPr>
        <p:spPr>
          <a:xfrm>
            <a:off x="4786313" y="3286125"/>
            <a:ext cx="3929062"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Fritada Ecuatoriana</a:t>
            </a:r>
          </a:p>
        </p:txBody>
      </p:sp>
    </p:spTree>
  </p:cSld>
  <p:clrMapOvr>
    <a:masterClrMapping/>
  </p:clrMapOvr>
  <p:transition>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nvGraphicFramePr>
        <p:xfrm>
          <a:off x="0" y="0"/>
          <a:ext cx="9144000" cy="6858000"/>
        </p:xfrm>
        <a:graphic>
          <a:graphicData uri="http://schemas.openxmlformats.org/presentationml/2006/ole">
            <p:oleObj spid="_x0000_s58370" name="Imagen" r:id="rId4" imgW="1066772" imgH="1066772" progId="MS_ClipArt_Gallery.2">
              <p:embed/>
            </p:oleObj>
          </a:graphicData>
        </a:graphic>
      </p:graphicFrame>
      <p:sp>
        <p:nvSpPr>
          <p:cNvPr id="7" name="6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err="1">
                <a:solidFill>
                  <a:srgbClr val="C00000"/>
                </a:solidFill>
              </a:rPr>
              <a:t>Mexico</a:t>
            </a:r>
            <a:r>
              <a:rPr lang="es-AR" sz="2500" b="1" dirty="0">
                <a:solidFill>
                  <a:srgbClr val="C00000"/>
                </a:solidFill>
              </a:rPr>
              <a:t>:  Feria de la </a:t>
            </a:r>
            <a:r>
              <a:rPr lang="es-AR" sz="2500" b="1" dirty="0" err="1">
                <a:solidFill>
                  <a:srgbClr val="C00000"/>
                </a:solidFill>
              </a:rPr>
              <a:t>Alegria</a:t>
            </a:r>
            <a:r>
              <a:rPr lang="es-AR" sz="2500" b="1" dirty="0">
                <a:solidFill>
                  <a:srgbClr val="C00000"/>
                </a:solidFill>
              </a:rPr>
              <a:t> y del Olivo</a:t>
            </a:r>
          </a:p>
        </p:txBody>
      </p:sp>
      <p:sp>
        <p:nvSpPr>
          <p:cNvPr id="58372" name="4 Subtítulo"/>
          <p:cNvSpPr txBox="1">
            <a:spLocks/>
          </p:cNvSpPr>
          <p:nvPr/>
        </p:nvSpPr>
        <p:spPr bwMode="auto">
          <a:xfrm>
            <a:off x="428625" y="1104900"/>
            <a:ext cx="8358188" cy="1752600"/>
          </a:xfrm>
          <a:prstGeom prst="rect">
            <a:avLst/>
          </a:prstGeom>
          <a:noFill/>
          <a:ln w="9525">
            <a:noFill/>
            <a:miter lim="800000"/>
            <a:headEnd/>
            <a:tailEnd/>
          </a:ln>
        </p:spPr>
        <p:txBody>
          <a:bodyPr/>
          <a:lstStyle/>
          <a:p>
            <a:pPr algn="just"/>
            <a:r>
              <a:rPr lang="es-ES"/>
              <a:t>La  Feria de la alegría  y del olivo se celebra en fechas variables entre las últimas semanas de enero y las primeras de febrero de cada año en el pueblo de Santiago Tulyehualco, perteneciente  a la Delegación  Xochimilco al sur de la ciudad de México.</a:t>
            </a:r>
            <a:endParaRPr lang="es-AR"/>
          </a:p>
          <a:p>
            <a:pPr algn="just"/>
            <a:r>
              <a:rPr lang="es-ES"/>
              <a:t>En la feria se ofrece al público un sin fin de </a:t>
            </a:r>
          </a:p>
          <a:p>
            <a:pPr algn="just"/>
            <a:r>
              <a:rPr lang="es-ES"/>
              <a:t>productos artesanales elaborados </a:t>
            </a:r>
          </a:p>
          <a:p>
            <a:pPr algn="just"/>
            <a:r>
              <a:rPr lang="es-ES"/>
              <a:t>con amaranto y olivo. </a:t>
            </a:r>
            <a:endParaRPr lang="es-AR"/>
          </a:p>
          <a:p>
            <a:pPr algn="just"/>
            <a:r>
              <a:rPr lang="es-ES" sz="800"/>
              <a:t> </a:t>
            </a:r>
            <a:endParaRPr lang="es-AR" sz="800"/>
          </a:p>
        </p:txBody>
      </p:sp>
      <p:pic>
        <p:nvPicPr>
          <p:cNvPr id="58373" name="5 Imagen" descr="gastrotulyehualco.jpg"/>
          <p:cNvPicPr>
            <a:picLocks noChangeAspect="1"/>
          </p:cNvPicPr>
          <p:nvPr/>
        </p:nvPicPr>
        <p:blipFill>
          <a:blip r:embed="rId5"/>
          <a:srcRect/>
          <a:stretch>
            <a:fillRect/>
          </a:stretch>
        </p:blipFill>
        <p:spPr bwMode="auto">
          <a:xfrm>
            <a:off x="285750" y="4548188"/>
            <a:ext cx="3143250" cy="2095500"/>
          </a:xfrm>
          <a:prstGeom prst="rect">
            <a:avLst/>
          </a:prstGeom>
          <a:noFill/>
          <a:ln w="9525">
            <a:noFill/>
            <a:miter lim="800000"/>
            <a:headEnd/>
            <a:tailEnd/>
          </a:ln>
        </p:spPr>
      </p:pic>
      <p:sp>
        <p:nvSpPr>
          <p:cNvPr id="8" name="7 Rectángulo"/>
          <p:cNvSpPr/>
          <p:nvPr/>
        </p:nvSpPr>
        <p:spPr>
          <a:xfrm>
            <a:off x="285750" y="4143375"/>
            <a:ext cx="3214688"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Amaranto</a:t>
            </a:r>
          </a:p>
        </p:txBody>
      </p:sp>
      <p:pic>
        <p:nvPicPr>
          <p:cNvPr id="58375" name="8 Imagen" descr="feriaalegriayolivo.jpg"/>
          <p:cNvPicPr>
            <a:picLocks noChangeAspect="1"/>
          </p:cNvPicPr>
          <p:nvPr/>
        </p:nvPicPr>
        <p:blipFill>
          <a:blip r:embed="rId6"/>
          <a:srcRect/>
          <a:stretch>
            <a:fillRect/>
          </a:stretch>
        </p:blipFill>
        <p:spPr bwMode="auto">
          <a:xfrm>
            <a:off x="3571875" y="5005388"/>
            <a:ext cx="2351088" cy="1566862"/>
          </a:xfrm>
          <a:prstGeom prst="rect">
            <a:avLst/>
          </a:prstGeom>
          <a:noFill/>
          <a:ln w="9525">
            <a:noFill/>
            <a:miter lim="800000"/>
            <a:headEnd/>
            <a:tailEnd/>
          </a:ln>
        </p:spPr>
      </p:pic>
      <p:sp>
        <p:nvSpPr>
          <p:cNvPr id="10" name="9 Rectángulo"/>
          <p:cNvSpPr/>
          <p:nvPr/>
        </p:nvSpPr>
        <p:spPr>
          <a:xfrm>
            <a:off x="3000375" y="4572000"/>
            <a:ext cx="3214688"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Productos con olivo</a:t>
            </a:r>
          </a:p>
        </p:txBody>
      </p:sp>
      <p:pic>
        <p:nvPicPr>
          <p:cNvPr id="58377" name="Picture 2" descr="C:\Documents and Settings\ABRILUIS\Mis documentos\Mis imágenes\imaboletin600974.jpg"/>
          <p:cNvPicPr>
            <a:picLocks noChangeAspect="1" noChangeArrowheads="1"/>
          </p:cNvPicPr>
          <p:nvPr/>
        </p:nvPicPr>
        <p:blipFill>
          <a:blip r:embed="rId7"/>
          <a:srcRect/>
          <a:stretch>
            <a:fillRect/>
          </a:stretch>
        </p:blipFill>
        <p:spPr bwMode="auto">
          <a:xfrm>
            <a:off x="6118225" y="2357438"/>
            <a:ext cx="2724150" cy="4268787"/>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2"/>
          <p:cNvGraphicFramePr>
            <a:graphicFrameLocks noChangeAspect="1"/>
          </p:cNvGraphicFramePr>
          <p:nvPr/>
        </p:nvGraphicFramePr>
        <p:xfrm>
          <a:off x="0" y="0"/>
          <a:ext cx="9144000" cy="6858000"/>
        </p:xfrm>
        <a:graphic>
          <a:graphicData uri="http://schemas.openxmlformats.org/presentationml/2006/ole">
            <p:oleObj spid="_x0000_s59394" name="Imagen" r:id="rId4" imgW="1066772" imgH="1066772" progId="MS_ClipArt_Gallery.2">
              <p:embed/>
            </p:oleObj>
          </a:graphicData>
        </a:graphic>
      </p:graphicFrame>
      <p:sp>
        <p:nvSpPr>
          <p:cNvPr id="7" name="6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err="1">
                <a:solidFill>
                  <a:srgbClr val="C00000"/>
                </a:solidFill>
              </a:rPr>
              <a:t>Mexico</a:t>
            </a:r>
            <a:r>
              <a:rPr lang="es-AR" sz="2500" b="1" dirty="0">
                <a:solidFill>
                  <a:srgbClr val="C00000"/>
                </a:solidFill>
              </a:rPr>
              <a:t>:  Feria de la </a:t>
            </a:r>
            <a:r>
              <a:rPr lang="es-AR" sz="2500" b="1" dirty="0" err="1">
                <a:solidFill>
                  <a:srgbClr val="C00000"/>
                </a:solidFill>
              </a:rPr>
              <a:t>Alegria</a:t>
            </a:r>
            <a:r>
              <a:rPr lang="es-AR" sz="2500" b="1" dirty="0">
                <a:solidFill>
                  <a:srgbClr val="C00000"/>
                </a:solidFill>
              </a:rPr>
              <a:t> y del Olivo</a:t>
            </a:r>
          </a:p>
        </p:txBody>
      </p:sp>
      <p:sp>
        <p:nvSpPr>
          <p:cNvPr id="59396" name="4 Subtítulo"/>
          <p:cNvSpPr txBox="1">
            <a:spLocks/>
          </p:cNvSpPr>
          <p:nvPr/>
        </p:nvSpPr>
        <p:spPr bwMode="auto">
          <a:xfrm>
            <a:off x="428625" y="1104900"/>
            <a:ext cx="8358188" cy="1752600"/>
          </a:xfrm>
          <a:prstGeom prst="rect">
            <a:avLst/>
          </a:prstGeom>
          <a:noFill/>
          <a:ln w="9525">
            <a:noFill/>
            <a:miter lim="800000"/>
            <a:headEnd/>
            <a:tailEnd/>
          </a:ln>
        </p:spPr>
        <p:txBody>
          <a:bodyPr/>
          <a:lstStyle/>
          <a:p>
            <a:pPr algn="just"/>
            <a:r>
              <a:rPr lang="es-ES"/>
              <a:t>El  amaranto,  se cultiva en la parte central de México, es un grano  que puede consumirse como cereal y se utiliza también para la elaboración de panqués, harinas, horchatas, sopas, palanquetas, atoles y dulces de variadas formas llamados” alegrías”, que dan nombre a la feria. </a:t>
            </a:r>
          </a:p>
          <a:p>
            <a:pPr algn="just"/>
            <a:r>
              <a:rPr lang="es-ES"/>
              <a:t>Las alegrías son elaboradas con una técnica </a:t>
            </a:r>
          </a:p>
          <a:p>
            <a:pPr algn="just"/>
            <a:r>
              <a:rPr lang="es-ES"/>
              <a:t>artesanal de origen prehispánico.  </a:t>
            </a:r>
          </a:p>
          <a:p>
            <a:pPr algn="just"/>
            <a:r>
              <a:rPr lang="es-ES"/>
              <a:t>Dentro de la feria es posible encontrar </a:t>
            </a:r>
          </a:p>
          <a:p>
            <a:pPr algn="just"/>
            <a:r>
              <a:rPr lang="es-ES"/>
              <a:t>productores de la semilla poniéndola al alcance </a:t>
            </a:r>
          </a:p>
          <a:p>
            <a:pPr algn="just"/>
            <a:r>
              <a:rPr lang="es-ES"/>
              <a:t>del visitante sin intermediarios.</a:t>
            </a:r>
            <a:endParaRPr lang="es-AR"/>
          </a:p>
          <a:p>
            <a:pPr algn="just"/>
            <a:r>
              <a:rPr lang="es-ES"/>
              <a:t> </a:t>
            </a:r>
            <a:endParaRPr lang="es-AR"/>
          </a:p>
          <a:p>
            <a:pPr algn="just"/>
            <a:endParaRPr lang="es-ES"/>
          </a:p>
          <a:p>
            <a:pPr algn="just"/>
            <a:endParaRPr lang="es-AR"/>
          </a:p>
        </p:txBody>
      </p:sp>
      <p:pic>
        <p:nvPicPr>
          <p:cNvPr id="59397" name="5 Imagen" descr="amaranto_01.jpg"/>
          <p:cNvPicPr>
            <a:picLocks noChangeAspect="1"/>
          </p:cNvPicPr>
          <p:nvPr/>
        </p:nvPicPr>
        <p:blipFill>
          <a:blip r:embed="rId5"/>
          <a:srcRect/>
          <a:stretch>
            <a:fillRect/>
          </a:stretch>
        </p:blipFill>
        <p:spPr bwMode="auto">
          <a:xfrm>
            <a:off x="5572125" y="2643188"/>
            <a:ext cx="3238500" cy="3862387"/>
          </a:xfrm>
          <a:prstGeom prst="rect">
            <a:avLst/>
          </a:prstGeom>
          <a:noFill/>
          <a:ln w="9525">
            <a:noFill/>
            <a:miter lim="800000"/>
            <a:headEnd/>
            <a:tailEnd/>
          </a:ln>
        </p:spPr>
      </p:pic>
      <p:pic>
        <p:nvPicPr>
          <p:cNvPr id="59398" name="7 Imagen" descr="alegriadeamaranto.jpg"/>
          <p:cNvPicPr>
            <a:picLocks noChangeAspect="1"/>
          </p:cNvPicPr>
          <p:nvPr/>
        </p:nvPicPr>
        <p:blipFill>
          <a:blip r:embed="rId6"/>
          <a:srcRect/>
          <a:stretch>
            <a:fillRect/>
          </a:stretch>
        </p:blipFill>
        <p:spPr bwMode="auto">
          <a:xfrm>
            <a:off x="500063" y="4054475"/>
            <a:ext cx="3548062" cy="2660650"/>
          </a:xfrm>
          <a:prstGeom prst="rect">
            <a:avLst/>
          </a:prstGeom>
          <a:noFill/>
          <a:ln w="9525">
            <a:noFill/>
            <a:miter lim="800000"/>
            <a:headEnd/>
            <a:tailEnd/>
          </a:ln>
        </p:spPr>
      </p:pic>
      <p:sp>
        <p:nvSpPr>
          <p:cNvPr id="10" name="9 Rectángulo"/>
          <p:cNvSpPr/>
          <p:nvPr/>
        </p:nvSpPr>
        <p:spPr>
          <a:xfrm>
            <a:off x="571500" y="3643313"/>
            <a:ext cx="3214688"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err="1">
                <a:solidFill>
                  <a:schemeClr val="tx1"/>
                </a:solidFill>
              </a:rPr>
              <a:t>Alegria</a:t>
            </a:r>
            <a:r>
              <a:rPr lang="es-AR" sz="1200" dirty="0">
                <a:solidFill>
                  <a:schemeClr val="tx1"/>
                </a:solidFill>
              </a:rPr>
              <a:t> de Amaranto</a:t>
            </a:r>
          </a:p>
        </p:txBody>
      </p:sp>
      <p:sp>
        <p:nvSpPr>
          <p:cNvPr id="11" name="10 Rectángulo"/>
          <p:cNvSpPr/>
          <p:nvPr/>
        </p:nvSpPr>
        <p:spPr>
          <a:xfrm>
            <a:off x="5572125" y="2286000"/>
            <a:ext cx="3214688"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Granos de Amaranto</a:t>
            </a:r>
          </a:p>
        </p:txBody>
      </p:sp>
    </p:spTree>
  </p:cSld>
  <p:clrMapOvr>
    <a:masterClrMapping/>
  </p:clrMapOvr>
  <p:transition>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nvGraphicFramePr>
        <p:xfrm>
          <a:off x="0" y="0"/>
          <a:ext cx="9144000" cy="6858000"/>
        </p:xfrm>
        <a:graphic>
          <a:graphicData uri="http://schemas.openxmlformats.org/presentationml/2006/ole">
            <p:oleObj spid="_x0000_s60418" name="Imagen" r:id="rId4" imgW="1066772" imgH="1066772" progId="MS_ClipArt_Gallery.2">
              <p:embed/>
            </p:oleObj>
          </a:graphicData>
        </a:graphic>
      </p:graphicFrame>
      <p:sp>
        <p:nvSpPr>
          <p:cNvPr id="7" name="6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err="1">
                <a:solidFill>
                  <a:srgbClr val="C00000"/>
                </a:solidFill>
              </a:rPr>
              <a:t>Mexico</a:t>
            </a:r>
            <a:r>
              <a:rPr lang="es-AR" sz="2500" b="1" dirty="0">
                <a:solidFill>
                  <a:srgbClr val="C00000"/>
                </a:solidFill>
              </a:rPr>
              <a:t>:  Feria de la </a:t>
            </a:r>
            <a:r>
              <a:rPr lang="es-AR" sz="2500" b="1" dirty="0" err="1">
                <a:solidFill>
                  <a:srgbClr val="C00000"/>
                </a:solidFill>
              </a:rPr>
              <a:t>Alegria</a:t>
            </a:r>
            <a:r>
              <a:rPr lang="es-AR" sz="2500" b="1" dirty="0">
                <a:solidFill>
                  <a:srgbClr val="C00000"/>
                </a:solidFill>
              </a:rPr>
              <a:t> y del Olivo</a:t>
            </a:r>
          </a:p>
        </p:txBody>
      </p:sp>
      <p:sp>
        <p:nvSpPr>
          <p:cNvPr id="60420" name="4 Subtítulo"/>
          <p:cNvSpPr txBox="1">
            <a:spLocks/>
          </p:cNvSpPr>
          <p:nvPr/>
        </p:nvSpPr>
        <p:spPr bwMode="auto">
          <a:xfrm>
            <a:off x="428625" y="928688"/>
            <a:ext cx="8358188" cy="1928812"/>
          </a:xfrm>
          <a:prstGeom prst="rect">
            <a:avLst/>
          </a:prstGeom>
          <a:noFill/>
          <a:ln w="9525">
            <a:noFill/>
            <a:miter lim="800000"/>
            <a:headEnd/>
            <a:tailEnd/>
          </a:ln>
        </p:spPr>
        <p:txBody>
          <a:bodyPr/>
          <a:lstStyle/>
          <a:p>
            <a:pPr algn="just"/>
            <a:r>
              <a:rPr lang="es-ES"/>
              <a:t>Los establecimientos que ofrecen platillos terminados así como productos industrializados se encuentran dentro y fuera de la feria</a:t>
            </a:r>
            <a:r>
              <a:rPr lang="es-ES">
                <a:solidFill>
                  <a:srgbClr val="0000CC"/>
                </a:solidFill>
              </a:rPr>
              <a:t>.</a:t>
            </a:r>
          </a:p>
          <a:p>
            <a:pPr algn="just"/>
            <a:endParaRPr lang="es-ES" sz="800"/>
          </a:p>
          <a:p>
            <a:pPr algn="just"/>
            <a:r>
              <a:rPr lang="es-ES"/>
              <a:t>Santiago Tulyehualco  al estar  muy cercana a la población de Xochimilco, importante centro turístico de la capital, existen una amplia variedad de transportes y programas turísticos. La visita a la feria es de varias horas de duración. Durante la feria se hacen visitas guiadas que muestran el proceso del cultivo, cosecha y procesamiento del amaranto en donde también se destaca la historia del lugar, así como sus usos y costumbres, todo para promover y preservar las fiestas populares.  </a:t>
            </a:r>
          </a:p>
          <a:p>
            <a:pPr algn="just"/>
            <a:endParaRPr lang="es-ES" sz="800"/>
          </a:p>
          <a:p>
            <a:pPr algn="just"/>
            <a:r>
              <a:rPr lang="es-ES"/>
              <a:t>Estas visitas son apoyadas por la Secretarías de Cultura y Turismo del gobierno de la ciudad de México, así como por el gobierno local (delegación) de Xochimilco.</a:t>
            </a:r>
            <a:endParaRPr lang="es-AR"/>
          </a:p>
          <a:p>
            <a:pPr algn="just"/>
            <a:r>
              <a:rPr lang="es-ES"/>
              <a:t> </a:t>
            </a:r>
            <a:endParaRPr lang="es-AR"/>
          </a:p>
        </p:txBody>
      </p:sp>
      <p:pic>
        <p:nvPicPr>
          <p:cNvPr id="60421" name="4 Imagen" descr="trufadeamaranto.jpg"/>
          <p:cNvPicPr>
            <a:picLocks noChangeAspect="1"/>
          </p:cNvPicPr>
          <p:nvPr/>
        </p:nvPicPr>
        <p:blipFill>
          <a:blip r:embed="rId5"/>
          <a:srcRect/>
          <a:stretch>
            <a:fillRect/>
          </a:stretch>
        </p:blipFill>
        <p:spPr bwMode="auto">
          <a:xfrm>
            <a:off x="5997575" y="4714875"/>
            <a:ext cx="2741613" cy="2000250"/>
          </a:xfrm>
          <a:prstGeom prst="rect">
            <a:avLst/>
          </a:prstGeom>
          <a:noFill/>
          <a:ln w="9525">
            <a:noFill/>
            <a:miter lim="800000"/>
            <a:headEnd/>
            <a:tailEnd/>
          </a:ln>
        </p:spPr>
      </p:pic>
      <p:sp>
        <p:nvSpPr>
          <p:cNvPr id="6" name="5 Rectángulo"/>
          <p:cNvSpPr/>
          <p:nvPr/>
        </p:nvSpPr>
        <p:spPr>
          <a:xfrm>
            <a:off x="5715000" y="4357688"/>
            <a:ext cx="3214688"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Trufas de amaranto</a:t>
            </a:r>
          </a:p>
        </p:txBody>
      </p:sp>
      <p:pic>
        <p:nvPicPr>
          <p:cNvPr id="60423" name="Picture 3" descr="C:\Documents and Settings\ABRILUIS\Mis documentos\Mis imágenes\AMARANTO1.jpg"/>
          <p:cNvPicPr>
            <a:picLocks noChangeAspect="1" noChangeArrowheads="1"/>
          </p:cNvPicPr>
          <p:nvPr/>
        </p:nvPicPr>
        <p:blipFill>
          <a:blip r:embed="rId6"/>
          <a:srcRect/>
          <a:stretch>
            <a:fillRect/>
          </a:stretch>
        </p:blipFill>
        <p:spPr bwMode="auto">
          <a:xfrm>
            <a:off x="3182938" y="4714875"/>
            <a:ext cx="2674937" cy="2014538"/>
          </a:xfrm>
          <a:prstGeom prst="rect">
            <a:avLst/>
          </a:prstGeom>
          <a:noFill/>
          <a:ln w="9525">
            <a:noFill/>
            <a:miter lim="800000"/>
            <a:headEnd/>
            <a:tailEnd/>
          </a:ln>
        </p:spPr>
      </p:pic>
      <p:sp>
        <p:nvSpPr>
          <p:cNvPr id="9" name="8 Rectángulo"/>
          <p:cNvSpPr/>
          <p:nvPr/>
        </p:nvSpPr>
        <p:spPr>
          <a:xfrm>
            <a:off x="3000375" y="4357688"/>
            <a:ext cx="3214688"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Calaveritas de </a:t>
            </a:r>
            <a:r>
              <a:rPr lang="es-AR" sz="1200" dirty="0">
                <a:solidFill>
                  <a:schemeClr val="tx1"/>
                </a:solidFill>
              </a:rPr>
              <a:t>amaranto</a:t>
            </a:r>
          </a:p>
        </p:txBody>
      </p:sp>
      <p:pic>
        <p:nvPicPr>
          <p:cNvPr id="60425" name="Picture 3" descr="C:\Documents and Settings\ABRILUIS\Mis documentos\Mis imágenes\AMARANTO3.jpg"/>
          <p:cNvPicPr>
            <a:picLocks noChangeAspect="1" noChangeArrowheads="1"/>
          </p:cNvPicPr>
          <p:nvPr/>
        </p:nvPicPr>
        <p:blipFill>
          <a:blip r:embed="rId7"/>
          <a:srcRect/>
          <a:stretch>
            <a:fillRect/>
          </a:stretch>
        </p:blipFill>
        <p:spPr bwMode="auto">
          <a:xfrm>
            <a:off x="142875" y="4714875"/>
            <a:ext cx="2984500" cy="2143125"/>
          </a:xfrm>
          <a:prstGeom prst="rect">
            <a:avLst/>
          </a:prstGeom>
          <a:noFill/>
          <a:ln w="9525">
            <a:noFill/>
            <a:miter lim="800000"/>
            <a:headEnd/>
            <a:tailEnd/>
          </a:ln>
        </p:spPr>
      </p:pic>
      <p:sp>
        <p:nvSpPr>
          <p:cNvPr id="11" name="10 Rectángulo"/>
          <p:cNvSpPr/>
          <p:nvPr/>
        </p:nvSpPr>
        <p:spPr>
          <a:xfrm>
            <a:off x="142875" y="4500563"/>
            <a:ext cx="3214688"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Churritos de </a:t>
            </a:r>
            <a:r>
              <a:rPr lang="es-AR" sz="1200" dirty="0">
                <a:solidFill>
                  <a:schemeClr val="tx1"/>
                </a:solidFill>
              </a:rPr>
              <a:t>amaranto</a:t>
            </a:r>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0" y="71438"/>
          <a:ext cx="9144000" cy="6858000"/>
        </p:xfrm>
        <a:graphic>
          <a:graphicData uri="http://schemas.openxmlformats.org/presentationml/2006/ole">
            <p:oleObj spid="_x0000_s6146" name="Imagen" r:id="rId4" imgW="1066772" imgH="1066772" progId="MS_ClipArt_Gallery.2">
              <p:embed/>
            </p:oleObj>
          </a:graphicData>
        </a:graphic>
      </p:graphicFrame>
      <p:sp>
        <p:nvSpPr>
          <p:cNvPr id="7" name="Rectangle 2"/>
          <p:cNvSpPr txBox="1">
            <a:spLocks noChangeArrowheads="1"/>
          </p:cNvSpPr>
          <p:nvPr/>
        </p:nvSpPr>
        <p:spPr>
          <a:xfrm>
            <a:off x="457200" y="274638"/>
            <a:ext cx="8229600" cy="1143000"/>
          </a:xfrm>
          <a:prstGeom prst="rect">
            <a:avLst/>
          </a:prstGeom>
        </p:spPr>
        <p:txBody>
          <a:bodyPr/>
          <a:lstStyle/>
          <a:p>
            <a:pPr algn="ctr">
              <a:defRPr/>
            </a:pPr>
            <a:r>
              <a:rPr lang="es-ES" sz="2400" b="1" kern="0" dirty="0">
                <a:solidFill>
                  <a:srgbClr val="FF0000"/>
                </a:solidFill>
                <a:latin typeface="+mj-lt"/>
                <a:ea typeface="+mj-ea"/>
                <a:cs typeface="+mj-cs"/>
              </a:rPr>
              <a:t>“La Gastronomía, Componente Esencial del Producto Turístico”</a:t>
            </a:r>
            <a:r>
              <a:rPr lang="es-ES" sz="2400" b="1" kern="0" dirty="0">
                <a:solidFill>
                  <a:schemeClr val="tx2"/>
                </a:solidFill>
                <a:latin typeface="+mj-lt"/>
                <a:ea typeface="+mj-ea"/>
                <a:cs typeface="+mj-cs"/>
              </a:rPr>
              <a:t/>
            </a:r>
            <a:br>
              <a:rPr lang="es-ES"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a:p>
            <a:pPr algn="ctr">
              <a:defRPr/>
            </a:pPr>
            <a:r>
              <a:rPr lang="es-ES_tradnl" sz="2400" b="1" kern="0" dirty="0">
                <a:solidFill>
                  <a:schemeClr val="tx2"/>
                </a:solidFill>
                <a:latin typeface="+mj-lt"/>
                <a:ea typeface="+mj-ea"/>
                <a:cs typeface="+mj-cs"/>
              </a:rPr>
              <a:t>Marco conceptual y teórico.</a:t>
            </a:r>
            <a:br>
              <a:rPr lang="es-ES_tradnl" sz="2400" b="1" kern="0" dirty="0">
                <a:solidFill>
                  <a:schemeClr val="tx2"/>
                </a:solidFill>
                <a:latin typeface="+mj-lt"/>
                <a:ea typeface="+mj-ea"/>
                <a:cs typeface="+mj-cs"/>
              </a:rPr>
            </a:br>
            <a:r>
              <a:rPr lang="es-ES_tradnl" sz="2400" b="1" kern="0" dirty="0">
                <a:solidFill>
                  <a:schemeClr val="tx2"/>
                </a:solidFill>
                <a:latin typeface="+mj-lt"/>
                <a:ea typeface="+mj-ea"/>
                <a:cs typeface="+mj-cs"/>
              </a:rPr>
              <a:t>Requiere definiciones y conceptos:</a:t>
            </a:r>
            <a:br>
              <a:rPr lang="es-ES_tradnl"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p:txBody>
      </p:sp>
      <p:sp>
        <p:nvSpPr>
          <p:cNvPr id="8" name="Rectangle 3"/>
          <p:cNvSpPr txBox="1">
            <a:spLocks noChangeArrowheads="1"/>
          </p:cNvSpPr>
          <p:nvPr/>
        </p:nvSpPr>
        <p:spPr>
          <a:xfrm>
            <a:off x="428625" y="2428875"/>
            <a:ext cx="8229600" cy="5016500"/>
          </a:xfrm>
          <a:prstGeom prst="rect">
            <a:avLst/>
          </a:prstGeom>
        </p:spPr>
        <p:txBody>
          <a:bodyPr/>
          <a:lstStyle/>
          <a:p>
            <a:pPr marL="342900" indent="-342900" algn="just">
              <a:lnSpc>
                <a:spcPct val="80000"/>
              </a:lnSpc>
              <a:spcBef>
                <a:spcPct val="20000"/>
              </a:spcBef>
              <a:defRPr/>
            </a:pPr>
            <a:r>
              <a:rPr lang="es-AR" b="1" kern="0" dirty="0">
                <a:latin typeface="+mn-lt"/>
              </a:rPr>
              <a:t>	PRODUCTO TURISTICO</a:t>
            </a:r>
            <a:r>
              <a:rPr lang="es-AR" kern="0" dirty="0">
                <a:latin typeface="+mn-lt"/>
              </a:rPr>
              <a:t>: </a:t>
            </a:r>
            <a:r>
              <a:rPr lang="es-ES_tradnl" kern="0" dirty="0">
                <a:latin typeface="+mn-lt"/>
              </a:rPr>
              <a:t>Entre las muchas definiciones de producto turístico consideramos la siguiente:  </a:t>
            </a:r>
            <a:r>
              <a:rPr lang="es-AR" i="1" kern="0" dirty="0">
                <a:latin typeface="+mn-lt"/>
              </a:rPr>
              <a:t>la integración de los recursos naturales y/o culturales con los respectivos servicios y actividades, en una unidad que justifique un desplazamiento turístico. El producto turístico se concibe como un conglomerado de atributos tangibles e intangibles que confluyen en un espacio local. </a:t>
            </a:r>
          </a:p>
          <a:p>
            <a:pPr marL="342900" indent="-342900" algn="just">
              <a:lnSpc>
                <a:spcPct val="80000"/>
              </a:lnSpc>
              <a:spcBef>
                <a:spcPct val="20000"/>
              </a:spcBef>
              <a:defRPr/>
            </a:pPr>
            <a:r>
              <a:rPr lang="es-AR" i="1" kern="0" dirty="0">
                <a:latin typeface="+mn-lt"/>
              </a:rPr>
              <a:t>	</a:t>
            </a:r>
          </a:p>
          <a:p>
            <a:pPr marL="342900" indent="-342900" algn="just">
              <a:lnSpc>
                <a:spcPct val="80000"/>
              </a:lnSpc>
              <a:spcBef>
                <a:spcPct val="20000"/>
              </a:spcBef>
              <a:defRPr/>
            </a:pPr>
            <a:r>
              <a:rPr lang="es-AR" b="1" i="1" kern="0" dirty="0">
                <a:latin typeface="+mn-lt"/>
              </a:rPr>
              <a:t>	</a:t>
            </a:r>
            <a:r>
              <a:rPr lang="es-AR" b="1" kern="0" dirty="0">
                <a:latin typeface="+mn-lt"/>
              </a:rPr>
              <a:t>PATRIMONIO</a:t>
            </a:r>
            <a:r>
              <a:rPr lang="es-AR" kern="0" dirty="0">
                <a:latin typeface="+mn-lt"/>
              </a:rPr>
              <a:t>: Tanto el Patrimonio Material o Tangible, como el Inmaterial o Intangible componen el Patrimonio Cultural de cada grupo social. Se construyen históricamente, como resultado de las interacciones sociales, y otorgan especial sentido de pertenencia e identidad a la sociedad que los originó. </a:t>
            </a:r>
          </a:p>
          <a:p>
            <a:pPr marL="342900" indent="-342900" algn="just">
              <a:lnSpc>
                <a:spcPct val="80000"/>
              </a:lnSpc>
              <a:spcBef>
                <a:spcPct val="20000"/>
              </a:spcBef>
              <a:defRPr/>
            </a:pPr>
            <a:r>
              <a:rPr lang="es-AR" kern="0" dirty="0">
                <a:latin typeface="+mn-lt"/>
              </a:rPr>
              <a:t>     	Los bienes tangibles e Intangibles son características de los pueblos, los cuales debemos estar dispuestos a preservar para las  generaciones futuras. Son legados que no debemos dejar que se pierdan. Es menester conservarlos como tesoro de lo que fuimos y de lo que somos, y hacia donde nos dirigimos, con una identidad propia. </a:t>
            </a:r>
            <a:endParaRPr lang="es-ES" kern="0" dirty="0">
              <a:latin typeface="+mn-lt"/>
            </a:endParaRPr>
          </a:p>
          <a:p>
            <a:pPr marL="342900" indent="-342900">
              <a:lnSpc>
                <a:spcPct val="80000"/>
              </a:lnSpc>
              <a:spcBef>
                <a:spcPct val="20000"/>
              </a:spcBef>
              <a:buFontTx/>
              <a:buChar char="•"/>
              <a:defRPr/>
            </a:pPr>
            <a:endParaRPr lang="es-ES" sz="2000" kern="0" dirty="0">
              <a:latin typeface="+mn-lt"/>
            </a:endParaRPr>
          </a:p>
        </p:txBody>
      </p:sp>
    </p:spTree>
  </p:cSld>
  <p:clrMapOvr>
    <a:masterClrMapping/>
  </p:clrMapOvr>
  <p:transition>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0"/>
          <a:ext cx="9144000" cy="6858000"/>
        </p:xfrm>
        <a:graphic>
          <a:graphicData uri="http://schemas.openxmlformats.org/presentationml/2006/ole">
            <p:oleObj spid="_x0000_s61442" name="Imagen" r:id="rId4" imgW="1066772" imgH="1066772" progId="MS_ClipArt_Gallery.2">
              <p:embed/>
            </p:oleObj>
          </a:graphicData>
        </a:graphic>
      </p:graphicFrame>
      <p:sp>
        <p:nvSpPr>
          <p:cNvPr id="7" name="6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err="1">
                <a:solidFill>
                  <a:srgbClr val="C00000"/>
                </a:solidFill>
              </a:rPr>
              <a:t>Mexico</a:t>
            </a:r>
            <a:r>
              <a:rPr lang="es-AR" sz="2500" b="1" dirty="0">
                <a:solidFill>
                  <a:srgbClr val="C00000"/>
                </a:solidFill>
              </a:rPr>
              <a:t>:  Feria de la </a:t>
            </a:r>
            <a:r>
              <a:rPr lang="es-AR" sz="2500" b="1" dirty="0" err="1">
                <a:solidFill>
                  <a:srgbClr val="C00000"/>
                </a:solidFill>
              </a:rPr>
              <a:t>Alegria</a:t>
            </a:r>
            <a:r>
              <a:rPr lang="es-AR" sz="2500" b="1" dirty="0">
                <a:solidFill>
                  <a:srgbClr val="C00000"/>
                </a:solidFill>
              </a:rPr>
              <a:t> y del Olivo</a:t>
            </a:r>
          </a:p>
        </p:txBody>
      </p:sp>
      <p:sp>
        <p:nvSpPr>
          <p:cNvPr id="61444" name="4 Subtítulo"/>
          <p:cNvSpPr txBox="1">
            <a:spLocks/>
          </p:cNvSpPr>
          <p:nvPr/>
        </p:nvSpPr>
        <p:spPr bwMode="auto">
          <a:xfrm>
            <a:off x="428625" y="1104900"/>
            <a:ext cx="8358188" cy="1752600"/>
          </a:xfrm>
          <a:prstGeom prst="rect">
            <a:avLst/>
          </a:prstGeom>
          <a:noFill/>
          <a:ln w="9525">
            <a:noFill/>
            <a:miter lim="800000"/>
            <a:headEnd/>
            <a:tailEnd/>
          </a:ln>
        </p:spPr>
        <p:txBody>
          <a:bodyPr/>
          <a:lstStyle/>
          <a:p>
            <a:pPr algn="just"/>
            <a:r>
              <a:rPr lang="es-ES"/>
              <a:t>El amaranto representa una excelente opción para el desarrollo de las comunidades con criterios de sustentabilidad económica, ecológica, nutrimental y social. </a:t>
            </a:r>
          </a:p>
          <a:p>
            <a:pPr algn="just"/>
            <a:r>
              <a:rPr lang="es-ES"/>
              <a:t>Más del 50% de la economía de la región se basa en la producción y comercialización del amaranto y del olivo.  Desde el 2005 el  gobierno mexicano a través del Consejo Nacional para la Cultura y las Artes (CONACULTA) ha gestionado ante  la UNESCO que la gastronomía mexicana sea declarada una de las Obras  Maestras del Patrimonio Intangible de la Humanidad.</a:t>
            </a:r>
          </a:p>
          <a:p>
            <a:endParaRPr lang="es-ES_tradnl">
              <a:solidFill>
                <a:srgbClr val="0000CC"/>
              </a:solidFill>
            </a:endParaRPr>
          </a:p>
        </p:txBody>
      </p:sp>
      <p:pic>
        <p:nvPicPr>
          <p:cNvPr id="61445" name="4 Imagen" descr="postre-amaranto-p.jpg"/>
          <p:cNvPicPr>
            <a:picLocks noChangeAspect="1"/>
          </p:cNvPicPr>
          <p:nvPr/>
        </p:nvPicPr>
        <p:blipFill>
          <a:blip r:embed="rId5"/>
          <a:srcRect/>
          <a:stretch>
            <a:fillRect/>
          </a:stretch>
        </p:blipFill>
        <p:spPr bwMode="auto">
          <a:xfrm>
            <a:off x="5357813" y="3786188"/>
            <a:ext cx="3286125" cy="2857500"/>
          </a:xfrm>
          <a:prstGeom prst="rect">
            <a:avLst/>
          </a:prstGeom>
          <a:noFill/>
          <a:ln w="9525">
            <a:noFill/>
            <a:miter lim="800000"/>
            <a:headEnd/>
            <a:tailEnd/>
          </a:ln>
        </p:spPr>
      </p:pic>
      <p:pic>
        <p:nvPicPr>
          <p:cNvPr id="61446" name="5 Imagen" descr="pinas-con-helado y amaranto.jpg"/>
          <p:cNvPicPr>
            <a:picLocks noChangeAspect="1"/>
          </p:cNvPicPr>
          <p:nvPr/>
        </p:nvPicPr>
        <p:blipFill>
          <a:blip r:embed="rId6"/>
          <a:srcRect/>
          <a:stretch>
            <a:fillRect/>
          </a:stretch>
        </p:blipFill>
        <p:spPr bwMode="auto">
          <a:xfrm>
            <a:off x="714375" y="3786188"/>
            <a:ext cx="3286125" cy="2857500"/>
          </a:xfrm>
          <a:prstGeom prst="rect">
            <a:avLst/>
          </a:prstGeom>
          <a:noFill/>
          <a:ln w="9525">
            <a:noFill/>
            <a:miter lim="800000"/>
            <a:headEnd/>
            <a:tailEnd/>
          </a:ln>
        </p:spPr>
      </p:pic>
      <p:sp>
        <p:nvSpPr>
          <p:cNvPr id="8" name="7 Rectángulo"/>
          <p:cNvSpPr/>
          <p:nvPr/>
        </p:nvSpPr>
        <p:spPr>
          <a:xfrm>
            <a:off x="785813" y="3429000"/>
            <a:ext cx="3214687"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Helado con Amaranto</a:t>
            </a:r>
          </a:p>
        </p:txBody>
      </p:sp>
      <p:sp>
        <p:nvSpPr>
          <p:cNvPr id="9" name="8 Rectángulo"/>
          <p:cNvSpPr/>
          <p:nvPr/>
        </p:nvSpPr>
        <p:spPr>
          <a:xfrm>
            <a:off x="5500688" y="3357563"/>
            <a:ext cx="3214687"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Postre con Amaranto</a:t>
            </a:r>
          </a:p>
        </p:txBody>
      </p:sp>
    </p:spTree>
  </p:cSld>
  <p:clrMapOvr>
    <a:masterClrMapping/>
  </p:clrMapOvr>
  <p:transition>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noChangeAspect="1"/>
          </p:cNvGraphicFramePr>
          <p:nvPr/>
        </p:nvGraphicFramePr>
        <p:xfrm>
          <a:off x="0" y="0"/>
          <a:ext cx="9144000" cy="6858000"/>
        </p:xfrm>
        <a:graphic>
          <a:graphicData uri="http://schemas.openxmlformats.org/presentationml/2006/ole">
            <p:oleObj spid="_x0000_s62466" name="Imagen" r:id="rId4" imgW="1066772" imgH="1066772" progId="MS_ClipArt_Gallery.2">
              <p:embed/>
            </p:oleObj>
          </a:graphicData>
        </a:graphic>
      </p:graphicFrame>
      <p:sp>
        <p:nvSpPr>
          <p:cNvPr id="62467" name="4 Subtítulo"/>
          <p:cNvSpPr txBox="1">
            <a:spLocks/>
          </p:cNvSpPr>
          <p:nvPr/>
        </p:nvSpPr>
        <p:spPr bwMode="auto">
          <a:xfrm>
            <a:off x="428625" y="1009650"/>
            <a:ext cx="8358188" cy="2419350"/>
          </a:xfrm>
          <a:prstGeom prst="rect">
            <a:avLst/>
          </a:prstGeom>
          <a:noFill/>
          <a:ln w="9525">
            <a:noFill/>
            <a:miter lim="800000"/>
            <a:headEnd/>
            <a:tailEnd/>
          </a:ln>
        </p:spPr>
        <p:txBody>
          <a:bodyPr/>
          <a:lstStyle/>
          <a:p>
            <a:pPr algn="just">
              <a:lnSpc>
                <a:spcPct val="90000"/>
              </a:lnSpc>
            </a:pPr>
            <a:r>
              <a:rPr lang="es-ES"/>
              <a:t>Constituida por los principales departamentos cafetaleros de la zona Norte de Nicaragua.</a:t>
            </a:r>
          </a:p>
          <a:p>
            <a:pPr algn="just">
              <a:lnSpc>
                <a:spcPct val="90000"/>
              </a:lnSpc>
            </a:pPr>
            <a:r>
              <a:rPr lang="es-ES"/>
              <a:t>Objetivo principal: dar a conocer el proceso de producción y comercialización del café. </a:t>
            </a:r>
          </a:p>
          <a:p>
            <a:pPr algn="just">
              <a:lnSpc>
                <a:spcPct val="90000"/>
              </a:lnSpc>
            </a:pPr>
            <a:r>
              <a:rPr lang="es-ES"/>
              <a:t>La idea es que el turista, conozca de dónde proviene parte del mejor café del mundo, y que pueda recorrer los cafetales en las fincas que lo producen. La Ruta abarca: 1) planificación turística participativa en los municipios y departamentos; 2) la realización de proyectos piloto en materia de infraestructuras turísticas, 3) organización de eventos y señalización. El turista, puede aprovechar su estadía en la zona para realizar ecoturismo, turismo de aventura, agroturismo, etnoturismo, y turismo educativo y cultural.</a:t>
            </a:r>
          </a:p>
          <a:p>
            <a:pPr algn="just">
              <a:lnSpc>
                <a:spcPct val="90000"/>
              </a:lnSpc>
            </a:pPr>
            <a:r>
              <a:rPr lang="es-ES"/>
              <a:t>La zona cuenta con infraestructura adecuada con hoteles de montaña, restaurantes, museos, reservas naturales, y parques nacionales. Posee programas de capacitación en temas de asociatividad, turismo alternativo, gestión empresarial, gastronomía y alfabetización; Posee un plan de promoción y comercialización basado en una estrategia de marca Ruta del Café. El proyecto es parte del programa marco implementado por el Instituto Nicaragüense de Turismo (INTUR), rutas turísticas de Nicaragua que permiten promover destinos turísticos en cada departamento.</a:t>
            </a:r>
          </a:p>
          <a:p>
            <a:pPr algn="just">
              <a:spcBef>
                <a:spcPct val="20000"/>
              </a:spcBef>
            </a:pPr>
            <a:endParaRPr lang="es-AR" sz="2000">
              <a:solidFill>
                <a:srgbClr val="0000CC"/>
              </a:solidFill>
              <a:latin typeface="Verdana" pitchFamily="34" charset="0"/>
            </a:endParaRPr>
          </a:p>
        </p:txBody>
      </p:sp>
      <p:sp>
        <p:nvSpPr>
          <p:cNvPr id="5" name="4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Nicaragua:  Ruta del Café</a:t>
            </a:r>
          </a:p>
        </p:txBody>
      </p:sp>
    </p:spTree>
  </p:cSld>
  <p:clrMapOvr>
    <a:masterClrMapping/>
  </p:clrMapOvr>
  <p:transition>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2"/>
          <p:cNvGraphicFramePr>
            <a:graphicFrameLocks noChangeAspect="1"/>
          </p:cNvGraphicFramePr>
          <p:nvPr/>
        </p:nvGraphicFramePr>
        <p:xfrm>
          <a:off x="0" y="0"/>
          <a:ext cx="9144000" cy="6858000"/>
        </p:xfrm>
        <a:graphic>
          <a:graphicData uri="http://schemas.openxmlformats.org/presentationml/2006/ole">
            <p:oleObj spid="_x0000_s63490" name="Imagen" r:id="rId4" imgW="1066772" imgH="1066772" progId="MS_ClipArt_Gallery.2">
              <p:embed/>
            </p:oleObj>
          </a:graphicData>
        </a:graphic>
      </p:graphicFrame>
      <p:sp>
        <p:nvSpPr>
          <p:cNvPr id="63491" name="4 Subtítulo"/>
          <p:cNvSpPr txBox="1">
            <a:spLocks/>
          </p:cNvSpPr>
          <p:nvPr/>
        </p:nvSpPr>
        <p:spPr bwMode="auto">
          <a:xfrm>
            <a:off x="428625" y="1143000"/>
            <a:ext cx="8358188" cy="1752600"/>
          </a:xfrm>
          <a:prstGeom prst="rect">
            <a:avLst/>
          </a:prstGeom>
          <a:noFill/>
          <a:ln w="9525">
            <a:noFill/>
            <a:miter lim="800000"/>
            <a:headEnd/>
            <a:tailEnd/>
          </a:ln>
        </p:spPr>
        <p:txBody>
          <a:bodyPr/>
          <a:lstStyle/>
          <a:p>
            <a:pPr algn="just">
              <a:lnSpc>
                <a:spcPct val="90000"/>
              </a:lnSpc>
            </a:pPr>
            <a:r>
              <a:rPr lang="es-ES"/>
              <a:t>El monto total del proyecto, asciende a 6.7 millones de dólares están financiados por el Gran Ducado de Luxemburgo con contraparte municipal y privada, ejecutado por un período de cuatro años, a partir del año 2007, en cuyo lapso se espera garantizar la consolidación de la región norte de Nicaragua como destino turístico Rutas turísticas. </a:t>
            </a:r>
          </a:p>
          <a:p>
            <a:pPr algn="just">
              <a:lnSpc>
                <a:spcPct val="90000"/>
              </a:lnSpc>
            </a:pPr>
            <a:r>
              <a:rPr lang="es-ES"/>
              <a:t>La Ruta del Café forma parte del Programa Nacional de Rutas Turísticas de Nicaragua.</a:t>
            </a:r>
          </a:p>
          <a:p>
            <a:pPr algn="just">
              <a:lnSpc>
                <a:spcPct val="90000"/>
              </a:lnSpc>
            </a:pPr>
            <a:r>
              <a:rPr lang="es-ES"/>
              <a:t>En esta ruta, los beneficiarios directos son 1.200 personas y los indirectos, unas 6.000.-</a:t>
            </a:r>
          </a:p>
          <a:p>
            <a:pPr algn="just">
              <a:lnSpc>
                <a:spcPct val="90000"/>
              </a:lnSpc>
            </a:pPr>
            <a:r>
              <a:rPr lang="es-ES"/>
              <a:t>Se pretende elevar el tiempo de estadía de los visitantes a la zona, pasando de dos días (actualmente) a cinco días o más.</a:t>
            </a:r>
          </a:p>
          <a:p>
            <a:pPr algn="just">
              <a:spcBef>
                <a:spcPct val="20000"/>
              </a:spcBef>
            </a:pPr>
            <a:endParaRPr lang="es-AR" sz="2000">
              <a:solidFill>
                <a:srgbClr val="0000CC"/>
              </a:solidFill>
              <a:latin typeface="Verdana" pitchFamily="34" charset="0"/>
            </a:endParaRPr>
          </a:p>
        </p:txBody>
      </p:sp>
      <p:sp>
        <p:nvSpPr>
          <p:cNvPr id="6" name="5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Nicaragua:  Ruta del Café</a:t>
            </a:r>
          </a:p>
        </p:txBody>
      </p:sp>
      <p:pic>
        <p:nvPicPr>
          <p:cNvPr id="63493" name="0 Imagen" descr="comida-nacatamal.jpg"/>
          <p:cNvPicPr>
            <a:picLocks noChangeAspect="1" noChangeArrowheads="1"/>
          </p:cNvPicPr>
          <p:nvPr/>
        </p:nvPicPr>
        <p:blipFill>
          <a:blip r:embed="rId5"/>
          <a:srcRect/>
          <a:stretch>
            <a:fillRect/>
          </a:stretch>
        </p:blipFill>
        <p:spPr bwMode="auto">
          <a:xfrm>
            <a:off x="5857875" y="4291013"/>
            <a:ext cx="3000375" cy="2495550"/>
          </a:xfrm>
          <a:prstGeom prst="rect">
            <a:avLst/>
          </a:prstGeom>
          <a:noFill/>
          <a:ln w="9525">
            <a:noFill/>
            <a:miter lim="800000"/>
            <a:headEnd/>
            <a:tailEnd/>
          </a:ln>
        </p:spPr>
      </p:pic>
      <p:sp>
        <p:nvSpPr>
          <p:cNvPr id="7" name="6 Rectángulo"/>
          <p:cNvSpPr/>
          <p:nvPr/>
        </p:nvSpPr>
        <p:spPr>
          <a:xfrm>
            <a:off x="5857875" y="3929063"/>
            <a:ext cx="2928938"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Nacatamal, café y pan</a:t>
            </a:r>
          </a:p>
        </p:txBody>
      </p:sp>
      <p:pic>
        <p:nvPicPr>
          <p:cNvPr id="63495" name="6 Imagen" descr="pipian.jpg"/>
          <p:cNvPicPr>
            <a:picLocks noChangeAspect="1" noChangeArrowheads="1"/>
          </p:cNvPicPr>
          <p:nvPr/>
        </p:nvPicPr>
        <p:blipFill>
          <a:blip r:embed="rId6"/>
          <a:srcRect/>
          <a:stretch>
            <a:fillRect/>
          </a:stretch>
        </p:blipFill>
        <p:spPr bwMode="auto">
          <a:xfrm>
            <a:off x="642938" y="4286250"/>
            <a:ext cx="4143375" cy="2500313"/>
          </a:xfrm>
          <a:prstGeom prst="rect">
            <a:avLst/>
          </a:prstGeom>
          <a:noFill/>
          <a:ln w="9525">
            <a:noFill/>
            <a:miter lim="800000"/>
            <a:headEnd/>
            <a:tailEnd/>
          </a:ln>
        </p:spPr>
      </p:pic>
      <p:sp>
        <p:nvSpPr>
          <p:cNvPr id="8" name="7 Rectángulo"/>
          <p:cNvSpPr/>
          <p:nvPr/>
        </p:nvSpPr>
        <p:spPr>
          <a:xfrm>
            <a:off x="642938" y="3929063"/>
            <a:ext cx="2071687"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Pipián, chilote y frijolitos en vara</a:t>
            </a:r>
          </a:p>
        </p:txBody>
      </p:sp>
      <p:sp>
        <p:nvSpPr>
          <p:cNvPr id="9" name="8 Rectángulo"/>
          <p:cNvSpPr/>
          <p:nvPr/>
        </p:nvSpPr>
        <p:spPr>
          <a:xfrm>
            <a:off x="2786063" y="3929063"/>
            <a:ext cx="2071687"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Elote cocido, </a:t>
            </a:r>
            <a:r>
              <a:rPr lang="es-AR" sz="1200" dirty="0" err="1">
                <a:solidFill>
                  <a:schemeClr val="tx1"/>
                </a:solidFill>
              </a:rPr>
              <a:t>güirillas</a:t>
            </a:r>
            <a:r>
              <a:rPr lang="es-AR" sz="1200" dirty="0">
                <a:solidFill>
                  <a:schemeClr val="tx1"/>
                </a:solidFill>
              </a:rPr>
              <a:t>, y tamal de elote</a:t>
            </a:r>
          </a:p>
        </p:txBody>
      </p:sp>
    </p:spTree>
  </p:cSld>
  <p:clrMapOvr>
    <a:masterClrMapping/>
  </p:clrMapOvr>
  <p:transition>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2"/>
          <p:cNvGraphicFramePr>
            <a:graphicFrameLocks noChangeAspect="1"/>
          </p:cNvGraphicFramePr>
          <p:nvPr/>
        </p:nvGraphicFramePr>
        <p:xfrm>
          <a:off x="0" y="0"/>
          <a:ext cx="9144000" cy="6858000"/>
        </p:xfrm>
        <a:graphic>
          <a:graphicData uri="http://schemas.openxmlformats.org/presentationml/2006/ole">
            <p:oleObj spid="_x0000_s64514" name="Imagen" r:id="rId4" imgW="1066772" imgH="1066772" progId="MS_ClipArt_Gallery.2">
              <p:embed/>
            </p:oleObj>
          </a:graphicData>
        </a:graphic>
      </p:graphicFrame>
      <p:sp>
        <p:nvSpPr>
          <p:cNvPr id="6" name="5 Rectángulo"/>
          <p:cNvSpPr/>
          <p:nvPr/>
        </p:nvSpPr>
        <p:spPr>
          <a:xfrm>
            <a:off x="571500" y="428625"/>
            <a:ext cx="7215188"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Nicaragua:  Ruta del Café</a:t>
            </a:r>
          </a:p>
        </p:txBody>
      </p:sp>
      <p:sp>
        <p:nvSpPr>
          <p:cNvPr id="64516" name="4 Subtítulo"/>
          <p:cNvSpPr txBox="1">
            <a:spLocks/>
          </p:cNvSpPr>
          <p:nvPr/>
        </p:nvSpPr>
        <p:spPr bwMode="auto">
          <a:xfrm>
            <a:off x="428625" y="1143000"/>
            <a:ext cx="8358188" cy="1752600"/>
          </a:xfrm>
          <a:prstGeom prst="rect">
            <a:avLst/>
          </a:prstGeom>
          <a:noFill/>
          <a:ln w="9525">
            <a:noFill/>
            <a:miter lim="800000"/>
            <a:headEnd/>
            <a:tailEnd/>
          </a:ln>
        </p:spPr>
        <p:txBody>
          <a:bodyPr/>
          <a:lstStyle/>
          <a:p>
            <a:pPr algn="just">
              <a:lnSpc>
                <a:spcPct val="90000"/>
              </a:lnSpc>
            </a:pPr>
            <a:r>
              <a:rPr lang="es-ES" b="1" u="sng"/>
              <a:t>Servicios relacionados con la ruta</a:t>
            </a:r>
          </a:p>
          <a:p>
            <a:pPr algn="just">
              <a:lnSpc>
                <a:spcPct val="90000"/>
              </a:lnSpc>
            </a:pPr>
            <a:r>
              <a:rPr lang="es-ES"/>
              <a:t>Eco Posada El Tisey Esteli, Finca Jaguar (Jinotega), Finca Kilimanjaro(Jinotega), Finca San Carlos (Jinotega)</a:t>
            </a:r>
          </a:p>
          <a:p>
            <a:pPr algn="just">
              <a:lnSpc>
                <a:spcPct val="90000"/>
              </a:lnSpc>
            </a:pPr>
            <a:r>
              <a:rPr lang="es-ES"/>
              <a:t>Son alojamientos de diversas categorías que ofrecen, además del servicio de alojamiento, alimentación con comida nicaragüense (gallo pinto, cuajada, huevos revueltos, entre otros. También se ofrece caminatas por los cafetales y otros circuitos temáticos. </a:t>
            </a:r>
          </a:p>
          <a:p>
            <a:pPr algn="just">
              <a:lnSpc>
                <a:spcPct val="90000"/>
              </a:lnSpc>
            </a:pPr>
            <a:endParaRPr lang="es-AR"/>
          </a:p>
          <a:p>
            <a:pPr algn="just">
              <a:lnSpc>
                <a:spcPct val="90000"/>
              </a:lnSpc>
            </a:pPr>
            <a:r>
              <a:rPr lang="es-AR" b="1" u="sng"/>
              <a:t>Restaurantes campestres: </a:t>
            </a:r>
          </a:p>
          <a:p>
            <a:pPr algn="just">
              <a:lnSpc>
                <a:spcPct val="90000"/>
              </a:lnSpc>
            </a:pPr>
            <a:r>
              <a:rPr lang="es-AR"/>
              <a:t>Ofrecen c</a:t>
            </a:r>
            <a:r>
              <a:rPr lang="es-ES"/>
              <a:t>omidas típicas ( frijoles cocidos, cuajada, tortillas , café, rosquillas, güirilas, yoltamal, tamal pizque, gallo pinto, nacatamal).</a:t>
            </a:r>
          </a:p>
          <a:p>
            <a:pPr algn="just">
              <a:spcBef>
                <a:spcPct val="20000"/>
              </a:spcBef>
            </a:pPr>
            <a:endParaRPr lang="es-AR" sz="2000">
              <a:solidFill>
                <a:srgbClr val="0000CC"/>
              </a:solidFill>
              <a:latin typeface="Verdana" pitchFamily="34" charset="0"/>
            </a:endParaRPr>
          </a:p>
        </p:txBody>
      </p:sp>
    </p:spTree>
  </p:cSld>
  <p:clrMapOvr>
    <a:masterClrMapping/>
  </p:clrMapOvr>
  <p:transition>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2"/>
          <p:cNvGraphicFramePr>
            <a:graphicFrameLocks noChangeAspect="1"/>
          </p:cNvGraphicFramePr>
          <p:nvPr/>
        </p:nvGraphicFramePr>
        <p:xfrm>
          <a:off x="0" y="0"/>
          <a:ext cx="9144000" cy="6858000"/>
        </p:xfrm>
        <a:graphic>
          <a:graphicData uri="http://schemas.openxmlformats.org/presentationml/2006/ole">
            <p:oleObj spid="_x0000_s65538" name="Imagen" r:id="rId4" imgW="1066772" imgH="1066772" progId="MS_ClipArt_Gallery.2">
              <p:embed/>
            </p:oleObj>
          </a:graphicData>
        </a:graphic>
      </p:graphicFrame>
      <p:sp>
        <p:nvSpPr>
          <p:cNvPr id="65539" name="4 Subtítulo"/>
          <p:cNvSpPr txBox="1">
            <a:spLocks/>
          </p:cNvSpPr>
          <p:nvPr/>
        </p:nvSpPr>
        <p:spPr bwMode="auto">
          <a:xfrm>
            <a:off x="428625" y="1071563"/>
            <a:ext cx="8358188" cy="2500312"/>
          </a:xfrm>
          <a:prstGeom prst="rect">
            <a:avLst/>
          </a:prstGeom>
          <a:noFill/>
          <a:ln w="9525">
            <a:noFill/>
            <a:miter lim="800000"/>
            <a:headEnd/>
            <a:tailEnd/>
          </a:ln>
        </p:spPr>
        <p:txBody>
          <a:bodyPr/>
          <a:lstStyle/>
          <a:p>
            <a:pPr algn="just">
              <a:lnSpc>
                <a:spcPct val="90000"/>
              </a:lnSpc>
            </a:pPr>
            <a:r>
              <a:rPr lang="es-ES"/>
              <a:t>La base de la gastronomía nicaragüense ha sido el maíz; sin embargo, con la introducción del café se logró una fusión de culturas y como resultado se obtuvo la actual típica comida criolla nicaragüense, </a:t>
            </a:r>
          </a:p>
          <a:p>
            <a:pPr algn="just">
              <a:lnSpc>
                <a:spcPct val="90000"/>
              </a:lnSpc>
            </a:pPr>
            <a:r>
              <a:rPr lang="es-ES"/>
              <a:t>La mayoría de los platos típicos derivan del maíz y se complementan con  el café.</a:t>
            </a:r>
          </a:p>
          <a:p>
            <a:pPr algn="just">
              <a:lnSpc>
                <a:spcPct val="90000"/>
              </a:lnSpc>
            </a:pPr>
            <a:r>
              <a:rPr lang="es-ES"/>
              <a:t>Algunos platos:</a:t>
            </a:r>
          </a:p>
          <a:p>
            <a:pPr algn="just">
              <a:lnSpc>
                <a:spcPct val="90000"/>
              </a:lnSpc>
            </a:pPr>
            <a:r>
              <a:rPr lang="es-ES"/>
              <a:t>1.- El Gallo Pinto: mezcla de arroz frito y frijoles cocidos; Es servido para el desayuno o cena, acompañado con una taza de café.</a:t>
            </a:r>
          </a:p>
          <a:p>
            <a:pPr algn="just">
              <a:lnSpc>
                <a:spcPct val="90000"/>
              </a:lnSpc>
            </a:pPr>
            <a:r>
              <a:rPr lang="es-ES"/>
              <a:t>2.- Nacatamal: especie de tamal con base de maíz y manteca, con carne de cerdo o pollo. </a:t>
            </a:r>
          </a:p>
          <a:p>
            <a:pPr algn="just">
              <a:lnSpc>
                <a:spcPct val="90000"/>
              </a:lnSpc>
            </a:pPr>
            <a:r>
              <a:rPr lang="es-ES"/>
              <a:t>3.- Restaurantes Campestre (en su mayoría en los caminos de la ruta), que ofrecen comida típica.</a:t>
            </a:r>
          </a:p>
        </p:txBody>
      </p:sp>
      <p:sp>
        <p:nvSpPr>
          <p:cNvPr id="6" name="5 Rectángulo"/>
          <p:cNvSpPr/>
          <p:nvPr/>
        </p:nvSpPr>
        <p:spPr>
          <a:xfrm>
            <a:off x="571500" y="428625"/>
            <a:ext cx="821531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Nicaragua:  Ruta del Café</a:t>
            </a:r>
          </a:p>
        </p:txBody>
      </p:sp>
      <p:pic>
        <p:nvPicPr>
          <p:cNvPr id="65541" name="11 Imagen" descr="gallopinto.jpg"/>
          <p:cNvPicPr>
            <a:picLocks noChangeAspect="1" noChangeArrowheads="1"/>
          </p:cNvPicPr>
          <p:nvPr/>
        </p:nvPicPr>
        <p:blipFill>
          <a:blip r:embed="rId5"/>
          <a:srcRect/>
          <a:stretch>
            <a:fillRect/>
          </a:stretch>
        </p:blipFill>
        <p:spPr bwMode="auto">
          <a:xfrm>
            <a:off x="6338888" y="4357688"/>
            <a:ext cx="2500312" cy="2300287"/>
          </a:xfrm>
          <a:prstGeom prst="rect">
            <a:avLst/>
          </a:prstGeom>
          <a:noFill/>
          <a:ln w="9525">
            <a:noFill/>
            <a:miter lim="800000"/>
            <a:headEnd/>
            <a:tailEnd/>
          </a:ln>
        </p:spPr>
      </p:pic>
      <p:sp>
        <p:nvSpPr>
          <p:cNvPr id="7" name="6 Rectángulo"/>
          <p:cNvSpPr/>
          <p:nvPr/>
        </p:nvSpPr>
        <p:spPr>
          <a:xfrm>
            <a:off x="6286500" y="3929063"/>
            <a:ext cx="2714625"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Gallo pinto, ensalada de repollo, plátano y queso frito</a:t>
            </a:r>
          </a:p>
        </p:txBody>
      </p:sp>
      <p:pic>
        <p:nvPicPr>
          <p:cNvPr id="65543" name="9 Imagen" descr="asados.jpg"/>
          <p:cNvPicPr>
            <a:picLocks noChangeAspect="1" noChangeArrowheads="1"/>
          </p:cNvPicPr>
          <p:nvPr/>
        </p:nvPicPr>
        <p:blipFill>
          <a:blip r:embed="rId6"/>
          <a:srcRect/>
          <a:stretch>
            <a:fillRect/>
          </a:stretch>
        </p:blipFill>
        <p:spPr bwMode="auto">
          <a:xfrm>
            <a:off x="3357563" y="4329113"/>
            <a:ext cx="2857500" cy="2314575"/>
          </a:xfrm>
          <a:prstGeom prst="rect">
            <a:avLst/>
          </a:prstGeom>
          <a:noFill/>
          <a:ln w="9525">
            <a:noFill/>
            <a:miter lim="800000"/>
            <a:headEnd/>
            <a:tailEnd/>
          </a:ln>
        </p:spPr>
      </p:pic>
      <p:pic>
        <p:nvPicPr>
          <p:cNvPr id="65544" name="1 Imagen" descr="rosquillas.jpg"/>
          <p:cNvPicPr>
            <a:picLocks noChangeAspect="1" noChangeArrowheads="1"/>
          </p:cNvPicPr>
          <p:nvPr/>
        </p:nvPicPr>
        <p:blipFill>
          <a:blip r:embed="rId7"/>
          <a:srcRect/>
          <a:stretch>
            <a:fillRect/>
          </a:stretch>
        </p:blipFill>
        <p:spPr bwMode="auto">
          <a:xfrm>
            <a:off x="438150" y="4357688"/>
            <a:ext cx="2776538" cy="2281237"/>
          </a:xfrm>
          <a:prstGeom prst="rect">
            <a:avLst/>
          </a:prstGeom>
          <a:noFill/>
          <a:ln w="9525">
            <a:noFill/>
            <a:miter lim="800000"/>
            <a:headEnd/>
            <a:tailEnd/>
          </a:ln>
        </p:spPr>
      </p:pic>
      <p:sp>
        <p:nvSpPr>
          <p:cNvPr id="9" name="8 Rectángulo"/>
          <p:cNvSpPr/>
          <p:nvPr/>
        </p:nvSpPr>
        <p:spPr>
          <a:xfrm>
            <a:off x="3214688" y="4000500"/>
            <a:ext cx="2928937"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Elotes asados</a:t>
            </a:r>
          </a:p>
        </p:txBody>
      </p:sp>
      <p:sp>
        <p:nvSpPr>
          <p:cNvPr id="10" name="9 Rectángulo"/>
          <p:cNvSpPr/>
          <p:nvPr/>
        </p:nvSpPr>
        <p:spPr>
          <a:xfrm>
            <a:off x="285750" y="4000500"/>
            <a:ext cx="2928938"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Rosquillas</a:t>
            </a:r>
          </a:p>
        </p:txBody>
      </p:sp>
    </p:spTree>
  </p:cSld>
  <p:clrMapOvr>
    <a:masterClrMapping/>
  </p:clrMapOvr>
  <p:transition>
    <p:randomBa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ct 2"/>
          <p:cNvGraphicFramePr>
            <a:graphicFrameLocks noChangeAspect="1"/>
          </p:cNvGraphicFramePr>
          <p:nvPr/>
        </p:nvGraphicFramePr>
        <p:xfrm>
          <a:off x="0" y="0"/>
          <a:ext cx="9144000" cy="6858000"/>
        </p:xfrm>
        <a:graphic>
          <a:graphicData uri="http://schemas.openxmlformats.org/presentationml/2006/ole">
            <p:oleObj spid="_x0000_s66562" name="Imagen" r:id="rId4" imgW="1066772" imgH="1066772" progId="MS_ClipArt_Gallery.2">
              <p:embed/>
            </p:oleObj>
          </a:graphicData>
        </a:graphic>
      </p:graphicFrame>
      <p:sp>
        <p:nvSpPr>
          <p:cNvPr id="66563" name="4 Subtítulo"/>
          <p:cNvSpPr txBox="1">
            <a:spLocks/>
          </p:cNvSpPr>
          <p:nvPr/>
        </p:nvSpPr>
        <p:spPr bwMode="auto">
          <a:xfrm>
            <a:off x="428625" y="1000125"/>
            <a:ext cx="8358188" cy="1895475"/>
          </a:xfrm>
          <a:prstGeom prst="rect">
            <a:avLst/>
          </a:prstGeom>
          <a:noFill/>
          <a:ln w="9525">
            <a:noFill/>
            <a:miter lim="800000"/>
            <a:headEnd/>
            <a:tailEnd/>
          </a:ln>
        </p:spPr>
        <p:txBody>
          <a:bodyPr/>
          <a:lstStyle/>
          <a:p>
            <a:pPr algn="just">
              <a:lnSpc>
                <a:spcPct val="90000"/>
              </a:lnSpc>
            </a:pPr>
            <a:r>
              <a:rPr lang="es-AR"/>
              <a:t>La producción del café, es artesanal, y se comercializa y se consume tanto en el lugar de producción como en otros sitios</a:t>
            </a:r>
          </a:p>
          <a:p>
            <a:pPr algn="just">
              <a:lnSpc>
                <a:spcPct val="90000"/>
              </a:lnSpc>
            </a:pPr>
            <a:endParaRPr lang="es-AR" sz="400"/>
          </a:p>
          <a:p>
            <a:pPr algn="just">
              <a:lnSpc>
                <a:spcPct val="90000"/>
              </a:lnSpc>
            </a:pPr>
            <a:r>
              <a:rPr lang="es-AR"/>
              <a:t>La ruta puede ser recorrida todo el año, y el órgano encargado de su difusión es el Instituto Nicaragüense de Turismo.</a:t>
            </a:r>
          </a:p>
          <a:p>
            <a:pPr algn="just">
              <a:lnSpc>
                <a:spcPct val="90000"/>
              </a:lnSpc>
            </a:pPr>
            <a:r>
              <a:rPr lang="es-ES"/>
              <a:t>Estos lugares son autosostenibles, ya que cosechan maíz, verduras, frutas, frijoles entre otros y además poseen crianza de animales como cerdos y gallinas para su consumo.</a:t>
            </a:r>
            <a:endParaRPr lang="es-AR"/>
          </a:p>
          <a:p>
            <a:pPr algn="just">
              <a:lnSpc>
                <a:spcPct val="90000"/>
              </a:lnSpc>
            </a:pPr>
            <a:endParaRPr lang="es-AR"/>
          </a:p>
        </p:txBody>
      </p:sp>
      <p:sp>
        <p:nvSpPr>
          <p:cNvPr id="8" name="7 Rectángulo"/>
          <p:cNvSpPr/>
          <p:nvPr/>
        </p:nvSpPr>
        <p:spPr>
          <a:xfrm>
            <a:off x="571500" y="428625"/>
            <a:ext cx="7215188"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Nicaragua:  Ruta del Café</a:t>
            </a:r>
          </a:p>
        </p:txBody>
      </p:sp>
      <p:pic>
        <p:nvPicPr>
          <p:cNvPr id="66565" name="Picture 5" descr="DSC00392"/>
          <p:cNvPicPr>
            <a:picLocks noChangeAspect="1" noChangeArrowheads="1"/>
          </p:cNvPicPr>
          <p:nvPr/>
        </p:nvPicPr>
        <p:blipFill>
          <a:blip r:embed="rId5"/>
          <a:srcRect/>
          <a:stretch>
            <a:fillRect/>
          </a:stretch>
        </p:blipFill>
        <p:spPr bwMode="auto">
          <a:xfrm>
            <a:off x="4857750" y="2995613"/>
            <a:ext cx="3881438" cy="3690937"/>
          </a:xfrm>
          <a:prstGeom prst="rect">
            <a:avLst/>
          </a:prstGeom>
          <a:noFill/>
          <a:ln w="9525">
            <a:noFill/>
            <a:miter lim="800000"/>
            <a:headEnd/>
            <a:tailEnd/>
          </a:ln>
        </p:spPr>
      </p:pic>
      <p:sp>
        <p:nvSpPr>
          <p:cNvPr id="6" name="5 Rectángulo"/>
          <p:cNvSpPr/>
          <p:nvPr/>
        </p:nvSpPr>
        <p:spPr>
          <a:xfrm>
            <a:off x="4929188" y="2571750"/>
            <a:ext cx="3786187"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Vivero de café de la finca “Kilimanjaro”</a:t>
            </a:r>
          </a:p>
        </p:txBody>
      </p:sp>
      <p:pic>
        <p:nvPicPr>
          <p:cNvPr id="66567" name="Picture 6" descr="DSC00401"/>
          <p:cNvPicPr>
            <a:picLocks noChangeAspect="1" noChangeArrowheads="1"/>
          </p:cNvPicPr>
          <p:nvPr/>
        </p:nvPicPr>
        <p:blipFill>
          <a:blip r:embed="rId6"/>
          <a:srcRect/>
          <a:stretch>
            <a:fillRect/>
          </a:stretch>
        </p:blipFill>
        <p:spPr bwMode="auto">
          <a:xfrm>
            <a:off x="571500" y="3565525"/>
            <a:ext cx="3714750" cy="3078163"/>
          </a:xfrm>
          <a:prstGeom prst="rect">
            <a:avLst/>
          </a:prstGeom>
          <a:noFill/>
          <a:ln w="9525">
            <a:noFill/>
            <a:miter lim="800000"/>
            <a:headEnd/>
            <a:tailEnd/>
          </a:ln>
        </p:spPr>
      </p:pic>
      <p:sp>
        <p:nvSpPr>
          <p:cNvPr id="9" name="8 Rectángulo"/>
          <p:cNvSpPr/>
          <p:nvPr/>
        </p:nvSpPr>
        <p:spPr>
          <a:xfrm>
            <a:off x="428625" y="3143250"/>
            <a:ext cx="3786188"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Cabalgatas en fincas de la Ruta del Café</a:t>
            </a:r>
          </a:p>
        </p:txBody>
      </p:sp>
    </p:spTree>
  </p:cSld>
  <p:clrMapOvr>
    <a:masterClrMapping/>
  </p:clrMapOvr>
  <p:transition>
    <p:randomBa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p:cNvGraphicFramePr>
            <a:graphicFrameLocks noChangeAspect="1"/>
          </p:cNvGraphicFramePr>
          <p:nvPr/>
        </p:nvGraphicFramePr>
        <p:xfrm>
          <a:off x="0" y="0"/>
          <a:ext cx="9144000" cy="6858000"/>
        </p:xfrm>
        <a:graphic>
          <a:graphicData uri="http://schemas.openxmlformats.org/presentationml/2006/ole">
            <p:oleObj spid="_x0000_s67586" name="Imagen" r:id="rId4" imgW="1066772" imgH="1066772" progId="MS_ClipArt_Gallery.2">
              <p:embed/>
            </p:oleObj>
          </a:graphicData>
        </a:graphic>
      </p:graphicFrame>
      <p:sp>
        <p:nvSpPr>
          <p:cNvPr id="67587" name="4 Subtítulo"/>
          <p:cNvSpPr txBox="1">
            <a:spLocks/>
          </p:cNvSpPr>
          <p:nvPr/>
        </p:nvSpPr>
        <p:spPr bwMode="auto">
          <a:xfrm>
            <a:off x="428625" y="1104900"/>
            <a:ext cx="8358188" cy="1752600"/>
          </a:xfrm>
          <a:prstGeom prst="rect">
            <a:avLst/>
          </a:prstGeom>
          <a:noFill/>
          <a:ln w="9525">
            <a:noFill/>
            <a:miter lim="800000"/>
            <a:headEnd/>
            <a:tailEnd/>
          </a:ln>
        </p:spPr>
        <p:txBody>
          <a:bodyPr/>
          <a:lstStyle/>
          <a:p>
            <a:pPr algn="just">
              <a:lnSpc>
                <a:spcPct val="90000"/>
              </a:lnSpc>
            </a:pPr>
            <a:r>
              <a:rPr lang="es-ES"/>
              <a:t>La provincia de Samaná cuenta con excelentes atractivos naturales, entre ellos la observación de las ballenas jorobadas y el parque nacional de Los Haitises. </a:t>
            </a:r>
          </a:p>
          <a:p>
            <a:pPr algn="just">
              <a:lnSpc>
                <a:spcPct val="90000"/>
              </a:lnSpc>
            </a:pPr>
            <a:r>
              <a:rPr lang="es-ES"/>
              <a:t>Se destaca la gastronomía a base de coco, introducida por los inmigrantes negros libertos de los Estados Unidos, que forma parte del producto turístico del destino Samaná </a:t>
            </a:r>
          </a:p>
          <a:p>
            <a:pPr algn="just">
              <a:lnSpc>
                <a:spcPct val="90000"/>
              </a:lnSpc>
            </a:pPr>
            <a:r>
              <a:rPr lang="es-ES"/>
              <a:t>En la preparación de alimentos (con el coco como elemento fundamental) se destaca el pescado con coco, arroz con coco y el Yaniqueque (mezcla de harina de trigo con coco, horneada)</a:t>
            </a:r>
          </a:p>
        </p:txBody>
      </p:sp>
      <p:sp>
        <p:nvSpPr>
          <p:cNvPr id="9" name="8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República Dominicana:  Gastronomía en </a:t>
            </a:r>
            <a:r>
              <a:rPr lang="es-AR" sz="2500" b="1" dirty="0" err="1">
                <a:solidFill>
                  <a:srgbClr val="C00000"/>
                </a:solidFill>
              </a:rPr>
              <a:t>Samaná</a:t>
            </a:r>
            <a:endParaRPr lang="es-AR" sz="2500" b="1" dirty="0">
              <a:solidFill>
                <a:srgbClr val="C00000"/>
              </a:solidFill>
            </a:endParaRPr>
          </a:p>
        </p:txBody>
      </p:sp>
      <p:pic>
        <p:nvPicPr>
          <p:cNvPr id="67589" name="4 Imagen" descr="Yaniqueque-01.jpg"/>
          <p:cNvPicPr>
            <a:picLocks noChangeAspect="1"/>
          </p:cNvPicPr>
          <p:nvPr/>
        </p:nvPicPr>
        <p:blipFill>
          <a:blip r:embed="rId5"/>
          <a:srcRect/>
          <a:stretch>
            <a:fillRect/>
          </a:stretch>
        </p:blipFill>
        <p:spPr bwMode="auto">
          <a:xfrm>
            <a:off x="357188" y="3786188"/>
            <a:ext cx="4262437" cy="2757487"/>
          </a:xfrm>
          <a:prstGeom prst="rect">
            <a:avLst/>
          </a:prstGeom>
          <a:noFill/>
          <a:ln w="9525">
            <a:noFill/>
            <a:miter lim="800000"/>
            <a:headEnd/>
            <a:tailEnd/>
          </a:ln>
        </p:spPr>
      </p:pic>
      <p:sp>
        <p:nvSpPr>
          <p:cNvPr id="6" name="5 Rectángulo"/>
          <p:cNvSpPr/>
          <p:nvPr/>
        </p:nvSpPr>
        <p:spPr>
          <a:xfrm>
            <a:off x="1000125" y="3357563"/>
            <a:ext cx="3071813"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err="1">
                <a:solidFill>
                  <a:schemeClr val="tx1"/>
                </a:solidFill>
              </a:rPr>
              <a:t>Yaniqueque</a:t>
            </a:r>
            <a:endParaRPr lang="es-AR" sz="1200" dirty="0">
              <a:solidFill>
                <a:schemeClr val="tx1"/>
              </a:solidFill>
            </a:endParaRPr>
          </a:p>
        </p:txBody>
      </p:sp>
      <p:pic>
        <p:nvPicPr>
          <p:cNvPr id="67591" name="6 Imagen" descr="pescadoconcoco-02.jpg"/>
          <p:cNvPicPr>
            <a:picLocks noChangeAspect="1"/>
          </p:cNvPicPr>
          <p:nvPr/>
        </p:nvPicPr>
        <p:blipFill>
          <a:blip r:embed="rId6"/>
          <a:srcRect/>
          <a:stretch>
            <a:fillRect/>
          </a:stretch>
        </p:blipFill>
        <p:spPr bwMode="auto">
          <a:xfrm>
            <a:off x="4786313" y="3709988"/>
            <a:ext cx="3929062" cy="2846387"/>
          </a:xfrm>
          <a:prstGeom prst="rect">
            <a:avLst/>
          </a:prstGeom>
          <a:noFill/>
          <a:ln w="9525">
            <a:noFill/>
            <a:miter lim="800000"/>
            <a:headEnd/>
            <a:tailEnd/>
          </a:ln>
        </p:spPr>
      </p:pic>
      <p:sp>
        <p:nvSpPr>
          <p:cNvPr id="8" name="7 Rectángulo"/>
          <p:cNvSpPr/>
          <p:nvPr/>
        </p:nvSpPr>
        <p:spPr>
          <a:xfrm>
            <a:off x="5357813" y="3286125"/>
            <a:ext cx="3071812"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Pescado con coco</a:t>
            </a:r>
          </a:p>
        </p:txBody>
      </p:sp>
    </p:spTree>
  </p:cSld>
  <p:clrMapOvr>
    <a:masterClrMapping/>
  </p:clrMapOvr>
  <p:transition>
    <p:randomBa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nvGraphicFramePr>
        <p:xfrm>
          <a:off x="0" y="0"/>
          <a:ext cx="9144000" cy="6858000"/>
        </p:xfrm>
        <a:graphic>
          <a:graphicData uri="http://schemas.openxmlformats.org/presentationml/2006/ole">
            <p:oleObj spid="_x0000_s68610" name="Imagen" r:id="rId4" imgW="1066772" imgH="1066772" progId="MS_ClipArt_Gallery.2">
              <p:embed/>
            </p:oleObj>
          </a:graphicData>
        </a:graphic>
      </p:graphicFrame>
      <p:sp>
        <p:nvSpPr>
          <p:cNvPr id="68611" name="4 Subtítulo"/>
          <p:cNvSpPr txBox="1">
            <a:spLocks/>
          </p:cNvSpPr>
          <p:nvPr/>
        </p:nvSpPr>
        <p:spPr bwMode="auto">
          <a:xfrm>
            <a:off x="428625" y="977900"/>
            <a:ext cx="8358188" cy="2165350"/>
          </a:xfrm>
          <a:prstGeom prst="rect">
            <a:avLst/>
          </a:prstGeom>
          <a:noFill/>
          <a:ln w="9525">
            <a:noFill/>
            <a:miter lim="800000"/>
            <a:headEnd/>
            <a:tailEnd/>
          </a:ln>
        </p:spPr>
        <p:txBody>
          <a:bodyPr/>
          <a:lstStyle/>
          <a:p>
            <a:pPr algn="just">
              <a:lnSpc>
                <a:spcPct val="90000"/>
              </a:lnSpc>
            </a:pPr>
            <a:r>
              <a:rPr lang="es-ES" b="1" u="sng"/>
              <a:t>Servicios relacionados con la ruta</a:t>
            </a:r>
          </a:p>
          <a:p>
            <a:pPr algn="just">
              <a:lnSpc>
                <a:spcPct val="90000"/>
              </a:lnSpc>
            </a:pPr>
            <a:r>
              <a:rPr lang="es-ES"/>
              <a:t>Restaurantes gourmet, Paradas, Restaurantes típicos y ventas familiares son sitios en los cuales se degustan los platos típicos  a base de coco, arroz y pescado.</a:t>
            </a:r>
          </a:p>
          <a:p>
            <a:pPr algn="just">
              <a:lnSpc>
                <a:spcPct val="90000"/>
              </a:lnSpc>
            </a:pPr>
            <a:r>
              <a:rPr lang="es-ES"/>
              <a:t>La difusión de la gastronomía de Samaná se inicia con pequeños negocios familiares y se integra a la oferta a través de restaurantes de franceses e italianos que se establecen en la década del 1980. </a:t>
            </a:r>
          </a:p>
          <a:p>
            <a:pPr algn="just">
              <a:lnSpc>
                <a:spcPct val="90000"/>
              </a:lnSpc>
            </a:pPr>
            <a:r>
              <a:rPr lang="es-ES"/>
              <a:t>El desarrollo del Ecoturismo ha contribuido a su oferta y demanda. </a:t>
            </a:r>
          </a:p>
          <a:p>
            <a:pPr algn="just">
              <a:lnSpc>
                <a:spcPct val="90000"/>
              </a:lnSpc>
            </a:pPr>
            <a:r>
              <a:rPr lang="es-AR"/>
              <a:t>Su consumo se realiza en fiestas populares, en proyectos ecoturísticos, en el lugar y en otros alejados. </a:t>
            </a:r>
          </a:p>
          <a:p>
            <a:pPr algn="just">
              <a:lnSpc>
                <a:spcPct val="90000"/>
              </a:lnSpc>
            </a:pPr>
            <a:r>
              <a:rPr lang="es-AR" b="1" u="sng"/>
              <a:t>Aportes a la economía</a:t>
            </a:r>
          </a:p>
          <a:p>
            <a:pPr algn="just">
              <a:lnSpc>
                <a:spcPct val="90000"/>
              </a:lnSpc>
            </a:pPr>
            <a:r>
              <a:rPr lang="es-ES"/>
              <a:t>Samaná, aporta ingresos a las comunidades </a:t>
            </a:r>
          </a:p>
          <a:p>
            <a:pPr algn="just">
              <a:lnSpc>
                <a:spcPct val="90000"/>
              </a:lnSpc>
            </a:pPr>
            <a:r>
              <a:rPr lang="es-ES"/>
              <a:t>y familias, con pequeños negocios familiares, </a:t>
            </a:r>
          </a:p>
          <a:p>
            <a:pPr algn="just">
              <a:lnSpc>
                <a:spcPct val="90000"/>
              </a:lnSpc>
            </a:pPr>
            <a:r>
              <a:rPr lang="es-ES"/>
              <a:t>restaurantes típicos y proyectos ecoturísticos. </a:t>
            </a:r>
          </a:p>
          <a:p>
            <a:pPr algn="just">
              <a:lnSpc>
                <a:spcPct val="90000"/>
              </a:lnSpc>
            </a:pPr>
            <a:r>
              <a:rPr lang="es-ES"/>
              <a:t>La cadena de comercialización está integrada</a:t>
            </a:r>
          </a:p>
          <a:p>
            <a:pPr algn="just">
              <a:lnSpc>
                <a:spcPct val="90000"/>
              </a:lnSpc>
            </a:pPr>
            <a:r>
              <a:rPr lang="es-ES"/>
              <a:t>por restaurantes, negocios familiares, </a:t>
            </a:r>
          </a:p>
          <a:p>
            <a:pPr algn="just">
              <a:lnSpc>
                <a:spcPct val="90000"/>
              </a:lnSpc>
            </a:pPr>
            <a:r>
              <a:rPr lang="es-ES"/>
              <a:t>restaurantes típicos y proyectos ecoturísticos. </a:t>
            </a:r>
          </a:p>
          <a:p>
            <a:pPr algn="just">
              <a:lnSpc>
                <a:spcPct val="90000"/>
              </a:lnSpc>
            </a:pPr>
            <a:r>
              <a:rPr lang="es-ES"/>
              <a:t>Incluye el tour operador, el hotel.</a:t>
            </a:r>
          </a:p>
          <a:p>
            <a:pPr algn="just">
              <a:lnSpc>
                <a:spcPct val="90000"/>
              </a:lnSpc>
              <a:spcBef>
                <a:spcPct val="20000"/>
              </a:spcBef>
            </a:pPr>
            <a:endParaRPr lang="es-ES" sz="2000">
              <a:solidFill>
                <a:srgbClr val="0000CC"/>
              </a:solidFill>
              <a:latin typeface="Verdana" pitchFamily="34" charset="0"/>
            </a:endParaRPr>
          </a:p>
        </p:txBody>
      </p:sp>
      <p:sp>
        <p:nvSpPr>
          <p:cNvPr id="5" name="4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República Dominicana:  Gastronomía en </a:t>
            </a:r>
            <a:r>
              <a:rPr lang="es-AR" sz="2500" b="1" dirty="0" err="1">
                <a:solidFill>
                  <a:srgbClr val="C00000"/>
                </a:solidFill>
              </a:rPr>
              <a:t>Samaná</a:t>
            </a:r>
            <a:endParaRPr lang="es-AR" sz="2500" b="1" dirty="0">
              <a:solidFill>
                <a:srgbClr val="C00000"/>
              </a:solidFill>
            </a:endParaRPr>
          </a:p>
        </p:txBody>
      </p:sp>
      <p:pic>
        <p:nvPicPr>
          <p:cNvPr id="68613" name="5 Imagen" descr="ARROZCONCOCO-02.jpg"/>
          <p:cNvPicPr>
            <a:picLocks noChangeAspect="1"/>
          </p:cNvPicPr>
          <p:nvPr/>
        </p:nvPicPr>
        <p:blipFill>
          <a:blip r:embed="rId5"/>
          <a:srcRect/>
          <a:stretch>
            <a:fillRect/>
          </a:stretch>
        </p:blipFill>
        <p:spPr bwMode="auto">
          <a:xfrm>
            <a:off x="5619750" y="3476625"/>
            <a:ext cx="3309938" cy="3309938"/>
          </a:xfrm>
          <a:prstGeom prst="rect">
            <a:avLst/>
          </a:prstGeom>
          <a:noFill/>
          <a:ln w="9525">
            <a:noFill/>
            <a:miter lim="800000"/>
            <a:headEnd/>
            <a:tailEnd/>
          </a:ln>
        </p:spPr>
      </p:pic>
      <p:sp>
        <p:nvSpPr>
          <p:cNvPr id="7" name="6 Rectángulo"/>
          <p:cNvSpPr/>
          <p:nvPr/>
        </p:nvSpPr>
        <p:spPr>
          <a:xfrm>
            <a:off x="5786438" y="3143250"/>
            <a:ext cx="3071812"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Arroz con coco</a:t>
            </a:r>
          </a:p>
        </p:txBody>
      </p:sp>
    </p:spTree>
  </p:cSld>
  <p:clrMapOvr>
    <a:masterClrMapping/>
  </p:clrMapOvr>
  <p:transition>
    <p:randomBar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noChangeAspect="1"/>
          </p:cNvGraphicFramePr>
          <p:nvPr/>
        </p:nvGraphicFramePr>
        <p:xfrm>
          <a:off x="0" y="0"/>
          <a:ext cx="9144000" cy="6858000"/>
        </p:xfrm>
        <a:graphic>
          <a:graphicData uri="http://schemas.openxmlformats.org/presentationml/2006/ole">
            <p:oleObj spid="_x0000_s69634" name="Imagen" r:id="rId3" imgW="1066772" imgH="1066772" progId="MS_ClipArt_Gallery.2">
              <p:embed/>
            </p:oleObj>
          </a:graphicData>
        </a:graphic>
      </p:graphicFrame>
      <p:sp>
        <p:nvSpPr>
          <p:cNvPr id="69635" name="4 Subtítulo"/>
          <p:cNvSpPr txBox="1">
            <a:spLocks/>
          </p:cNvSpPr>
          <p:nvPr/>
        </p:nvSpPr>
        <p:spPr bwMode="auto">
          <a:xfrm>
            <a:off x="428625" y="1104900"/>
            <a:ext cx="8358188" cy="1752600"/>
          </a:xfrm>
          <a:prstGeom prst="rect">
            <a:avLst/>
          </a:prstGeom>
          <a:noFill/>
          <a:ln w="9525">
            <a:noFill/>
            <a:miter lim="800000"/>
            <a:headEnd/>
            <a:tailEnd/>
          </a:ln>
        </p:spPr>
        <p:txBody>
          <a:bodyPr/>
          <a:lstStyle/>
          <a:p>
            <a:pPr marL="0" lvl="1" algn="just">
              <a:lnSpc>
                <a:spcPct val="90000"/>
              </a:lnSpc>
              <a:buClr>
                <a:srgbClr val="F9F9F9"/>
              </a:buClr>
              <a:buSzPct val="65000"/>
            </a:pPr>
            <a:r>
              <a:rPr lang="es-ES"/>
              <a:t>La Ruta del Café Dominicano encamina la valorización y  promoción de los senderos ecoturísticos y las áreas protegidas en las provincias Hermanas Mirabal y Monseñor Nouel. </a:t>
            </a:r>
          </a:p>
          <a:p>
            <a:pPr algn="just">
              <a:lnSpc>
                <a:spcPct val="90000"/>
              </a:lnSpc>
            </a:pPr>
            <a:r>
              <a:rPr lang="es-ES"/>
              <a:t>			La protección y promoción del patrimonio ambiental y 			la biodiversidad ha sido planificado e implementado 			con la participación de organizaciones campesinas 			locales vinculadas a la producción de café.</a:t>
            </a:r>
          </a:p>
          <a:p>
            <a:pPr algn="just">
              <a:lnSpc>
                <a:spcPct val="90000"/>
              </a:lnSpc>
            </a:pPr>
            <a:r>
              <a:rPr lang="es-ES"/>
              <a:t>			El desarrollo del ecoturismo promueve acciones y 			actividades que, generan ingresos a las 				  comunidades, fomenta la reforestación, la identidad 			  con el territorio y la activación de las tradiciones 			  culturales locales.</a:t>
            </a:r>
          </a:p>
          <a:p>
            <a:pPr algn="just">
              <a:lnSpc>
                <a:spcPct val="90000"/>
              </a:lnSpc>
            </a:pPr>
            <a:r>
              <a:rPr lang="es-ES"/>
              <a:t>			La Ruta del Café Dominicano es una experiencia 			  ecológica y cultural en la que se promueve la 			  participación de la misma comunidad. </a:t>
            </a:r>
          </a:p>
          <a:p>
            <a:pPr algn="just">
              <a:lnSpc>
                <a:spcPct val="90000"/>
              </a:lnSpc>
            </a:pPr>
            <a:r>
              <a:rPr lang="es-ES"/>
              <a:t>			Los tres senderos de “La Ruta del Café” se 				encuentran en la loma de Salcedo, en la localidad			de Jamao.</a:t>
            </a:r>
          </a:p>
          <a:p>
            <a:pPr algn="just">
              <a:lnSpc>
                <a:spcPct val="90000"/>
              </a:lnSpc>
              <a:spcBef>
                <a:spcPct val="20000"/>
              </a:spcBef>
            </a:pPr>
            <a:endParaRPr lang="es-ES" sz="2000">
              <a:solidFill>
                <a:srgbClr val="0000CC"/>
              </a:solidFill>
              <a:latin typeface="Verdana" pitchFamily="34" charset="0"/>
            </a:endParaRPr>
          </a:p>
        </p:txBody>
      </p:sp>
      <p:sp>
        <p:nvSpPr>
          <p:cNvPr id="8" name="7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República Dominicana:  Ruta del Café</a:t>
            </a:r>
          </a:p>
        </p:txBody>
      </p:sp>
      <p:pic>
        <p:nvPicPr>
          <p:cNvPr id="69637" name="6 Imagen" descr="mosaicorutacafedominicano.jpg"/>
          <p:cNvPicPr>
            <a:picLocks noChangeAspect="1"/>
          </p:cNvPicPr>
          <p:nvPr/>
        </p:nvPicPr>
        <p:blipFill>
          <a:blip r:embed="rId4"/>
          <a:srcRect/>
          <a:stretch>
            <a:fillRect/>
          </a:stretch>
        </p:blipFill>
        <p:spPr bwMode="auto">
          <a:xfrm>
            <a:off x="0" y="2149475"/>
            <a:ext cx="2484438" cy="470852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2"/>
          <p:cNvGraphicFramePr>
            <a:graphicFrameLocks noChangeAspect="1"/>
          </p:cNvGraphicFramePr>
          <p:nvPr/>
        </p:nvGraphicFramePr>
        <p:xfrm>
          <a:off x="0" y="0"/>
          <a:ext cx="9144000" cy="6858000"/>
        </p:xfrm>
        <a:graphic>
          <a:graphicData uri="http://schemas.openxmlformats.org/presentationml/2006/ole">
            <p:oleObj spid="_x0000_s70658" name="Imagen" r:id="rId3" imgW="1066772" imgH="1066772" progId="MS_ClipArt_Gallery.2">
              <p:embed/>
            </p:oleObj>
          </a:graphicData>
        </a:graphic>
      </p:graphicFrame>
      <p:sp>
        <p:nvSpPr>
          <p:cNvPr id="70659" name="4 Subtítulo"/>
          <p:cNvSpPr txBox="1">
            <a:spLocks/>
          </p:cNvSpPr>
          <p:nvPr/>
        </p:nvSpPr>
        <p:spPr bwMode="auto">
          <a:xfrm>
            <a:off x="428625" y="1104900"/>
            <a:ext cx="8358188" cy="1752600"/>
          </a:xfrm>
          <a:prstGeom prst="rect">
            <a:avLst/>
          </a:prstGeom>
          <a:noFill/>
          <a:ln w="9525">
            <a:noFill/>
            <a:miter lim="800000"/>
            <a:headEnd/>
            <a:tailEnd/>
          </a:ln>
        </p:spPr>
        <p:txBody>
          <a:bodyPr/>
          <a:lstStyle/>
          <a:p>
            <a:pPr algn="just">
              <a:lnSpc>
                <a:spcPct val="90000"/>
              </a:lnSpc>
            </a:pPr>
            <a:r>
              <a:rPr lang="es-AR" b="1" u="sng"/>
              <a:t>Servicios incluidos en la ruta</a:t>
            </a:r>
          </a:p>
          <a:p>
            <a:pPr algn="just">
              <a:lnSpc>
                <a:spcPct val="90000"/>
              </a:lnSpc>
            </a:pPr>
            <a:r>
              <a:rPr lang="es-AR"/>
              <a:t>Cabañas de campesinos: </a:t>
            </a:r>
            <a:r>
              <a:rPr lang="es-ES"/>
              <a:t>que ofrecen a los visitantes la posibilidad de alojarse en las casas de familias beneficiarias de la iniciativa eco-turística.</a:t>
            </a:r>
          </a:p>
          <a:p>
            <a:pPr algn="just">
              <a:lnSpc>
                <a:spcPct val="90000"/>
              </a:lnSpc>
            </a:pPr>
            <a:r>
              <a:rPr lang="es-ES"/>
              <a:t>En particular son 6, las casas identificadas y reestructuradas como “Alojamientos recomendados” disponibles para el alojamiento de los turistas. </a:t>
            </a:r>
          </a:p>
          <a:p>
            <a:pPr algn="just">
              <a:lnSpc>
                <a:spcPct val="90000"/>
              </a:lnSpc>
            </a:pPr>
            <a:r>
              <a:rPr lang="es-AR"/>
              <a:t>El café es servido en toda ocasión, y también en fiestas populares. </a:t>
            </a:r>
          </a:p>
          <a:p>
            <a:pPr algn="just">
              <a:lnSpc>
                <a:spcPct val="90000"/>
              </a:lnSpc>
            </a:pPr>
            <a:r>
              <a:rPr lang="es-AR"/>
              <a:t>La producción es tanto industrial como artesanal</a:t>
            </a:r>
            <a:r>
              <a:rPr lang="es-ES"/>
              <a:t>. </a:t>
            </a:r>
          </a:p>
          <a:p>
            <a:pPr algn="just">
              <a:lnSpc>
                <a:spcPct val="90000"/>
              </a:lnSpc>
              <a:spcBef>
                <a:spcPct val="20000"/>
              </a:spcBef>
            </a:pPr>
            <a:endParaRPr lang="es-ES" sz="2000">
              <a:solidFill>
                <a:srgbClr val="0000CC"/>
              </a:solidFill>
              <a:latin typeface="Verdana" pitchFamily="34" charset="0"/>
            </a:endParaRPr>
          </a:p>
          <a:p>
            <a:pPr algn="just">
              <a:lnSpc>
                <a:spcPct val="90000"/>
              </a:lnSpc>
              <a:spcBef>
                <a:spcPct val="20000"/>
              </a:spcBef>
            </a:pPr>
            <a:endParaRPr lang="es-ES" sz="2000">
              <a:solidFill>
                <a:srgbClr val="0000CC"/>
              </a:solidFill>
              <a:latin typeface="Verdana" pitchFamily="34" charset="0"/>
            </a:endParaRPr>
          </a:p>
        </p:txBody>
      </p:sp>
      <p:sp>
        <p:nvSpPr>
          <p:cNvPr id="6" name="5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República Dominicana:  Ruta del Café</a:t>
            </a:r>
          </a:p>
        </p:txBody>
      </p:sp>
      <p:pic>
        <p:nvPicPr>
          <p:cNvPr id="70661" name="4 Imagen" descr="rutacafe.jpg"/>
          <p:cNvPicPr>
            <a:picLocks noChangeAspect="1"/>
          </p:cNvPicPr>
          <p:nvPr/>
        </p:nvPicPr>
        <p:blipFill>
          <a:blip r:embed="rId4"/>
          <a:srcRect/>
          <a:stretch>
            <a:fillRect/>
          </a:stretch>
        </p:blipFill>
        <p:spPr bwMode="auto">
          <a:xfrm>
            <a:off x="3795713" y="3686175"/>
            <a:ext cx="5062537" cy="2719388"/>
          </a:xfrm>
          <a:prstGeom prst="rect">
            <a:avLst/>
          </a:prstGeom>
          <a:noFill/>
          <a:ln w="9525">
            <a:noFill/>
            <a:miter lim="800000"/>
            <a:headEnd/>
            <a:tailEnd/>
          </a:ln>
        </p:spPr>
      </p:pic>
      <p:pic>
        <p:nvPicPr>
          <p:cNvPr id="70662" name="6 Imagen" descr="cafecafe.jpg"/>
          <p:cNvPicPr>
            <a:picLocks noChangeAspect="1"/>
          </p:cNvPicPr>
          <p:nvPr/>
        </p:nvPicPr>
        <p:blipFill>
          <a:blip r:embed="rId5"/>
          <a:srcRect/>
          <a:stretch>
            <a:fillRect/>
          </a:stretch>
        </p:blipFill>
        <p:spPr bwMode="auto">
          <a:xfrm>
            <a:off x="785813" y="3690938"/>
            <a:ext cx="2714625" cy="271462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0" y="0"/>
          <a:ext cx="9144000" cy="6858000"/>
        </p:xfrm>
        <a:graphic>
          <a:graphicData uri="http://schemas.openxmlformats.org/presentationml/2006/ole">
            <p:oleObj spid="_x0000_s7170" name="Imagen" r:id="rId4" imgW="1066772" imgH="1066772" progId="MS_ClipArt_Gallery.2">
              <p:embed/>
            </p:oleObj>
          </a:graphicData>
        </a:graphic>
      </p:graphicFrame>
      <p:sp>
        <p:nvSpPr>
          <p:cNvPr id="5" name="Rectangle 3"/>
          <p:cNvSpPr txBox="1">
            <a:spLocks noChangeArrowheads="1"/>
          </p:cNvSpPr>
          <p:nvPr/>
        </p:nvSpPr>
        <p:spPr>
          <a:xfrm>
            <a:off x="457200" y="0"/>
            <a:ext cx="8229600" cy="6669088"/>
          </a:xfrm>
          <a:prstGeom prst="rect">
            <a:avLst/>
          </a:prstGeom>
        </p:spPr>
        <p:txBody>
          <a:bodyPr/>
          <a:lstStyle/>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r>
              <a:rPr lang="es-AR" b="1" kern="0" dirty="0">
                <a:latin typeface="+mn-lt"/>
              </a:rPr>
              <a:t>	PATRIMONIO INTANGIBLE: </a:t>
            </a:r>
            <a:r>
              <a:rPr lang="es-AR" kern="0" dirty="0">
                <a:latin typeface="+mn-lt"/>
              </a:rPr>
              <a:t>La UNESCO señala que el "es el conjunto de formas de cultura tradicional y popular (…), es decir, las obras colectivas que emanan de una cultura y se basan en la tradición. Estas tradiciones se transmiten oralmente o mediante gestos y se modifican con el transcurso del tiempo a través de un proceso de recreación colectiva. Se incluyen en ellas las tradiciones orales, las costumbres, las lenguas, la música, los bailes, los rituales, las fiestas, la medicina tradicional y la farmacopea, las artes culinarias y todas las habilidades especiales relacionadas con los aspectos materiales de la cultura, tales como las herramientas y el hábitat.“</a:t>
            </a:r>
          </a:p>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r>
              <a:rPr lang="es-AR" kern="0" dirty="0">
                <a:latin typeface="+mn-lt"/>
              </a:rPr>
              <a:t>	El patrimonio cultural intangible es vulnerable a los acontecimientos de la vida diaria, en un mundo globalizado, donde los valores culturales se imponen a través del mercado, los medios de comunicación, Internet, etc.</a:t>
            </a:r>
          </a:p>
          <a:p>
            <a:pPr marL="342900" indent="-342900">
              <a:lnSpc>
                <a:spcPct val="80000"/>
              </a:lnSpc>
              <a:spcBef>
                <a:spcPct val="20000"/>
              </a:spcBef>
              <a:buFontTx/>
              <a:buChar char="•"/>
              <a:defRPr/>
            </a:pPr>
            <a:endParaRPr lang="es-AR" sz="2400" b="1" kern="0" dirty="0">
              <a:solidFill>
                <a:srgbClr val="33CC33"/>
              </a:solidFill>
              <a:latin typeface="+mn-lt"/>
            </a:endParaRPr>
          </a:p>
          <a:p>
            <a:pPr marL="342900" indent="-342900">
              <a:lnSpc>
                <a:spcPct val="80000"/>
              </a:lnSpc>
              <a:spcBef>
                <a:spcPct val="20000"/>
              </a:spcBef>
              <a:buFontTx/>
              <a:buChar char="•"/>
              <a:defRPr/>
            </a:pPr>
            <a:endParaRPr lang="es-ES" sz="2400" kern="0" dirty="0">
              <a:latin typeface="+mn-lt"/>
            </a:endParaRPr>
          </a:p>
        </p:txBody>
      </p:sp>
      <p:sp>
        <p:nvSpPr>
          <p:cNvPr id="7172"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lstStyle/>
          <a:p>
            <a:pPr algn="ctr"/>
            <a:r>
              <a:rPr lang="es-ES" sz="2400" b="1">
                <a:solidFill>
                  <a:srgbClr val="FF0000"/>
                </a:solidFill>
              </a:rPr>
              <a:t>“La Gastronomía, Componente Esencial del Producto Turístico”</a:t>
            </a:r>
            <a:r>
              <a:rPr lang="es-ES" sz="2400" b="1">
                <a:solidFill>
                  <a:schemeClr val="tx2"/>
                </a:solidFill>
              </a:rPr>
              <a:t/>
            </a:r>
            <a:br>
              <a:rPr lang="es-ES" sz="2400" b="1">
                <a:solidFill>
                  <a:schemeClr val="tx2"/>
                </a:solidFill>
              </a:rPr>
            </a:br>
            <a:endParaRPr lang="es-ES" sz="2400" b="1">
              <a:solidFill>
                <a:schemeClr val="tx2"/>
              </a:solidFill>
            </a:endParaRPr>
          </a:p>
          <a:p>
            <a:pPr algn="ctr"/>
            <a:r>
              <a:rPr lang="es-ES_tradnl" sz="2400" b="1">
                <a:solidFill>
                  <a:schemeClr val="tx2"/>
                </a:solidFill>
              </a:rPr>
              <a:t>Marco conceptual y teórico.</a:t>
            </a:r>
            <a:br>
              <a:rPr lang="es-ES_tradnl" sz="2400" b="1">
                <a:solidFill>
                  <a:schemeClr val="tx2"/>
                </a:solidFill>
              </a:rPr>
            </a:br>
            <a:endParaRPr lang="es-ES" sz="2400" b="1">
              <a:solidFill>
                <a:srgbClr val="0000CC"/>
              </a:solidFill>
            </a:endParaRPr>
          </a:p>
        </p:txBody>
      </p:sp>
    </p:spTree>
  </p:cSld>
  <p:clrMapOvr>
    <a:masterClrMapping/>
  </p:clrMapOvr>
  <p:transition>
    <p:randomBar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2"/>
          <p:cNvGraphicFramePr>
            <a:graphicFrameLocks noChangeAspect="1"/>
          </p:cNvGraphicFramePr>
          <p:nvPr/>
        </p:nvGraphicFramePr>
        <p:xfrm>
          <a:off x="0" y="0"/>
          <a:ext cx="9144000" cy="6858000"/>
        </p:xfrm>
        <a:graphic>
          <a:graphicData uri="http://schemas.openxmlformats.org/presentationml/2006/ole">
            <p:oleObj spid="_x0000_s71682" name="Imagen" r:id="rId3" imgW="1066772" imgH="1066772" progId="MS_ClipArt_Gallery.2">
              <p:embed/>
            </p:oleObj>
          </a:graphicData>
        </a:graphic>
      </p:graphicFrame>
      <p:sp>
        <p:nvSpPr>
          <p:cNvPr id="71683" name="4 Subtítulo"/>
          <p:cNvSpPr txBox="1">
            <a:spLocks/>
          </p:cNvSpPr>
          <p:nvPr/>
        </p:nvSpPr>
        <p:spPr bwMode="auto">
          <a:xfrm>
            <a:off x="285750" y="1104900"/>
            <a:ext cx="8501063" cy="1752600"/>
          </a:xfrm>
          <a:prstGeom prst="rect">
            <a:avLst/>
          </a:prstGeom>
          <a:noFill/>
          <a:ln w="9525">
            <a:noFill/>
            <a:miter lim="800000"/>
            <a:headEnd/>
            <a:tailEnd/>
          </a:ln>
        </p:spPr>
        <p:txBody>
          <a:bodyPr/>
          <a:lstStyle/>
          <a:p>
            <a:pPr algn="just"/>
            <a:r>
              <a:rPr lang="es-ES"/>
              <a:t>El origen de cacao data desde el año 1652, cuando los españoles llegaron a las costas venezolanas  en busca de riquezas y tierras; con el tiempo, descubrieron las maravillas del cacao, los Valles de Chuao se convertirían  en la Hacienda de mayor  producción  de cacao del país.</a:t>
            </a:r>
            <a:endParaRPr lang="es-AR"/>
          </a:p>
          <a:p>
            <a:pPr algn="just"/>
            <a:r>
              <a:rPr lang="es-ES" sz="800"/>
              <a:t> </a:t>
            </a:r>
            <a:endParaRPr lang="es-AR" sz="800"/>
          </a:p>
          <a:p>
            <a:pPr algn="just"/>
            <a:r>
              <a:rPr lang="es-ES"/>
              <a:t>Para llegar a la población de Chuao, es necesario llegar a la ciudad de Maracay, atravesar el Parque Nacional Henri Pitier,  </a:t>
            </a:r>
          </a:p>
          <a:p>
            <a:pPr algn="just"/>
            <a:r>
              <a:rPr lang="es-ES"/>
              <a:t>donde arribada a Choroní en </a:t>
            </a:r>
          </a:p>
          <a:p>
            <a:pPr algn="just"/>
            <a:r>
              <a:rPr lang="es-ES"/>
              <a:t>donde será necesario tomar </a:t>
            </a:r>
          </a:p>
          <a:p>
            <a:pPr algn="just"/>
            <a:r>
              <a:rPr lang="es-ES"/>
              <a:t>una lancha (bote de pescadores)</a:t>
            </a:r>
          </a:p>
          <a:p>
            <a:pPr algn="just"/>
            <a:r>
              <a:rPr lang="es-ES"/>
              <a:t>para finalmente llegar a Chuao</a:t>
            </a:r>
          </a:p>
          <a:p>
            <a:pPr algn="just"/>
            <a:r>
              <a:rPr lang="es-ES"/>
              <a:t>Hay otra vía preferida por los </a:t>
            </a:r>
          </a:p>
          <a:p>
            <a:pPr algn="just"/>
            <a:r>
              <a:rPr lang="es-ES"/>
              <a:t>turistas y montañistas, donde se </a:t>
            </a:r>
          </a:p>
          <a:p>
            <a:pPr algn="just"/>
            <a:r>
              <a:rPr lang="es-ES"/>
              <a:t>llega a Turmero y se camina </a:t>
            </a:r>
          </a:p>
          <a:p>
            <a:pPr algn="just"/>
            <a:r>
              <a:rPr lang="es-ES"/>
              <a:t>todo el Parque Nacional </a:t>
            </a:r>
          </a:p>
          <a:p>
            <a:pPr algn="just"/>
            <a:r>
              <a:rPr lang="es-ES"/>
              <a:t>Henri Pitier  hasta llegar a Chuao.</a:t>
            </a:r>
            <a:endParaRPr lang="es-AR"/>
          </a:p>
          <a:p>
            <a:pPr algn="just">
              <a:lnSpc>
                <a:spcPct val="90000"/>
              </a:lnSpc>
              <a:spcBef>
                <a:spcPct val="20000"/>
              </a:spcBef>
            </a:pPr>
            <a:endParaRPr lang="es-ES" sz="2000">
              <a:solidFill>
                <a:srgbClr val="0000CC"/>
              </a:solidFill>
              <a:latin typeface="Verdana" pitchFamily="34" charset="0"/>
            </a:endParaRPr>
          </a:p>
        </p:txBody>
      </p:sp>
      <p:sp>
        <p:nvSpPr>
          <p:cNvPr id="6" name="5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Venezuela:  Cacao de Chuao</a:t>
            </a:r>
          </a:p>
        </p:txBody>
      </p:sp>
      <p:pic>
        <p:nvPicPr>
          <p:cNvPr id="71685" name="8 Imagen" descr="IMG_2130.JPG"/>
          <p:cNvPicPr>
            <a:picLocks noChangeAspect="1" noChangeArrowheads="1"/>
          </p:cNvPicPr>
          <p:nvPr/>
        </p:nvPicPr>
        <p:blipFill>
          <a:blip r:embed="rId4"/>
          <a:srcRect/>
          <a:stretch>
            <a:fillRect/>
          </a:stretch>
        </p:blipFill>
        <p:spPr bwMode="auto">
          <a:xfrm>
            <a:off x="4143375" y="3000375"/>
            <a:ext cx="4683125" cy="3636963"/>
          </a:xfrm>
          <a:prstGeom prst="rect">
            <a:avLst/>
          </a:prstGeom>
          <a:noFill/>
          <a:ln w="9525">
            <a:noFill/>
            <a:miter lim="800000"/>
            <a:headEnd/>
            <a:tailEnd/>
          </a:ln>
        </p:spPr>
      </p:pic>
      <p:sp>
        <p:nvSpPr>
          <p:cNvPr id="7" name="6 Rectángulo"/>
          <p:cNvSpPr/>
          <p:nvPr/>
        </p:nvSpPr>
        <p:spPr>
          <a:xfrm>
            <a:off x="5000625" y="2643188"/>
            <a:ext cx="3786188"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Entrada al pueblo de Chao</a:t>
            </a:r>
          </a:p>
        </p:txBody>
      </p:sp>
    </p:spTree>
  </p:cSld>
  <p:clrMapOvr>
    <a:masterClrMapping/>
  </p:clrMapOvr>
  <p:transition>
    <p:randomBar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2"/>
          <p:cNvGraphicFramePr>
            <a:graphicFrameLocks noChangeAspect="1"/>
          </p:cNvGraphicFramePr>
          <p:nvPr/>
        </p:nvGraphicFramePr>
        <p:xfrm>
          <a:off x="0" y="0"/>
          <a:ext cx="9144000" cy="6858000"/>
        </p:xfrm>
        <a:graphic>
          <a:graphicData uri="http://schemas.openxmlformats.org/presentationml/2006/ole">
            <p:oleObj spid="_x0000_s72706" name="Imagen" r:id="rId3" imgW="1066772" imgH="1066772" progId="MS_ClipArt_Gallery.2">
              <p:embed/>
            </p:oleObj>
          </a:graphicData>
        </a:graphic>
      </p:graphicFrame>
      <p:sp>
        <p:nvSpPr>
          <p:cNvPr id="72707" name="4 Subtítulo"/>
          <p:cNvSpPr txBox="1">
            <a:spLocks/>
          </p:cNvSpPr>
          <p:nvPr/>
        </p:nvSpPr>
        <p:spPr bwMode="auto">
          <a:xfrm>
            <a:off x="285750" y="928688"/>
            <a:ext cx="8501063" cy="1928812"/>
          </a:xfrm>
          <a:prstGeom prst="rect">
            <a:avLst/>
          </a:prstGeom>
          <a:noFill/>
          <a:ln w="9525">
            <a:noFill/>
            <a:miter lim="800000"/>
            <a:headEnd/>
            <a:tailEnd/>
          </a:ln>
        </p:spPr>
        <p:txBody>
          <a:bodyPr/>
          <a:lstStyle/>
          <a:p>
            <a:pPr algn="just"/>
            <a:r>
              <a:rPr lang="es-ES"/>
              <a:t>Anualmente, la Hacienda Cacaotera de Chuao produce aproximadamente unos 20 mil a 25 mil Kg. de cacao. De los cuales, el 30% de la producción es dirigido a las “Mujeres artesanas” quienes se encargan de trabajar el cacao y realizar panelas de cacao, tortas, bebidas calientes y demás productos provenientes del cacao. Estos productos son comercializados en la Casa de las Mujeres Artesanas, restaurantes y bazares</a:t>
            </a:r>
          </a:p>
          <a:p>
            <a:pPr algn="just"/>
            <a:r>
              <a:rPr lang="es-ES"/>
              <a:t>(pequeñas bodegas donde el </a:t>
            </a:r>
          </a:p>
          <a:p>
            <a:pPr algn="just"/>
            <a:r>
              <a:rPr lang="es-ES"/>
              <a:t>visitante podrá adquirir panelas </a:t>
            </a:r>
          </a:p>
          <a:p>
            <a:pPr algn="just"/>
            <a:r>
              <a:rPr lang="es-ES"/>
              <a:t>de cacao).</a:t>
            </a:r>
            <a:endParaRPr lang="es-AR"/>
          </a:p>
          <a:p>
            <a:pPr algn="just"/>
            <a:r>
              <a:rPr lang="es-ES"/>
              <a:t> </a:t>
            </a:r>
            <a:endParaRPr lang="es-AR"/>
          </a:p>
        </p:txBody>
      </p:sp>
      <p:sp>
        <p:nvSpPr>
          <p:cNvPr id="6" name="5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Venezuela:  Cacao de Chuao</a:t>
            </a:r>
          </a:p>
        </p:txBody>
      </p:sp>
      <p:pic>
        <p:nvPicPr>
          <p:cNvPr id="72709" name="11 Imagen" descr="IMG_2141.JPG"/>
          <p:cNvPicPr>
            <a:picLocks noChangeAspect="1" noChangeArrowheads="1"/>
          </p:cNvPicPr>
          <p:nvPr/>
        </p:nvPicPr>
        <p:blipFill>
          <a:blip r:embed="rId4"/>
          <a:srcRect/>
          <a:stretch>
            <a:fillRect/>
          </a:stretch>
        </p:blipFill>
        <p:spPr bwMode="auto">
          <a:xfrm>
            <a:off x="4214813" y="2857500"/>
            <a:ext cx="4611687" cy="3779838"/>
          </a:xfrm>
          <a:prstGeom prst="rect">
            <a:avLst/>
          </a:prstGeom>
          <a:noFill/>
          <a:ln w="9525">
            <a:noFill/>
            <a:miter lim="800000"/>
            <a:headEnd/>
            <a:tailEnd/>
          </a:ln>
        </p:spPr>
      </p:pic>
      <p:sp>
        <p:nvSpPr>
          <p:cNvPr id="8" name="7 Rectángulo"/>
          <p:cNvSpPr/>
          <p:nvPr/>
        </p:nvSpPr>
        <p:spPr>
          <a:xfrm>
            <a:off x="4286250" y="2428875"/>
            <a:ext cx="4429125"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Plantaciones de Cacao y Plátano en la Hacienda de Chuao</a:t>
            </a:r>
          </a:p>
        </p:txBody>
      </p:sp>
      <p:pic>
        <p:nvPicPr>
          <p:cNvPr id="72711" name="8 Imagen" descr="CacaoChuaoelmejordelmundo_01.jpg"/>
          <p:cNvPicPr>
            <a:picLocks noChangeAspect="1"/>
          </p:cNvPicPr>
          <p:nvPr/>
        </p:nvPicPr>
        <p:blipFill>
          <a:blip r:embed="rId5"/>
          <a:srcRect/>
          <a:stretch>
            <a:fillRect/>
          </a:stretch>
        </p:blipFill>
        <p:spPr bwMode="auto">
          <a:xfrm>
            <a:off x="285750" y="4129088"/>
            <a:ext cx="3810000" cy="2514600"/>
          </a:xfrm>
          <a:prstGeom prst="rect">
            <a:avLst/>
          </a:prstGeom>
          <a:noFill/>
          <a:ln w="9525">
            <a:noFill/>
            <a:miter lim="800000"/>
            <a:headEnd/>
            <a:tailEnd/>
          </a:ln>
        </p:spPr>
      </p:pic>
      <p:sp>
        <p:nvSpPr>
          <p:cNvPr id="10" name="9 Rectángulo"/>
          <p:cNvSpPr/>
          <p:nvPr/>
        </p:nvSpPr>
        <p:spPr>
          <a:xfrm>
            <a:off x="214313" y="3714750"/>
            <a:ext cx="3857625"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Cacao de Chuao</a:t>
            </a:r>
          </a:p>
        </p:txBody>
      </p:sp>
    </p:spTree>
  </p:cSld>
  <p:clrMapOvr>
    <a:masterClrMapping/>
  </p:clrMapOvr>
  <p:transition>
    <p:randomBar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2"/>
          <p:cNvGraphicFramePr>
            <a:graphicFrameLocks noChangeAspect="1"/>
          </p:cNvGraphicFramePr>
          <p:nvPr/>
        </p:nvGraphicFramePr>
        <p:xfrm>
          <a:off x="0" y="0"/>
          <a:ext cx="9144000" cy="6858000"/>
        </p:xfrm>
        <a:graphic>
          <a:graphicData uri="http://schemas.openxmlformats.org/presentationml/2006/ole">
            <p:oleObj spid="_x0000_s73730" name="Imagen" r:id="rId3" imgW="1066772" imgH="1066772" progId="MS_ClipArt_Gallery.2">
              <p:embed/>
            </p:oleObj>
          </a:graphicData>
        </a:graphic>
      </p:graphicFrame>
      <p:sp>
        <p:nvSpPr>
          <p:cNvPr id="73731" name="4 Subtítulo"/>
          <p:cNvSpPr txBox="1">
            <a:spLocks/>
          </p:cNvSpPr>
          <p:nvPr/>
        </p:nvSpPr>
        <p:spPr bwMode="auto">
          <a:xfrm>
            <a:off x="428625" y="1000125"/>
            <a:ext cx="8358188" cy="1857375"/>
          </a:xfrm>
          <a:prstGeom prst="rect">
            <a:avLst/>
          </a:prstGeom>
          <a:noFill/>
          <a:ln w="9525">
            <a:noFill/>
            <a:miter lim="800000"/>
            <a:headEnd/>
            <a:tailEnd/>
          </a:ln>
        </p:spPr>
        <p:txBody>
          <a:bodyPr/>
          <a:lstStyle/>
          <a:p>
            <a:pPr algn="just"/>
            <a:r>
              <a:rPr lang="es-ES"/>
              <a:t>FUNDACITE (Fundación para el desarrollo de Ciencia y Tecnología) y la Empresa Campesina de Chuao preparan a la población para capacitarlos  en el ámbito de la actividad agrícola. También buscan motivar a la población de Chuao para que garantice y resguarde su patrimonio a fin de velar por su sustentabilidad. En la actualidad se cultiva el cacao de la misma manera que en la época de la colonia, a fin de evitar alterar el sabor o texturas por medio del uso de pesticidas o fertilizantes.</a:t>
            </a:r>
            <a:endParaRPr lang="es-AR"/>
          </a:p>
          <a:p>
            <a:pPr algn="just"/>
            <a:r>
              <a:rPr lang="es-ES" sz="800"/>
              <a:t> </a:t>
            </a:r>
            <a:endParaRPr lang="es-AR" sz="800"/>
          </a:p>
          <a:p>
            <a:pPr algn="just"/>
            <a:r>
              <a:rPr lang="es-ES"/>
              <a:t>Parte de la producción se exporta a los mercados europeos, en especial a Bélgica e Italia.</a:t>
            </a:r>
            <a:endParaRPr lang="es-AR"/>
          </a:p>
        </p:txBody>
      </p:sp>
      <p:sp>
        <p:nvSpPr>
          <p:cNvPr id="6" name="5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Venezuela:  Cacao de Chuao</a:t>
            </a:r>
          </a:p>
        </p:txBody>
      </p:sp>
      <p:pic>
        <p:nvPicPr>
          <p:cNvPr id="73733" name="19 Imagen" descr="IMG_2151.JPG"/>
          <p:cNvPicPr>
            <a:picLocks noChangeAspect="1" noChangeArrowheads="1"/>
          </p:cNvPicPr>
          <p:nvPr/>
        </p:nvPicPr>
        <p:blipFill>
          <a:blip r:embed="rId4"/>
          <a:srcRect/>
          <a:stretch>
            <a:fillRect/>
          </a:stretch>
        </p:blipFill>
        <p:spPr bwMode="auto">
          <a:xfrm>
            <a:off x="357188" y="3995738"/>
            <a:ext cx="2947987" cy="2790825"/>
          </a:xfrm>
          <a:prstGeom prst="rect">
            <a:avLst/>
          </a:prstGeom>
          <a:noFill/>
          <a:ln w="9525">
            <a:noFill/>
            <a:miter lim="800000"/>
            <a:headEnd/>
            <a:tailEnd/>
          </a:ln>
        </p:spPr>
      </p:pic>
      <p:sp>
        <p:nvSpPr>
          <p:cNvPr id="7" name="6 Rectángulo"/>
          <p:cNvSpPr/>
          <p:nvPr/>
        </p:nvSpPr>
        <p:spPr>
          <a:xfrm>
            <a:off x="357188" y="3714750"/>
            <a:ext cx="2928937"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Cruz del Perdón</a:t>
            </a:r>
          </a:p>
        </p:txBody>
      </p:sp>
      <p:pic>
        <p:nvPicPr>
          <p:cNvPr id="73735" name="27 Imagen" descr="IMG_2161.JPG"/>
          <p:cNvPicPr>
            <a:picLocks noChangeAspect="1" noChangeArrowheads="1"/>
          </p:cNvPicPr>
          <p:nvPr/>
        </p:nvPicPr>
        <p:blipFill>
          <a:blip r:embed="rId5"/>
          <a:srcRect/>
          <a:stretch>
            <a:fillRect/>
          </a:stretch>
        </p:blipFill>
        <p:spPr bwMode="auto">
          <a:xfrm>
            <a:off x="3429000" y="4000500"/>
            <a:ext cx="3571875" cy="2747963"/>
          </a:xfrm>
          <a:prstGeom prst="rect">
            <a:avLst/>
          </a:prstGeom>
          <a:noFill/>
          <a:ln w="9525">
            <a:noFill/>
            <a:miter lim="800000"/>
            <a:headEnd/>
            <a:tailEnd/>
          </a:ln>
        </p:spPr>
      </p:pic>
      <p:sp>
        <p:nvSpPr>
          <p:cNvPr id="9" name="8 Rectángulo"/>
          <p:cNvSpPr/>
          <p:nvPr/>
        </p:nvSpPr>
        <p:spPr>
          <a:xfrm>
            <a:off x="3429000" y="3771900"/>
            <a:ext cx="3571875"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200" dirty="0">
                <a:solidFill>
                  <a:schemeClr val="tx1"/>
                </a:solidFill>
              </a:rPr>
              <a:t>Patio </a:t>
            </a:r>
            <a:r>
              <a:rPr lang="es-AR" sz="1200" dirty="0" err="1">
                <a:solidFill>
                  <a:schemeClr val="tx1"/>
                </a:solidFill>
              </a:rPr>
              <a:t>Cacaotero</a:t>
            </a:r>
            <a:r>
              <a:rPr lang="es-AR" sz="1200" dirty="0">
                <a:solidFill>
                  <a:schemeClr val="tx1"/>
                </a:solidFill>
              </a:rPr>
              <a:t> de la Hacienda de Chuao</a:t>
            </a:r>
          </a:p>
        </p:txBody>
      </p:sp>
    </p:spTree>
  </p:cSld>
  <p:clrMapOvr>
    <a:masterClrMapping/>
  </p:clrMapOvr>
  <p:transition>
    <p:randomBar dir="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2"/>
          <p:cNvGraphicFramePr>
            <a:graphicFrameLocks noChangeAspect="1"/>
          </p:cNvGraphicFramePr>
          <p:nvPr/>
        </p:nvGraphicFramePr>
        <p:xfrm>
          <a:off x="0" y="0"/>
          <a:ext cx="9144000" cy="6858000"/>
        </p:xfrm>
        <a:graphic>
          <a:graphicData uri="http://schemas.openxmlformats.org/presentationml/2006/ole">
            <p:oleObj spid="_x0000_s74754" name="Imagen" r:id="rId3" imgW="1066772" imgH="1066772" progId="MS_ClipArt_Gallery.2">
              <p:embed/>
            </p:oleObj>
          </a:graphicData>
        </a:graphic>
      </p:graphicFrame>
      <p:sp>
        <p:nvSpPr>
          <p:cNvPr id="6" name="5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Resultados de la investigación</a:t>
            </a:r>
          </a:p>
        </p:txBody>
      </p:sp>
      <p:sp>
        <p:nvSpPr>
          <p:cNvPr id="10" name="Rectangle 3"/>
          <p:cNvSpPr txBox="1">
            <a:spLocks noChangeArrowheads="1"/>
          </p:cNvSpPr>
          <p:nvPr/>
        </p:nvSpPr>
        <p:spPr>
          <a:xfrm>
            <a:off x="214313" y="908050"/>
            <a:ext cx="8501062" cy="5592763"/>
          </a:xfrm>
          <a:prstGeom prst="rect">
            <a:avLst/>
          </a:prstGeom>
        </p:spPr>
        <p:txBody>
          <a:bodyPr/>
          <a:lstStyle/>
          <a:p>
            <a:pPr marL="342900" indent="-342900" eaLnBrk="0" hangingPunct="0">
              <a:spcBef>
                <a:spcPct val="20000"/>
              </a:spcBef>
              <a:defRPr/>
            </a:pPr>
            <a:endParaRPr lang="es-ES" b="1" u="sng" kern="0" dirty="0">
              <a:latin typeface="+mj-lt"/>
            </a:endParaRPr>
          </a:p>
          <a:p>
            <a:pPr marL="342900" indent="-342900" algn="just" eaLnBrk="0" hangingPunct="0">
              <a:spcBef>
                <a:spcPct val="20000"/>
              </a:spcBef>
              <a:buFontTx/>
              <a:buChar char="•"/>
              <a:defRPr/>
            </a:pPr>
            <a:r>
              <a:rPr lang="es-ES" b="1" u="sng" kern="0" dirty="0">
                <a:latin typeface="+mj-lt"/>
              </a:rPr>
              <a:t>Países y universidades integrantes de la red, que respondieron a esta investigación</a:t>
            </a:r>
            <a:r>
              <a:rPr lang="es-ES" kern="0" dirty="0">
                <a:latin typeface="+mj-lt"/>
              </a:rPr>
              <a:t> Del total de las 14 instituciones que integran la RED, participaron 9, (64,29%) las que enviaron un total de 11 casos a analizar, correspondientes a 7 países.</a:t>
            </a:r>
          </a:p>
          <a:p>
            <a:pPr marL="342900" indent="-342900" algn="just" eaLnBrk="0" hangingPunct="0">
              <a:spcBef>
                <a:spcPct val="20000"/>
              </a:spcBef>
              <a:defRPr/>
            </a:pPr>
            <a:endParaRPr lang="es-ES_tradnl" kern="0" dirty="0">
              <a:latin typeface="+mj-lt"/>
            </a:endParaRPr>
          </a:p>
          <a:p>
            <a:pPr marL="342900" indent="-342900" algn="just" eaLnBrk="0" hangingPunct="0">
              <a:spcBef>
                <a:spcPct val="20000"/>
              </a:spcBef>
              <a:buFontTx/>
              <a:buChar char="•"/>
              <a:defRPr/>
            </a:pPr>
            <a:r>
              <a:rPr lang="es-ES_tradnl" kern="0" dirty="0">
                <a:latin typeface="+mj-lt"/>
              </a:rPr>
              <a:t>El análisis permitió visualizar condiciones de vida:  IDH, tasas de desocupación, EV, tasa de mortalidad infantil, porcentaje de médicos por cada mil habitantes, población con acceso a red cloacal, población con acceso a agua potable, porcentaje de población analfabeta.</a:t>
            </a:r>
          </a:p>
          <a:p>
            <a:pPr marL="342900" indent="-342900" algn="just" eaLnBrk="0" hangingPunct="0">
              <a:spcBef>
                <a:spcPct val="20000"/>
              </a:spcBef>
              <a:defRPr/>
            </a:pPr>
            <a:endParaRPr lang="es-ES" kern="0" dirty="0">
              <a:latin typeface="+mj-lt"/>
            </a:endParaRPr>
          </a:p>
          <a:p>
            <a:pPr marL="342900" indent="-342900" algn="just" eaLnBrk="0" hangingPunct="0">
              <a:spcBef>
                <a:spcPct val="20000"/>
              </a:spcBef>
              <a:buFontTx/>
              <a:buChar char="•"/>
              <a:defRPr/>
            </a:pPr>
            <a:r>
              <a:rPr lang="es-ES" kern="0" dirty="0">
                <a:latin typeface="+mj-lt"/>
              </a:rPr>
              <a:t>Se  identificaron productos alimentarios con valor patrimonial para cada uno de los países: </a:t>
            </a:r>
            <a:r>
              <a:rPr lang="es-AR" kern="0" dirty="0">
                <a:latin typeface="+mj-lt"/>
              </a:rPr>
              <a:t>Argentina, Colombia, Ecuador, México, Nicaragua, Rep. Dominicana y Venezuela. El maíz, la papa, el cacao y el café son productos presentes en varios de los países y rutas. </a:t>
            </a:r>
          </a:p>
          <a:p>
            <a:pPr marL="342900" indent="-342900" algn="just" eaLnBrk="0" hangingPunct="0">
              <a:spcBef>
                <a:spcPct val="20000"/>
              </a:spcBef>
              <a:defRPr/>
            </a:pPr>
            <a:endParaRPr lang="es-ES" sz="400" kern="0" dirty="0">
              <a:latin typeface="+mj-lt"/>
            </a:endParaRPr>
          </a:p>
          <a:p>
            <a:pPr marL="342900" indent="-342900" algn="just" eaLnBrk="0" hangingPunct="0">
              <a:spcBef>
                <a:spcPct val="20000"/>
              </a:spcBef>
              <a:buFontTx/>
              <a:buChar char="•"/>
              <a:defRPr/>
            </a:pPr>
            <a:r>
              <a:rPr lang="es-ES" kern="0" dirty="0">
                <a:latin typeface="+mj-lt"/>
              </a:rPr>
              <a:t>Se  identificaron productos alimentarios con denominación de origen.</a:t>
            </a:r>
          </a:p>
        </p:txBody>
      </p:sp>
      <p:pic>
        <p:nvPicPr>
          <p:cNvPr id="74757" name="Picture 22" descr="Ġ"/>
          <p:cNvPicPr>
            <a:picLocks noChangeAspect="1" noChangeArrowheads="1"/>
          </p:cNvPicPr>
          <p:nvPr/>
        </p:nvPicPr>
        <p:blipFill>
          <a:blip r:embed="rId4"/>
          <a:srcRect/>
          <a:stretch>
            <a:fillRect/>
          </a:stretch>
        </p:blipFill>
        <p:spPr bwMode="auto">
          <a:xfrm>
            <a:off x="71438" y="5929313"/>
            <a:ext cx="1062037" cy="928687"/>
          </a:xfrm>
          <a:prstGeom prst="rect">
            <a:avLst/>
          </a:prstGeom>
          <a:noFill/>
          <a:ln w="9525">
            <a:noFill/>
            <a:miter lim="800000"/>
            <a:headEnd/>
            <a:tailEnd/>
          </a:ln>
        </p:spPr>
      </p:pic>
      <p:pic>
        <p:nvPicPr>
          <p:cNvPr id="74758" name="Picture 35" descr="logo%2520universidad%2520externado%2520colombia">
            <a:hlinkClick r:id="rId5"/>
          </p:cNvPr>
          <p:cNvPicPr>
            <a:picLocks noChangeAspect="1" noChangeArrowheads="1"/>
          </p:cNvPicPr>
          <p:nvPr/>
        </p:nvPicPr>
        <p:blipFill>
          <a:blip r:embed="rId6"/>
          <a:srcRect/>
          <a:stretch>
            <a:fillRect/>
          </a:stretch>
        </p:blipFill>
        <p:spPr bwMode="auto">
          <a:xfrm>
            <a:off x="1130300" y="6215063"/>
            <a:ext cx="1227138" cy="642937"/>
          </a:xfrm>
          <a:prstGeom prst="rect">
            <a:avLst/>
          </a:prstGeom>
          <a:noFill/>
          <a:ln w="9525">
            <a:noFill/>
            <a:miter lim="800000"/>
            <a:headEnd/>
            <a:tailEnd/>
          </a:ln>
        </p:spPr>
      </p:pic>
      <p:pic>
        <p:nvPicPr>
          <p:cNvPr id="74759" name="Picture 6"/>
          <p:cNvPicPr>
            <a:picLocks noChangeAspect="1" noChangeArrowheads="1"/>
          </p:cNvPicPr>
          <p:nvPr/>
        </p:nvPicPr>
        <p:blipFill>
          <a:blip r:embed="rId7"/>
          <a:srcRect/>
          <a:stretch>
            <a:fillRect/>
          </a:stretch>
        </p:blipFill>
        <p:spPr bwMode="auto">
          <a:xfrm>
            <a:off x="2286000" y="5880100"/>
            <a:ext cx="1000125" cy="977900"/>
          </a:xfrm>
          <a:prstGeom prst="rect">
            <a:avLst/>
          </a:prstGeom>
          <a:noFill/>
          <a:ln w="9525">
            <a:noFill/>
            <a:miter lim="800000"/>
            <a:headEnd/>
            <a:tailEnd/>
          </a:ln>
        </p:spPr>
      </p:pic>
      <p:pic>
        <p:nvPicPr>
          <p:cNvPr id="74760" name="Picture 5"/>
          <p:cNvPicPr>
            <a:picLocks noChangeAspect="1" noChangeArrowheads="1"/>
          </p:cNvPicPr>
          <p:nvPr/>
        </p:nvPicPr>
        <p:blipFill>
          <a:blip r:embed="rId8"/>
          <a:srcRect/>
          <a:stretch>
            <a:fillRect/>
          </a:stretch>
        </p:blipFill>
        <p:spPr bwMode="auto">
          <a:xfrm>
            <a:off x="3289300" y="6072188"/>
            <a:ext cx="782638" cy="762000"/>
          </a:xfrm>
          <a:prstGeom prst="rect">
            <a:avLst/>
          </a:prstGeom>
          <a:noFill/>
          <a:ln w="9525">
            <a:noFill/>
            <a:miter lim="800000"/>
            <a:headEnd/>
            <a:tailEnd/>
          </a:ln>
        </p:spPr>
      </p:pic>
      <p:pic>
        <p:nvPicPr>
          <p:cNvPr id="74761" name="Picture 40" descr="brand">
            <a:hlinkClick r:id="rId9"/>
          </p:cNvPr>
          <p:cNvPicPr>
            <a:picLocks noChangeAspect="1" noChangeArrowheads="1"/>
          </p:cNvPicPr>
          <p:nvPr/>
        </p:nvPicPr>
        <p:blipFill>
          <a:blip r:embed="rId10"/>
          <a:srcRect/>
          <a:stretch>
            <a:fillRect/>
          </a:stretch>
        </p:blipFill>
        <p:spPr bwMode="auto">
          <a:xfrm>
            <a:off x="4071938" y="6072188"/>
            <a:ext cx="785812" cy="785812"/>
          </a:xfrm>
          <a:prstGeom prst="rect">
            <a:avLst/>
          </a:prstGeom>
          <a:noFill/>
          <a:ln w="9525">
            <a:noFill/>
            <a:miter lim="800000"/>
            <a:headEnd/>
            <a:tailEnd/>
          </a:ln>
        </p:spPr>
      </p:pic>
      <p:pic>
        <p:nvPicPr>
          <p:cNvPr id="74762" name="Picture 4"/>
          <p:cNvPicPr>
            <a:picLocks noChangeAspect="1" noChangeArrowheads="1"/>
          </p:cNvPicPr>
          <p:nvPr/>
        </p:nvPicPr>
        <p:blipFill>
          <a:blip r:embed="rId11"/>
          <a:srcRect/>
          <a:stretch>
            <a:fillRect/>
          </a:stretch>
        </p:blipFill>
        <p:spPr bwMode="auto">
          <a:xfrm>
            <a:off x="4857750" y="6062663"/>
            <a:ext cx="857250" cy="795337"/>
          </a:xfrm>
          <a:prstGeom prst="rect">
            <a:avLst/>
          </a:prstGeom>
          <a:noFill/>
          <a:ln w="9525">
            <a:noFill/>
            <a:miter lim="800000"/>
            <a:headEnd/>
            <a:tailEnd/>
          </a:ln>
        </p:spPr>
      </p:pic>
      <p:pic>
        <p:nvPicPr>
          <p:cNvPr id="74763" name="Picture 33" descr="logo">
            <a:hlinkClick r:id="rId12"/>
          </p:cNvPr>
          <p:cNvPicPr>
            <a:picLocks noChangeAspect="1" noChangeArrowheads="1"/>
          </p:cNvPicPr>
          <p:nvPr/>
        </p:nvPicPr>
        <p:blipFill>
          <a:blip r:embed="rId13"/>
          <a:srcRect/>
          <a:stretch>
            <a:fillRect/>
          </a:stretch>
        </p:blipFill>
        <p:spPr bwMode="auto">
          <a:xfrm>
            <a:off x="5702300" y="6072188"/>
            <a:ext cx="941388" cy="785812"/>
          </a:xfrm>
          <a:prstGeom prst="rect">
            <a:avLst/>
          </a:prstGeom>
          <a:noFill/>
          <a:ln w="9525">
            <a:noFill/>
            <a:miter lim="800000"/>
            <a:headEnd/>
            <a:tailEnd/>
          </a:ln>
        </p:spPr>
      </p:pic>
      <p:pic>
        <p:nvPicPr>
          <p:cNvPr id="74764" name="Picture 43" descr="utcalogo">
            <a:hlinkClick r:id="rId14"/>
          </p:cNvPr>
          <p:cNvPicPr>
            <a:picLocks noChangeAspect="1" noChangeArrowheads="1"/>
          </p:cNvPicPr>
          <p:nvPr/>
        </p:nvPicPr>
        <p:blipFill>
          <a:blip r:embed="rId15"/>
          <a:srcRect/>
          <a:stretch>
            <a:fillRect/>
          </a:stretch>
        </p:blipFill>
        <p:spPr bwMode="auto">
          <a:xfrm>
            <a:off x="6643688" y="6018213"/>
            <a:ext cx="917575" cy="839787"/>
          </a:xfrm>
          <a:prstGeom prst="rect">
            <a:avLst/>
          </a:prstGeom>
          <a:noFill/>
          <a:ln w="9525">
            <a:noFill/>
            <a:miter lim="800000"/>
            <a:headEnd/>
            <a:tailEnd/>
          </a:ln>
        </p:spPr>
      </p:pic>
      <p:pic>
        <p:nvPicPr>
          <p:cNvPr id="74765" name="Picture 28" descr="LOGO">
            <a:hlinkClick r:id="rId16"/>
          </p:cNvPr>
          <p:cNvPicPr>
            <a:picLocks noChangeAspect="1" noChangeArrowheads="1"/>
          </p:cNvPicPr>
          <p:nvPr/>
        </p:nvPicPr>
        <p:blipFill>
          <a:blip r:embed="rId17"/>
          <a:srcRect/>
          <a:stretch>
            <a:fillRect/>
          </a:stretch>
        </p:blipFill>
        <p:spPr bwMode="auto">
          <a:xfrm>
            <a:off x="7572375" y="6072188"/>
            <a:ext cx="1438275" cy="785812"/>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2"/>
          <p:cNvGraphicFramePr>
            <a:graphicFrameLocks noChangeAspect="1"/>
          </p:cNvGraphicFramePr>
          <p:nvPr/>
        </p:nvGraphicFramePr>
        <p:xfrm>
          <a:off x="0" y="0"/>
          <a:ext cx="9144000" cy="6858000"/>
        </p:xfrm>
        <a:graphic>
          <a:graphicData uri="http://schemas.openxmlformats.org/presentationml/2006/ole">
            <p:oleObj spid="_x0000_s75778" name="Imagen" r:id="rId3" imgW="1066772" imgH="1066772" progId="MS_ClipArt_Gallery.2">
              <p:embed/>
            </p:oleObj>
          </a:graphicData>
        </a:graphic>
      </p:graphicFrame>
      <p:sp>
        <p:nvSpPr>
          <p:cNvPr id="6" name="5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Resultados de la investigación</a:t>
            </a:r>
          </a:p>
        </p:txBody>
      </p:sp>
      <p:sp>
        <p:nvSpPr>
          <p:cNvPr id="5" name="Rectangle 3"/>
          <p:cNvSpPr txBox="1">
            <a:spLocks noChangeArrowheads="1"/>
          </p:cNvSpPr>
          <p:nvPr/>
        </p:nvSpPr>
        <p:spPr>
          <a:xfrm>
            <a:off x="214313" y="1020763"/>
            <a:ext cx="8229600" cy="5337175"/>
          </a:xfrm>
          <a:prstGeom prst="rect">
            <a:avLst/>
          </a:prstGeom>
        </p:spPr>
        <p:txBody>
          <a:bodyPr/>
          <a:lstStyle/>
          <a:p>
            <a:pPr marL="342900" indent="-342900" algn="just" eaLnBrk="0" hangingPunct="0">
              <a:spcBef>
                <a:spcPct val="20000"/>
              </a:spcBef>
              <a:buFontTx/>
              <a:buChar char="•"/>
              <a:defRPr/>
            </a:pPr>
            <a:r>
              <a:rPr lang="es-ES" kern="0" dirty="0">
                <a:latin typeface="+mj-lt"/>
              </a:rPr>
              <a:t>Se identificaron productos alimentarios </a:t>
            </a:r>
            <a:r>
              <a:rPr lang="es-AR" kern="0" dirty="0">
                <a:latin typeface="+mj-lt"/>
              </a:rPr>
              <a:t>autóctonos y aquellos no autóctonos, producto de la fusión con las migraciones recibidas en el país.</a:t>
            </a:r>
          </a:p>
          <a:p>
            <a:pPr marL="342900" indent="-342900" algn="just" eaLnBrk="0" hangingPunct="0">
              <a:spcBef>
                <a:spcPct val="20000"/>
              </a:spcBef>
              <a:defRPr/>
            </a:pPr>
            <a:endParaRPr lang="es-ES" sz="400" kern="0" dirty="0">
              <a:latin typeface="+mj-lt"/>
            </a:endParaRPr>
          </a:p>
          <a:p>
            <a:pPr marL="342900" indent="-342900" algn="just" eaLnBrk="0" hangingPunct="0">
              <a:spcBef>
                <a:spcPct val="20000"/>
              </a:spcBef>
              <a:buFontTx/>
              <a:buChar char="•"/>
              <a:defRPr/>
            </a:pPr>
            <a:r>
              <a:rPr lang="es-ES" kern="0" dirty="0">
                <a:latin typeface="+mj-lt"/>
              </a:rPr>
              <a:t>Se  identificaron </a:t>
            </a:r>
            <a:r>
              <a:rPr lang="es-AR" kern="0" dirty="0">
                <a:latin typeface="+mj-lt"/>
              </a:rPr>
              <a:t>las corrientes migratorias más importantes recibidas a lo largo de la historia de cada país y su aporte a la cocina popular.</a:t>
            </a:r>
          </a:p>
          <a:p>
            <a:pPr marL="342900" indent="-342900" algn="just" eaLnBrk="0" hangingPunct="0">
              <a:spcBef>
                <a:spcPct val="20000"/>
              </a:spcBef>
              <a:defRPr/>
            </a:pPr>
            <a:endParaRPr lang="es-AR" sz="400" kern="0" dirty="0">
              <a:latin typeface="+mj-lt"/>
            </a:endParaRPr>
          </a:p>
          <a:p>
            <a:pPr marL="342900" indent="-342900" algn="just" eaLnBrk="0" hangingPunct="0">
              <a:spcBef>
                <a:spcPct val="20000"/>
              </a:spcBef>
              <a:buFontTx/>
              <a:buChar char="•"/>
              <a:defRPr/>
            </a:pPr>
            <a:r>
              <a:rPr lang="es-AR" kern="0" dirty="0">
                <a:latin typeface="+mj-lt"/>
              </a:rPr>
              <a:t>En todos los países existen normativas o programas emanados por organismos públicos dedicados a la revalorización de los alimentos con valor patrimonial y se explicaron.</a:t>
            </a:r>
          </a:p>
          <a:p>
            <a:pPr marL="342900" indent="-342900" algn="just" eaLnBrk="0" hangingPunct="0">
              <a:spcBef>
                <a:spcPct val="20000"/>
              </a:spcBef>
              <a:defRPr/>
            </a:pPr>
            <a:endParaRPr lang="es-AR" sz="400" kern="0" dirty="0">
              <a:latin typeface="+mj-lt"/>
            </a:endParaRPr>
          </a:p>
          <a:p>
            <a:pPr marL="342900" indent="-342900" algn="just" eaLnBrk="0" hangingPunct="0">
              <a:spcBef>
                <a:spcPct val="20000"/>
              </a:spcBef>
              <a:buFontTx/>
              <a:buChar char="•"/>
              <a:defRPr/>
            </a:pPr>
            <a:r>
              <a:rPr lang="es-AR" kern="0" dirty="0">
                <a:latin typeface="+mj-lt"/>
              </a:rPr>
              <a:t>En todos los países existen planes o programas emanados por </a:t>
            </a:r>
            <a:r>
              <a:rPr lang="es-AR" kern="0" dirty="0" err="1">
                <a:latin typeface="+mj-lt"/>
              </a:rPr>
              <a:t>ONGs</a:t>
            </a:r>
            <a:r>
              <a:rPr lang="es-AR" kern="0" dirty="0">
                <a:latin typeface="+mj-lt"/>
              </a:rPr>
              <a:t> u otras organizaciones dedicadas a la revalorización de los alimentos con valor patrimonial y se explicaron.</a:t>
            </a:r>
          </a:p>
          <a:p>
            <a:pPr marL="342900" indent="-342900" algn="just" eaLnBrk="0" hangingPunct="0">
              <a:spcBef>
                <a:spcPct val="20000"/>
              </a:spcBef>
              <a:defRPr/>
            </a:pPr>
            <a:endParaRPr lang="es-ES" sz="400" kern="0" dirty="0">
              <a:latin typeface="+mj-lt"/>
            </a:endParaRPr>
          </a:p>
          <a:p>
            <a:pPr marL="342900" indent="-342900" algn="just" eaLnBrk="0" hangingPunct="0">
              <a:spcBef>
                <a:spcPct val="20000"/>
              </a:spcBef>
              <a:buFontTx/>
              <a:buChar char="•"/>
              <a:defRPr/>
            </a:pPr>
            <a:r>
              <a:rPr lang="es-ES" kern="0" dirty="0">
                <a:latin typeface="+mj-lt"/>
              </a:rPr>
              <a:t>Se  identificaron </a:t>
            </a:r>
            <a:r>
              <a:rPr lang="es-AR" kern="0" dirty="0">
                <a:latin typeface="+mj-lt"/>
              </a:rPr>
              <a:t>los circuitos/rutas, fiestas populares, en los que la comercialización se efectúa utilizando todos los componentes que intervienen en el producto turístico: agencias, transporte, alojamiento, facilidades, etc., en los que el alimento es el atractivo principal o parte del conjunto ofrecido como producto turístico.</a:t>
            </a:r>
          </a:p>
          <a:p>
            <a:pPr marL="342900" indent="-342900" eaLnBrk="0" hangingPunct="0">
              <a:spcBef>
                <a:spcPct val="20000"/>
              </a:spcBef>
              <a:buFontTx/>
              <a:buChar char="•"/>
              <a:defRPr/>
            </a:pPr>
            <a:endParaRPr lang="es-AR" sz="2000" kern="0" dirty="0">
              <a:latin typeface="+mn-lt"/>
            </a:endParaRPr>
          </a:p>
          <a:p>
            <a:pPr marL="342900" indent="-342900" eaLnBrk="0" hangingPunct="0">
              <a:spcBef>
                <a:spcPct val="20000"/>
              </a:spcBef>
              <a:buFontTx/>
              <a:buChar char="•"/>
              <a:defRPr/>
            </a:pPr>
            <a:endParaRPr lang="es-AR" sz="2000" kern="0" dirty="0">
              <a:latin typeface="+mn-lt"/>
            </a:endParaRPr>
          </a:p>
          <a:p>
            <a:pPr marL="342900" indent="-342900" eaLnBrk="0" hangingPunct="0">
              <a:spcBef>
                <a:spcPct val="20000"/>
              </a:spcBef>
              <a:buFontTx/>
              <a:buChar char="•"/>
              <a:defRPr/>
            </a:pPr>
            <a:endParaRPr lang="es-ES" sz="3200" kern="0" dirty="0">
              <a:latin typeface="+mn-lt"/>
            </a:endParaRPr>
          </a:p>
        </p:txBody>
      </p:sp>
      <p:pic>
        <p:nvPicPr>
          <p:cNvPr id="75781" name="Picture 4"/>
          <p:cNvPicPr>
            <a:picLocks noChangeAspect="1" noChangeArrowheads="1"/>
          </p:cNvPicPr>
          <p:nvPr/>
        </p:nvPicPr>
        <p:blipFill>
          <a:blip r:embed="rId4"/>
          <a:srcRect/>
          <a:stretch>
            <a:fillRect/>
          </a:stretch>
        </p:blipFill>
        <p:spPr bwMode="auto">
          <a:xfrm>
            <a:off x="4857750" y="6062663"/>
            <a:ext cx="857250" cy="795337"/>
          </a:xfrm>
          <a:prstGeom prst="rect">
            <a:avLst/>
          </a:prstGeom>
          <a:noFill/>
          <a:ln w="9525">
            <a:noFill/>
            <a:miter lim="800000"/>
            <a:headEnd/>
            <a:tailEnd/>
          </a:ln>
        </p:spPr>
      </p:pic>
      <p:pic>
        <p:nvPicPr>
          <p:cNvPr id="75782" name="Picture 5"/>
          <p:cNvPicPr>
            <a:picLocks noChangeAspect="1" noChangeArrowheads="1"/>
          </p:cNvPicPr>
          <p:nvPr/>
        </p:nvPicPr>
        <p:blipFill>
          <a:blip r:embed="rId5"/>
          <a:srcRect/>
          <a:stretch>
            <a:fillRect/>
          </a:stretch>
        </p:blipFill>
        <p:spPr bwMode="auto">
          <a:xfrm>
            <a:off x="3289300" y="6072188"/>
            <a:ext cx="782638" cy="762000"/>
          </a:xfrm>
          <a:prstGeom prst="rect">
            <a:avLst/>
          </a:prstGeom>
          <a:noFill/>
          <a:ln w="9525">
            <a:noFill/>
            <a:miter lim="800000"/>
            <a:headEnd/>
            <a:tailEnd/>
          </a:ln>
        </p:spPr>
      </p:pic>
      <p:pic>
        <p:nvPicPr>
          <p:cNvPr id="75783" name="Picture 22" descr="Ġ"/>
          <p:cNvPicPr>
            <a:picLocks noChangeAspect="1" noChangeArrowheads="1"/>
          </p:cNvPicPr>
          <p:nvPr/>
        </p:nvPicPr>
        <p:blipFill>
          <a:blip r:embed="rId6"/>
          <a:srcRect/>
          <a:stretch>
            <a:fillRect/>
          </a:stretch>
        </p:blipFill>
        <p:spPr bwMode="auto">
          <a:xfrm>
            <a:off x="71438" y="5929313"/>
            <a:ext cx="1062037" cy="928687"/>
          </a:xfrm>
          <a:prstGeom prst="rect">
            <a:avLst/>
          </a:prstGeom>
          <a:noFill/>
          <a:ln w="9525">
            <a:noFill/>
            <a:miter lim="800000"/>
            <a:headEnd/>
            <a:tailEnd/>
          </a:ln>
        </p:spPr>
      </p:pic>
      <p:pic>
        <p:nvPicPr>
          <p:cNvPr id="75784" name="Picture 6"/>
          <p:cNvPicPr>
            <a:picLocks noChangeAspect="1" noChangeArrowheads="1"/>
          </p:cNvPicPr>
          <p:nvPr/>
        </p:nvPicPr>
        <p:blipFill>
          <a:blip r:embed="rId7"/>
          <a:srcRect/>
          <a:stretch>
            <a:fillRect/>
          </a:stretch>
        </p:blipFill>
        <p:spPr bwMode="auto">
          <a:xfrm>
            <a:off x="2286000" y="5880100"/>
            <a:ext cx="1000125" cy="977900"/>
          </a:xfrm>
          <a:prstGeom prst="rect">
            <a:avLst/>
          </a:prstGeom>
          <a:noFill/>
          <a:ln w="9525">
            <a:noFill/>
            <a:miter lim="800000"/>
            <a:headEnd/>
            <a:tailEnd/>
          </a:ln>
        </p:spPr>
      </p:pic>
      <p:pic>
        <p:nvPicPr>
          <p:cNvPr id="75785" name="Picture 40" descr="brand">
            <a:hlinkClick r:id="rId8"/>
          </p:cNvPr>
          <p:cNvPicPr>
            <a:picLocks noChangeAspect="1" noChangeArrowheads="1"/>
          </p:cNvPicPr>
          <p:nvPr/>
        </p:nvPicPr>
        <p:blipFill>
          <a:blip r:embed="rId9"/>
          <a:srcRect/>
          <a:stretch>
            <a:fillRect/>
          </a:stretch>
        </p:blipFill>
        <p:spPr bwMode="auto">
          <a:xfrm>
            <a:off x="4071938" y="6072188"/>
            <a:ext cx="785812" cy="785812"/>
          </a:xfrm>
          <a:prstGeom prst="rect">
            <a:avLst/>
          </a:prstGeom>
          <a:noFill/>
          <a:ln w="9525">
            <a:noFill/>
            <a:miter lim="800000"/>
            <a:headEnd/>
            <a:tailEnd/>
          </a:ln>
        </p:spPr>
      </p:pic>
      <p:pic>
        <p:nvPicPr>
          <p:cNvPr id="75786" name="Picture 35" descr="logo%2520universidad%2520externado%2520colombia">
            <a:hlinkClick r:id="rId10"/>
          </p:cNvPr>
          <p:cNvPicPr>
            <a:picLocks noChangeAspect="1" noChangeArrowheads="1"/>
          </p:cNvPicPr>
          <p:nvPr/>
        </p:nvPicPr>
        <p:blipFill>
          <a:blip r:embed="rId11"/>
          <a:srcRect/>
          <a:stretch>
            <a:fillRect/>
          </a:stretch>
        </p:blipFill>
        <p:spPr bwMode="auto">
          <a:xfrm>
            <a:off x="1130300" y="6215063"/>
            <a:ext cx="1227138" cy="642937"/>
          </a:xfrm>
          <a:prstGeom prst="rect">
            <a:avLst/>
          </a:prstGeom>
          <a:noFill/>
          <a:ln w="9525">
            <a:noFill/>
            <a:miter lim="800000"/>
            <a:headEnd/>
            <a:tailEnd/>
          </a:ln>
        </p:spPr>
      </p:pic>
      <p:pic>
        <p:nvPicPr>
          <p:cNvPr id="75787" name="Picture 43" descr="utcalogo">
            <a:hlinkClick r:id="rId12"/>
          </p:cNvPr>
          <p:cNvPicPr>
            <a:picLocks noChangeAspect="1" noChangeArrowheads="1"/>
          </p:cNvPicPr>
          <p:nvPr/>
        </p:nvPicPr>
        <p:blipFill>
          <a:blip r:embed="rId13"/>
          <a:srcRect/>
          <a:stretch>
            <a:fillRect/>
          </a:stretch>
        </p:blipFill>
        <p:spPr bwMode="auto">
          <a:xfrm>
            <a:off x="6643688" y="6018213"/>
            <a:ext cx="917575" cy="839787"/>
          </a:xfrm>
          <a:prstGeom prst="rect">
            <a:avLst/>
          </a:prstGeom>
          <a:noFill/>
          <a:ln w="9525">
            <a:noFill/>
            <a:miter lim="800000"/>
            <a:headEnd/>
            <a:tailEnd/>
          </a:ln>
        </p:spPr>
      </p:pic>
      <p:pic>
        <p:nvPicPr>
          <p:cNvPr id="75788" name="Picture 33" descr="logo">
            <a:hlinkClick r:id="rId14"/>
          </p:cNvPr>
          <p:cNvPicPr>
            <a:picLocks noChangeAspect="1" noChangeArrowheads="1"/>
          </p:cNvPicPr>
          <p:nvPr/>
        </p:nvPicPr>
        <p:blipFill>
          <a:blip r:embed="rId15"/>
          <a:srcRect/>
          <a:stretch>
            <a:fillRect/>
          </a:stretch>
        </p:blipFill>
        <p:spPr bwMode="auto">
          <a:xfrm>
            <a:off x="5702300" y="6072188"/>
            <a:ext cx="941388" cy="785812"/>
          </a:xfrm>
          <a:prstGeom prst="rect">
            <a:avLst/>
          </a:prstGeom>
          <a:noFill/>
          <a:ln w="9525">
            <a:noFill/>
            <a:miter lim="800000"/>
            <a:headEnd/>
            <a:tailEnd/>
          </a:ln>
        </p:spPr>
      </p:pic>
      <p:pic>
        <p:nvPicPr>
          <p:cNvPr id="75789" name="Picture 28" descr="LOGO">
            <a:hlinkClick r:id="rId16"/>
          </p:cNvPr>
          <p:cNvPicPr>
            <a:picLocks noChangeAspect="1" noChangeArrowheads="1"/>
          </p:cNvPicPr>
          <p:nvPr/>
        </p:nvPicPr>
        <p:blipFill>
          <a:blip r:embed="rId17"/>
          <a:srcRect/>
          <a:stretch>
            <a:fillRect/>
          </a:stretch>
        </p:blipFill>
        <p:spPr bwMode="auto">
          <a:xfrm>
            <a:off x="7572375" y="6072188"/>
            <a:ext cx="1438275" cy="785812"/>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Object 2"/>
          <p:cNvGraphicFramePr>
            <a:graphicFrameLocks noChangeAspect="1"/>
          </p:cNvGraphicFramePr>
          <p:nvPr/>
        </p:nvGraphicFramePr>
        <p:xfrm>
          <a:off x="0" y="0"/>
          <a:ext cx="9144000" cy="6858000"/>
        </p:xfrm>
        <a:graphic>
          <a:graphicData uri="http://schemas.openxmlformats.org/presentationml/2006/ole">
            <p:oleObj spid="_x0000_s76802" name="Imagen" r:id="rId3" imgW="1066772" imgH="1066772" progId="MS_ClipArt_Gallery.2">
              <p:embed/>
            </p:oleObj>
          </a:graphicData>
        </a:graphic>
      </p:graphicFrame>
      <p:sp>
        <p:nvSpPr>
          <p:cNvPr id="6" name="5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Resultados de la investigación</a:t>
            </a:r>
          </a:p>
        </p:txBody>
      </p:sp>
      <p:sp>
        <p:nvSpPr>
          <p:cNvPr id="7" name="Rectangle 3"/>
          <p:cNvSpPr txBox="1">
            <a:spLocks noChangeArrowheads="1"/>
          </p:cNvSpPr>
          <p:nvPr/>
        </p:nvSpPr>
        <p:spPr>
          <a:xfrm>
            <a:off x="357188" y="1000125"/>
            <a:ext cx="8229600" cy="5072063"/>
          </a:xfrm>
          <a:prstGeom prst="rect">
            <a:avLst/>
          </a:prstGeom>
        </p:spPr>
        <p:txBody>
          <a:bodyPr/>
          <a:lstStyle/>
          <a:p>
            <a:pPr marL="342900" indent="-342900" algn="just" eaLnBrk="0" hangingPunct="0">
              <a:spcBef>
                <a:spcPct val="20000"/>
              </a:spcBef>
              <a:buFontTx/>
              <a:buChar char="•"/>
              <a:defRPr/>
            </a:pPr>
            <a:r>
              <a:rPr lang="es-ES" kern="0" dirty="0">
                <a:latin typeface="+mj-lt"/>
              </a:rPr>
              <a:t>Se identificaron los pueblos originarios beneficiados por las rutas y/o circuitos gastronómicos analizados.</a:t>
            </a:r>
          </a:p>
          <a:p>
            <a:pPr marL="342900" indent="-342900" algn="just" eaLnBrk="0" hangingPunct="0">
              <a:spcBef>
                <a:spcPct val="20000"/>
              </a:spcBef>
              <a:defRPr/>
            </a:pPr>
            <a:endParaRPr lang="es-ES_tradnl" kern="0" dirty="0">
              <a:latin typeface="+mj-lt"/>
            </a:endParaRPr>
          </a:p>
          <a:p>
            <a:pPr marL="342900" indent="-342900" algn="just" eaLnBrk="0" hangingPunct="0">
              <a:spcBef>
                <a:spcPct val="20000"/>
              </a:spcBef>
              <a:buFontTx/>
              <a:buChar char="•"/>
              <a:defRPr/>
            </a:pPr>
            <a:r>
              <a:rPr lang="es-ES_tradnl" kern="0" dirty="0">
                <a:latin typeface="+mj-lt"/>
              </a:rPr>
              <a:t>El </a:t>
            </a:r>
            <a:r>
              <a:rPr lang="es-AR" kern="0" dirty="0">
                <a:latin typeface="+mj-lt"/>
              </a:rPr>
              <a:t>análisis de la accesibilidad a los atractivos permitió observar que en todos los casos, es buena o muy buena.</a:t>
            </a:r>
          </a:p>
          <a:p>
            <a:pPr marL="342900" indent="-342900" algn="just" eaLnBrk="0" hangingPunct="0">
              <a:spcBef>
                <a:spcPct val="20000"/>
              </a:spcBef>
              <a:defRPr/>
            </a:pPr>
            <a:endParaRPr lang="es-AR" kern="0" dirty="0">
              <a:latin typeface="+mj-lt"/>
            </a:endParaRPr>
          </a:p>
          <a:p>
            <a:pPr marL="342900" indent="-342900" algn="just" eaLnBrk="0" hangingPunct="0">
              <a:spcBef>
                <a:spcPct val="20000"/>
              </a:spcBef>
              <a:buFontTx/>
              <a:buChar char="•"/>
              <a:defRPr/>
            </a:pPr>
            <a:r>
              <a:rPr lang="es-AR" kern="0" dirty="0">
                <a:latin typeface="+mj-lt"/>
              </a:rPr>
              <a:t>Un 32 % posee aeropuerto, un 36 % tiene terminales de bus y en un 12 % se puede acceder por ferrocarril.</a:t>
            </a:r>
          </a:p>
          <a:p>
            <a:pPr marL="342900" indent="-342900" algn="just" eaLnBrk="0" hangingPunct="0">
              <a:spcBef>
                <a:spcPct val="20000"/>
              </a:spcBef>
              <a:defRPr/>
            </a:pPr>
            <a:endParaRPr lang="es-AR" kern="0" dirty="0">
              <a:latin typeface="+mj-lt"/>
            </a:endParaRPr>
          </a:p>
          <a:p>
            <a:pPr marL="342900" indent="-342900" algn="just" eaLnBrk="0" hangingPunct="0">
              <a:spcBef>
                <a:spcPct val="20000"/>
              </a:spcBef>
              <a:buFontTx/>
              <a:buChar char="•"/>
              <a:defRPr/>
            </a:pPr>
            <a:r>
              <a:rPr lang="es-AR" kern="0" dirty="0">
                <a:latin typeface="+mj-lt"/>
              </a:rPr>
              <a:t>Todos los casos analizados tienen al menos algún alojamiento temático que hace referencia a la ruta y/o circuito estudiado.</a:t>
            </a:r>
          </a:p>
          <a:p>
            <a:pPr marL="342900" indent="-342900" algn="just" eaLnBrk="0" hangingPunct="0">
              <a:spcBef>
                <a:spcPct val="20000"/>
              </a:spcBef>
              <a:defRPr/>
            </a:pPr>
            <a:endParaRPr lang="es-AR" kern="0" dirty="0">
              <a:latin typeface="+mj-lt"/>
            </a:endParaRPr>
          </a:p>
          <a:p>
            <a:pPr marL="342900" indent="-342900" algn="just" eaLnBrk="0" hangingPunct="0">
              <a:spcBef>
                <a:spcPct val="20000"/>
              </a:spcBef>
              <a:buFontTx/>
              <a:buChar char="•"/>
              <a:defRPr/>
            </a:pPr>
            <a:r>
              <a:rPr lang="es-AR" kern="0" dirty="0">
                <a:latin typeface="+mj-lt"/>
              </a:rPr>
              <a:t>En todos los casos hay establecimientos gastronómicos donde es posible degustar productos tradicionales.</a:t>
            </a:r>
          </a:p>
          <a:p>
            <a:pPr marL="342900" indent="-342900" eaLnBrk="0" hangingPunct="0">
              <a:spcBef>
                <a:spcPct val="20000"/>
              </a:spcBef>
              <a:defRPr/>
            </a:pPr>
            <a:endParaRPr lang="es-AR" sz="2000" kern="0" dirty="0">
              <a:latin typeface="+mn-lt"/>
            </a:endParaRPr>
          </a:p>
        </p:txBody>
      </p:sp>
      <p:pic>
        <p:nvPicPr>
          <p:cNvPr id="76805" name="Picture 22" descr="Ġ"/>
          <p:cNvPicPr>
            <a:picLocks noChangeAspect="1" noChangeArrowheads="1"/>
          </p:cNvPicPr>
          <p:nvPr/>
        </p:nvPicPr>
        <p:blipFill>
          <a:blip r:embed="rId4"/>
          <a:srcRect/>
          <a:stretch>
            <a:fillRect/>
          </a:stretch>
        </p:blipFill>
        <p:spPr bwMode="auto">
          <a:xfrm>
            <a:off x="71438" y="5929313"/>
            <a:ext cx="1062037" cy="928687"/>
          </a:xfrm>
          <a:prstGeom prst="rect">
            <a:avLst/>
          </a:prstGeom>
          <a:noFill/>
          <a:ln w="9525">
            <a:noFill/>
            <a:miter lim="800000"/>
            <a:headEnd/>
            <a:tailEnd/>
          </a:ln>
        </p:spPr>
      </p:pic>
      <p:pic>
        <p:nvPicPr>
          <p:cNvPr id="76806" name="Picture 35" descr="logo%2520universidad%2520externado%2520colombia">
            <a:hlinkClick r:id="rId5"/>
          </p:cNvPr>
          <p:cNvPicPr>
            <a:picLocks noChangeAspect="1" noChangeArrowheads="1"/>
          </p:cNvPicPr>
          <p:nvPr/>
        </p:nvPicPr>
        <p:blipFill>
          <a:blip r:embed="rId6"/>
          <a:srcRect/>
          <a:stretch>
            <a:fillRect/>
          </a:stretch>
        </p:blipFill>
        <p:spPr bwMode="auto">
          <a:xfrm>
            <a:off x="1130300" y="6215063"/>
            <a:ext cx="1227138" cy="642937"/>
          </a:xfrm>
          <a:prstGeom prst="rect">
            <a:avLst/>
          </a:prstGeom>
          <a:noFill/>
          <a:ln w="9525">
            <a:noFill/>
            <a:miter lim="800000"/>
            <a:headEnd/>
            <a:tailEnd/>
          </a:ln>
        </p:spPr>
      </p:pic>
      <p:pic>
        <p:nvPicPr>
          <p:cNvPr id="76807" name="Picture 6"/>
          <p:cNvPicPr>
            <a:picLocks noChangeAspect="1" noChangeArrowheads="1"/>
          </p:cNvPicPr>
          <p:nvPr/>
        </p:nvPicPr>
        <p:blipFill>
          <a:blip r:embed="rId7"/>
          <a:srcRect/>
          <a:stretch>
            <a:fillRect/>
          </a:stretch>
        </p:blipFill>
        <p:spPr bwMode="auto">
          <a:xfrm>
            <a:off x="2286000" y="5880100"/>
            <a:ext cx="1000125" cy="977900"/>
          </a:xfrm>
          <a:prstGeom prst="rect">
            <a:avLst/>
          </a:prstGeom>
          <a:noFill/>
          <a:ln w="9525">
            <a:noFill/>
            <a:miter lim="800000"/>
            <a:headEnd/>
            <a:tailEnd/>
          </a:ln>
        </p:spPr>
      </p:pic>
      <p:pic>
        <p:nvPicPr>
          <p:cNvPr id="76808" name="Picture 5"/>
          <p:cNvPicPr>
            <a:picLocks noChangeAspect="1" noChangeArrowheads="1"/>
          </p:cNvPicPr>
          <p:nvPr/>
        </p:nvPicPr>
        <p:blipFill>
          <a:blip r:embed="rId8"/>
          <a:srcRect/>
          <a:stretch>
            <a:fillRect/>
          </a:stretch>
        </p:blipFill>
        <p:spPr bwMode="auto">
          <a:xfrm>
            <a:off x="3289300" y="6072188"/>
            <a:ext cx="782638" cy="762000"/>
          </a:xfrm>
          <a:prstGeom prst="rect">
            <a:avLst/>
          </a:prstGeom>
          <a:noFill/>
          <a:ln w="9525">
            <a:noFill/>
            <a:miter lim="800000"/>
            <a:headEnd/>
            <a:tailEnd/>
          </a:ln>
        </p:spPr>
      </p:pic>
      <p:pic>
        <p:nvPicPr>
          <p:cNvPr id="76809" name="Picture 40" descr="brand">
            <a:hlinkClick r:id="rId9"/>
          </p:cNvPr>
          <p:cNvPicPr>
            <a:picLocks noChangeAspect="1" noChangeArrowheads="1"/>
          </p:cNvPicPr>
          <p:nvPr/>
        </p:nvPicPr>
        <p:blipFill>
          <a:blip r:embed="rId10"/>
          <a:srcRect/>
          <a:stretch>
            <a:fillRect/>
          </a:stretch>
        </p:blipFill>
        <p:spPr bwMode="auto">
          <a:xfrm>
            <a:off x="4071938" y="6072188"/>
            <a:ext cx="785812" cy="785812"/>
          </a:xfrm>
          <a:prstGeom prst="rect">
            <a:avLst/>
          </a:prstGeom>
          <a:noFill/>
          <a:ln w="9525">
            <a:noFill/>
            <a:miter lim="800000"/>
            <a:headEnd/>
            <a:tailEnd/>
          </a:ln>
        </p:spPr>
      </p:pic>
      <p:pic>
        <p:nvPicPr>
          <p:cNvPr id="76810" name="Picture 4"/>
          <p:cNvPicPr>
            <a:picLocks noChangeAspect="1" noChangeArrowheads="1"/>
          </p:cNvPicPr>
          <p:nvPr/>
        </p:nvPicPr>
        <p:blipFill>
          <a:blip r:embed="rId11"/>
          <a:srcRect/>
          <a:stretch>
            <a:fillRect/>
          </a:stretch>
        </p:blipFill>
        <p:spPr bwMode="auto">
          <a:xfrm>
            <a:off x="4857750" y="6062663"/>
            <a:ext cx="857250" cy="795337"/>
          </a:xfrm>
          <a:prstGeom prst="rect">
            <a:avLst/>
          </a:prstGeom>
          <a:noFill/>
          <a:ln w="9525">
            <a:noFill/>
            <a:miter lim="800000"/>
            <a:headEnd/>
            <a:tailEnd/>
          </a:ln>
        </p:spPr>
      </p:pic>
      <p:pic>
        <p:nvPicPr>
          <p:cNvPr id="76811" name="Picture 33" descr="logo">
            <a:hlinkClick r:id="rId12"/>
          </p:cNvPr>
          <p:cNvPicPr>
            <a:picLocks noChangeAspect="1" noChangeArrowheads="1"/>
          </p:cNvPicPr>
          <p:nvPr/>
        </p:nvPicPr>
        <p:blipFill>
          <a:blip r:embed="rId13"/>
          <a:srcRect/>
          <a:stretch>
            <a:fillRect/>
          </a:stretch>
        </p:blipFill>
        <p:spPr bwMode="auto">
          <a:xfrm>
            <a:off x="5702300" y="6072188"/>
            <a:ext cx="941388" cy="785812"/>
          </a:xfrm>
          <a:prstGeom prst="rect">
            <a:avLst/>
          </a:prstGeom>
          <a:noFill/>
          <a:ln w="9525">
            <a:noFill/>
            <a:miter lim="800000"/>
            <a:headEnd/>
            <a:tailEnd/>
          </a:ln>
        </p:spPr>
      </p:pic>
      <p:pic>
        <p:nvPicPr>
          <p:cNvPr id="76812" name="Picture 43" descr="utcalogo">
            <a:hlinkClick r:id="rId14"/>
          </p:cNvPr>
          <p:cNvPicPr>
            <a:picLocks noChangeAspect="1" noChangeArrowheads="1"/>
          </p:cNvPicPr>
          <p:nvPr/>
        </p:nvPicPr>
        <p:blipFill>
          <a:blip r:embed="rId15"/>
          <a:srcRect/>
          <a:stretch>
            <a:fillRect/>
          </a:stretch>
        </p:blipFill>
        <p:spPr bwMode="auto">
          <a:xfrm>
            <a:off x="6643688" y="6018213"/>
            <a:ext cx="917575" cy="839787"/>
          </a:xfrm>
          <a:prstGeom prst="rect">
            <a:avLst/>
          </a:prstGeom>
          <a:noFill/>
          <a:ln w="9525">
            <a:noFill/>
            <a:miter lim="800000"/>
            <a:headEnd/>
            <a:tailEnd/>
          </a:ln>
        </p:spPr>
      </p:pic>
      <p:pic>
        <p:nvPicPr>
          <p:cNvPr id="76813" name="Picture 28" descr="LOGO">
            <a:hlinkClick r:id="rId16"/>
          </p:cNvPr>
          <p:cNvPicPr>
            <a:picLocks noChangeAspect="1" noChangeArrowheads="1"/>
          </p:cNvPicPr>
          <p:nvPr/>
        </p:nvPicPr>
        <p:blipFill>
          <a:blip r:embed="rId17"/>
          <a:srcRect/>
          <a:stretch>
            <a:fillRect/>
          </a:stretch>
        </p:blipFill>
        <p:spPr bwMode="auto">
          <a:xfrm>
            <a:off x="7572375" y="6072188"/>
            <a:ext cx="1438275" cy="785812"/>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Object 2"/>
          <p:cNvGraphicFramePr>
            <a:graphicFrameLocks noChangeAspect="1"/>
          </p:cNvGraphicFramePr>
          <p:nvPr/>
        </p:nvGraphicFramePr>
        <p:xfrm>
          <a:off x="0" y="0"/>
          <a:ext cx="9144000" cy="6858000"/>
        </p:xfrm>
        <a:graphic>
          <a:graphicData uri="http://schemas.openxmlformats.org/presentationml/2006/ole">
            <p:oleObj spid="_x0000_s77826" name="Imagen" r:id="rId3" imgW="1066772" imgH="1066772" progId="MS_ClipArt_Gallery.2">
              <p:embed/>
            </p:oleObj>
          </a:graphicData>
        </a:graphic>
      </p:graphicFrame>
      <p:sp>
        <p:nvSpPr>
          <p:cNvPr id="6" name="5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Resultados de la investigación</a:t>
            </a:r>
          </a:p>
        </p:txBody>
      </p:sp>
      <p:sp>
        <p:nvSpPr>
          <p:cNvPr id="7" name="Rectangle 3"/>
          <p:cNvSpPr txBox="1">
            <a:spLocks noChangeArrowheads="1"/>
          </p:cNvSpPr>
          <p:nvPr/>
        </p:nvSpPr>
        <p:spPr>
          <a:xfrm>
            <a:off x="357188" y="1000125"/>
            <a:ext cx="8229600" cy="4929188"/>
          </a:xfrm>
          <a:prstGeom prst="rect">
            <a:avLst/>
          </a:prstGeom>
        </p:spPr>
        <p:txBody>
          <a:bodyPr/>
          <a:lstStyle/>
          <a:p>
            <a:pPr marL="342900" indent="-342900" algn="just" eaLnBrk="0" hangingPunct="0">
              <a:spcBef>
                <a:spcPct val="20000"/>
              </a:spcBef>
              <a:buFontTx/>
              <a:buChar char="•"/>
              <a:defRPr/>
            </a:pPr>
            <a:r>
              <a:rPr lang="es-AR" kern="0" dirty="0">
                <a:latin typeface="+mj-lt"/>
              </a:rPr>
              <a:t>Los alimentos se sirven en ocasión de fiestas populares, ritos, celebraciones religiosas.</a:t>
            </a:r>
          </a:p>
          <a:p>
            <a:pPr marL="342900" indent="-342900" algn="just" eaLnBrk="0" hangingPunct="0">
              <a:spcBef>
                <a:spcPct val="20000"/>
              </a:spcBef>
              <a:defRPr/>
            </a:pPr>
            <a:endParaRPr lang="es-AR" kern="0" dirty="0">
              <a:latin typeface="+mj-lt"/>
            </a:endParaRPr>
          </a:p>
          <a:p>
            <a:pPr marL="342900" indent="-342900" algn="just" eaLnBrk="0" hangingPunct="0">
              <a:spcBef>
                <a:spcPct val="20000"/>
              </a:spcBef>
              <a:buFontTx/>
              <a:buChar char="•"/>
              <a:defRPr/>
            </a:pPr>
            <a:r>
              <a:rPr lang="es-AR" kern="0" dirty="0">
                <a:latin typeface="+mj-lt"/>
              </a:rPr>
              <a:t>Los alimentos se producen en forma artesanal e industrial y se y consumen en el lugar y fuera de él.</a:t>
            </a:r>
          </a:p>
          <a:p>
            <a:pPr marL="342900" indent="-342900" algn="just" eaLnBrk="0" hangingPunct="0">
              <a:spcBef>
                <a:spcPct val="20000"/>
              </a:spcBef>
              <a:defRPr/>
            </a:pPr>
            <a:endParaRPr lang="es-AR" kern="0" dirty="0">
              <a:latin typeface="+mj-lt"/>
            </a:endParaRPr>
          </a:p>
          <a:p>
            <a:pPr marL="342900" indent="-342900" algn="just" eaLnBrk="0" hangingPunct="0">
              <a:spcBef>
                <a:spcPct val="20000"/>
              </a:spcBef>
              <a:buFontTx/>
              <a:buChar char="•"/>
              <a:defRPr/>
            </a:pPr>
            <a:r>
              <a:rPr lang="es-AR" kern="0" dirty="0">
                <a:latin typeface="+mj-lt"/>
              </a:rPr>
              <a:t>El 82 % de los casos analizados aplica criterios de sustentabilidad</a:t>
            </a:r>
          </a:p>
          <a:p>
            <a:pPr marL="342900" indent="-342900" algn="just" eaLnBrk="0" hangingPunct="0">
              <a:spcBef>
                <a:spcPct val="20000"/>
              </a:spcBef>
              <a:defRPr/>
            </a:pPr>
            <a:endParaRPr lang="es-AR" kern="0" dirty="0">
              <a:latin typeface="+mj-lt"/>
            </a:endParaRPr>
          </a:p>
          <a:p>
            <a:pPr marL="342900" indent="-342900" algn="just" eaLnBrk="0" hangingPunct="0">
              <a:spcBef>
                <a:spcPct val="20000"/>
              </a:spcBef>
              <a:buFontTx/>
              <a:buChar char="•"/>
              <a:defRPr/>
            </a:pPr>
            <a:r>
              <a:rPr lang="es-AR" kern="0" dirty="0">
                <a:latin typeface="+mj-lt"/>
              </a:rPr>
              <a:t>En la Gestión del Proyecto:</a:t>
            </a:r>
          </a:p>
          <a:p>
            <a:pPr marL="342900" indent="-342900" algn="just" eaLnBrk="0" hangingPunct="0">
              <a:spcBef>
                <a:spcPct val="20000"/>
              </a:spcBef>
              <a:defRPr/>
            </a:pPr>
            <a:r>
              <a:rPr lang="es-AR" kern="0" dirty="0">
                <a:latin typeface="+mj-lt"/>
              </a:rPr>
              <a:t>      El 15 % es público, el 31 % es privado y en el 54 % es mixto.</a:t>
            </a:r>
          </a:p>
          <a:p>
            <a:pPr marL="342900" indent="-342900" algn="just" eaLnBrk="0" hangingPunct="0">
              <a:spcBef>
                <a:spcPct val="20000"/>
              </a:spcBef>
              <a:defRPr/>
            </a:pPr>
            <a:endParaRPr lang="es-AR" kern="0" dirty="0">
              <a:latin typeface="+mj-lt"/>
            </a:endParaRPr>
          </a:p>
          <a:p>
            <a:pPr marL="342900" indent="-342900" algn="just" eaLnBrk="0" hangingPunct="0">
              <a:spcBef>
                <a:spcPct val="20000"/>
              </a:spcBef>
              <a:buFontTx/>
              <a:buChar char="•"/>
              <a:defRPr/>
            </a:pPr>
            <a:r>
              <a:rPr lang="es-AR" kern="0" dirty="0">
                <a:latin typeface="+mj-lt"/>
              </a:rPr>
              <a:t>El origen de los fondos:</a:t>
            </a:r>
          </a:p>
          <a:p>
            <a:pPr marL="342900" indent="-342900" algn="just" eaLnBrk="0" hangingPunct="0">
              <a:spcBef>
                <a:spcPct val="20000"/>
              </a:spcBef>
              <a:defRPr/>
            </a:pPr>
            <a:r>
              <a:rPr lang="es-AR" kern="0" dirty="0">
                <a:latin typeface="+mj-lt"/>
              </a:rPr>
              <a:t>	El 73 % es nacional y el 27 % es mixto.</a:t>
            </a:r>
          </a:p>
          <a:p>
            <a:pPr marL="342900" indent="-342900" eaLnBrk="0" hangingPunct="0">
              <a:spcBef>
                <a:spcPct val="20000"/>
              </a:spcBef>
              <a:defRPr/>
            </a:pPr>
            <a:endParaRPr lang="es-AR" sz="2000" kern="0" dirty="0">
              <a:latin typeface="+mn-lt"/>
            </a:endParaRPr>
          </a:p>
        </p:txBody>
      </p:sp>
      <p:pic>
        <p:nvPicPr>
          <p:cNvPr id="77829" name="Picture 22" descr="Ġ"/>
          <p:cNvPicPr>
            <a:picLocks noChangeAspect="1" noChangeArrowheads="1"/>
          </p:cNvPicPr>
          <p:nvPr/>
        </p:nvPicPr>
        <p:blipFill>
          <a:blip r:embed="rId4"/>
          <a:srcRect/>
          <a:stretch>
            <a:fillRect/>
          </a:stretch>
        </p:blipFill>
        <p:spPr bwMode="auto">
          <a:xfrm>
            <a:off x="71438" y="5929313"/>
            <a:ext cx="1062037" cy="928687"/>
          </a:xfrm>
          <a:prstGeom prst="rect">
            <a:avLst/>
          </a:prstGeom>
          <a:noFill/>
          <a:ln w="9525">
            <a:noFill/>
            <a:miter lim="800000"/>
            <a:headEnd/>
            <a:tailEnd/>
          </a:ln>
        </p:spPr>
      </p:pic>
      <p:pic>
        <p:nvPicPr>
          <p:cNvPr id="77830" name="Picture 35" descr="logo%2520universidad%2520externado%2520colombia">
            <a:hlinkClick r:id="rId5"/>
          </p:cNvPr>
          <p:cNvPicPr>
            <a:picLocks noChangeAspect="1" noChangeArrowheads="1"/>
          </p:cNvPicPr>
          <p:nvPr/>
        </p:nvPicPr>
        <p:blipFill>
          <a:blip r:embed="rId6"/>
          <a:srcRect/>
          <a:stretch>
            <a:fillRect/>
          </a:stretch>
        </p:blipFill>
        <p:spPr bwMode="auto">
          <a:xfrm>
            <a:off x="1130300" y="6215063"/>
            <a:ext cx="1227138" cy="642937"/>
          </a:xfrm>
          <a:prstGeom prst="rect">
            <a:avLst/>
          </a:prstGeom>
          <a:noFill/>
          <a:ln w="9525">
            <a:noFill/>
            <a:miter lim="800000"/>
            <a:headEnd/>
            <a:tailEnd/>
          </a:ln>
        </p:spPr>
      </p:pic>
      <p:pic>
        <p:nvPicPr>
          <p:cNvPr id="77831" name="Picture 6"/>
          <p:cNvPicPr>
            <a:picLocks noChangeAspect="1" noChangeArrowheads="1"/>
          </p:cNvPicPr>
          <p:nvPr/>
        </p:nvPicPr>
        <p:blipFill>
          <a:blip r:embed="rId7"/>
          <a:srcRect/>
          <a:stretch>
            <a:fillRect/>
          </a:stretch>
        </p:blipFill>
        <p:spPr bwMode="auto">
          <a:xfrm>
            <a:off x="2286000" y="5880100"/>
            <a:ext cx="1000125" cy="977900"/>
          </a:xfrm>
          <a:prstGeom prst="rect">
            <a:avLst/>
          </a:prstGeom>
          <a:noFill/>
          <a:ln w="9525">
            <a:noFill/>
            <a:miter lim="800000"/>
            <a:headEnd/>
            <a:tailEnd/>
          </a:ln>
        </p:spPr>
      </p:pic>
      <p:pic>
        <p:nvPicPr>
          <p:cNvPr id="77832" name="Picture 5"/>
          <p:cNvPicPr>
            <a:picLocks noChangeAspect="1" noChangeArrowheads="1"/>
          </p:cNvPicPr>
          <p:nvPr/>
        </p:nvPicPr>
        <p:blipFill>
          <a:blip r:embed="rId8"/>
          <a:srcRect/>
          <a:stretch>
            <a:fillRect/>
          </a:stretch>
        </p:blipFill>
        <p:spPr bwMode="auto">
          <a:xfrm>
            <a:off x="3289300" y="6072188"/>
            <a:ext cx="782638" cy="762000"/>
          </a:xfrm>
          <a:prstGeom prst="rect">
            <a:avLst/>
          </a:prstGeom>
          <a:noFill/>
          <a:ln w="9525">
            <a:noFill/>
            <a:miter lim="800000"/>
            <a:headEnd/>
            <a:tailEnd/>
          </a:ln>
        </p:spPr>
      </p:pic>
      <p:pic>
        <p:nvPicPr>
          <p:cNvPr id="77833" name="Picture 40" descr="brand">
            <a:hlinkClick r:id="rId9"/>
          </p:cNvPr>
          <p:cNvPicPr>
            <a:picLocks noChangeAspect="1" noChangeArrowheads="1"/>
          </p:cNvPicPr>
          <p:nvPr/>
        </p:nvPicPr>
        <p:blipFill>
          <a:blip r:embed="rId10"/>
          <a:srcRect/>
          <a:stretch>
            <a:fillRect/>
          </a:stretch>
        </p:blipFill>
        <p:spPr bwMode="auto">
          <a:xfrm>
            <a:off x="4071938" y="6072188"/>
            <a:ext cx="785812" cy="785812"/>
          </a:xfrm>
          <a:prstGeom prst="rect">
            <a:avLst/>
          </a:prstGeom>
          <a:noFill/>
          <a:ln w="9525">
            <a:noFill/>
            <a:miter lim="800000"/>
            <a:headEnd/>
            <a:tailEnd/>
          </a:ln>
        </p:spPr>
      </p:pic>
      <p:pic>
        <p:nvPicPr>
          <p:cNvPr id="77834" name="Picture 4"/>
          <p:cNvPicPr>
            <a:picLocks noChangeAspect="1" noChangeArrowheads="1"/>
          </p:cNvPicPr>
          <p:nvPr/>
        </p:nvPicPr>
        <p:blipFill>
          <a:blip r:embed="rId11"/>
          <a:srcRect/>
          <a:stretch>
            <a:fillRect/>
          </a:stretch>
        </p:blipFill>
        <p:spPr bwMode="auto">
          <a:xfrm>
            <a:off x="4857750" y="6062663"/>
            <a:ext cx="857250" cy="795337"/>
          </a:xfrm>
          <a:prstGeom prst="rect">
            <a:avLst/>
          </a:prstGeom>
          <a:noFill/>
          <a:ln w="9525">
            <a:noFill/>
            <a:miter lim="800000"/>
            <a:headEnd/>
            <a:tailEnd/>
          </a:ln>
        </p:spPr>
      </p:pic>
      <p:pic>
        <p:nvPicPr>
          <p:cNvPr id="77835" name="Picture 33" descr="logo">
            <a:hlinkClick r:id="rId12"/>
          </p:cNvPr>
          <p:cNvPicPr>
            <a:picLocks noChangeAspect="1" noChangeArrowheads="1"/>
          </p:cNvPicPr>
          <p:nvPr/>
        </p:nvPicPr>
        <p:blipFill>
          <a:blip r:embed="rId13"/>
          <a:srcRect/>
          <a:stretch>
            <a:fillRect/>
          </a:stretch>
        </p:blipFill>
        <p:spPr bwMode="auto">
          <a:xfrm>
            <a:off x="5702300" y="6072188"/>
            <a:ext cx="941388" cy="785812"/>
          </a:xfrm>
          <a:prstGeom prst="rect">
            <a:avLst/>
          </a:prstGeom>
          <a:noFill/>
          <a:ln w="9525">
            <a:noFill/>
            <a:miter lim="800000"/>
            <a:headEnd/>
            <a:tailEnd/>
          </a:ln>
        </p:spPr>
      </p:pic>
      <p:pic>
        <p:nvPicPr>
          <p:cNvPr id="77836" name="Picture 43" descr="utcalogo">
            <a:hlinkClick r:id="rId14"/>
          </p:cNvPr>
          <p:cNvPicPr>
            <a:picLocks noChangeAspect="1" noChangeArrowheads="1"/>
          </p:cNvPicPr>
          <p:nvPr/>
        </p:nvPicPr>
        <p:blipFill>
          <a:blip r:embed="rId15"/>
          <a:srcRect/>
          <a:stretch>
            <a:fillRect/>
          </a:stretch>
        </p:blipFill>
        <p:spPr bwMode="auto">
          <a:xfrm>
            <a:off x="6643688" y="6018213"/>
            <a:ext cx="917575" cy="839787"/>
          </a:xfrm>
          <a:prstGeom prst="rect">
            <a:avLst/>
          </a:prstGeom>
          <a:noFill/>
          <a:ln w="9525">
            <a:noFill/>
            <a:miter lim="800000"/>
            <a:headEnd/>
            <a:tailEnd/>
          </a:ln>
        </p:spPr>
      </p:pic>
      <p:pic>
        <p:nvPicPr>
          <p:cNvPr id="77837" name="Picture 28" descr="LOGO">
            <a:hlinkClick r:id="rId16"/>
          </p:cNvPr>
          <p:cNvPicPr>
            <a:picLocks noChangeAspect="1" noChangeArrowheads="1"/>
          </p:cNvPicPr>
          <p:nvPr/>
        </p:nvPicPr>
        <p:blipFill>
          <a:blip r:embed="rId17"/>
          <a:srcRect/>
          <a:stretch>
            <a:fillRect/>
          </a:stretch>
        </p:blipFill>
        <p:spPr bwMode="auto">
          <a:xfrm>
            <a:off x="7572375" y="6072188"/>
            <a:ext cx="1438275" cy="785812"/>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p:cNvGraphicFramePr>
            <a:graphicFrameLocks noChangeAspect="1"/>
          </p:cNvGraphicFramePr>
          <p:nvPr/>
        </p:nvGraphicFramePr>
        <p:xfrm>
          <a:off x="0" y="0"/>
          <a:ext cx="9144000" cy="6858000"/>
        </p:xfrm>
        <a:graphic>
          <a:graphicData uri="http://schemas.openxmlformats.org/presentationml/2006/ole">
            <p:oleObj spid="_x0000_s78850" name="Imagen" r:id="rId3" imgW="1066772" imgH="1066772" progId="MS_ClipArt_Gallery.2">
              <p:embed/>
            </p:oleObj>
          </a:graphicData>
        </a:graphic>
      </p:graphicFrame>
      <p:sp>
        <p:nvSpPr>
          <p:cNvPr id="6" name="5 Rectángulo"/>
          <p:cNvSpPr/>
          <p:nvPr/>
        </p:nvSpPr>
        <p:spPr>
          <a:xfrm>
            <a:off x="571500" y="428625"/>
            <a:ext cx="785812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2500" b="1" dirty="0">
                <a:solidFill>
                  <a:srgbClr val="C00000"/>
                </a:solidFill>
              </a:rPr>
              <a:t>Recomendaciones y propuestas</a:t>
            </a:r>
          </a:p>
        </p:txBody>
      </p:sp>
      <p:sp>
        <p:nvSpPr>
          <p:cNvPr id="5" name="Rectangle 3"/>
          <p:cNvSpPr txBox="1">
            <a:spLocks noChangeArrowheads="1"/>
          </p:cNvSpPr>
          <p:nvPr/>
        </p:nvSpPr>
        <p:spPr>
          <a:xfrm>
            <a:off x="142875" y="1096963"/>
            <a:ext cx="8643938" cy="5689600"/>
          </a:xfrm>
          <a:prstGeom prst="rect">
            <a:avLst/>
          </a:prstGeom>
        </p:spPr>
        <p:txBody>
          <a:bodyPr/>
          <a:lstStyle/>
          <a:p>
            <a:pPr marL="342900" indent="-342900" algn="just" eaLnBrk="0" hangingPunct="0">
              <a:spcBef>
                <a:spcPct val="20000"/>
              </a:spcBef>
              <a:buFontTx/>
              <a:buChar char="•"/>
              <a:defRPr/>
            </a:pPr>
            <a:r>
              <a:rPr lang="es-AR" kern="0" dirty="0">
                <a:latin typeface="+mj-lt"/>
              </a:rPr>
              <a:t>Reconocer que la comida es sociológicamente relevante ya que es parte de la cultura, transmite costumbres, valores sociales, étnicos, etc.</a:t>
            </a:r>
          </a:p>
          <a:p>
            <a:pPr marL="342900" indent="-342900" algn="just" eaLnBrk="0" hangingPunct="0">
              <a:spcBef>
                <a:spcPct val="20000"/>
              </a:spcBef>
              <a:defRPr/>
            </a:pPr>
            <a:endParaRPr lang="es-AR" sz="400" kern="0" dirty="0">
              <a:latin typeface="+mj-lt"/>
            </a:endParaRPr>
          </a:p>
          <a:p>
            <a:pPr marL="342900" indent="-342900" algn="just" eaLnBrk="0" hangingPunct="0">
              <a:spcBef>
                <a:spcPct val="20000"/>
              </a:spcBef>
              <a:buFontTx/>
              <a:buChar char="•"/>
              <a:defRPr/>
            </a:pPr>
            <a:r>
              <a:rPr lang="es-AR" kern="0" dirty="0">
                <a:latin typeface="+mj-lt"/>
              </a:rPr>
              <a:t>Promover el concepto de calidad aplicada a todos los procesos: producción,</a:t>
            </a:r>
            <a:r>
              <a:rPr lang="es-ES" kern="0" dirty="0">
                <a:latin typeface="+mj-lt"/>
              </a:rPr>
              <a:t> elaboración y distribución. </a:t>
            </a:r>
          </a:p>
          <a:p>
            <a:pPr marL="342900" indent="-342900" algn="just" eaLnBrk="0" hangingPunct="0">
              <a:spcBef>
                <a:spcPct val="20000"/>
              </a:spcBef>
              <a:defRPr/>
            </a:pPr>
            <a:endParaRPr lang="es-ES_tradnl" sz="400" kern="0" dirty="0">
              <a:latin typeface="+mj-lt"/>
            </a:endParaRPr>
          </a:p>
          <a:p>
            <a:pPr marL="342900" indent="-342900" algn="just" eaLnBrk="0" hangingPunct="0">
              <a:spcBef>
                <a:spcPct val="20000"/>
              </a:spcBef>
              <a:buFontTx/>
              <a:buChar char="•"/>
              <a:defRPr/>
            </a:pPr>
            <a:r>
              <a:rPr lang="es-ES_tradnl" kern="0" dirty="0">
                <a:latin typeface="+mj-lt"/>
              </a:rPr>
              <a:t>Promover el </a:t>
            </a:r>
            <a:r>
              <a:rPr lang="es-AR" kern="0" dirty="0">
                <a:latin typeface="+mj-lt"/>
              </a:rPr>
              <a:t>desarrollo regional aplicando el concepto de </a:t>
            </a:r>
            <a:r>
              <a:rPr lang="es-ES" kern="0" dirty="0">
                <a:latin typeface="+mj-lt"/>
              </a:rPr>
              <a:t>“Comercio Justo” (conjunto de prácticas socioeconómicas destinadas a favorecer a los pequeños productores con dificultades para acceder a los mercados). </a:t>
            </a:r>
          </a:p>
          <a:p>
            <a:pPr marL="342900" indent="-342900" algn="just" eaLnBrk="0" hangingPunct="0">
              <a:spcBef>
                <a:spcPct val="20000"/>
              </a:spcBef>
              <a:defRPr/>
            </a:pPr>
            <a:endParaRPr lang="es-ES" sz="400" kern="0" dirty="0">
              <a:latin typeface="+mj-lt"/>
            </a:endParaRPr>
          </a:p>
          <a:p>
            <a:pPr marL="342900" indent="-342900" algn="just" eaLnBrk="0" hangingPunct="0">
              <a:spcBef>
                <a:spcPct val="20000"/>
              </a:spcBef>
              <a:buFontTx/>
              <a:buChar char="•"/>
              <a:defRPr/>
            </a:pPr>
            <a:r>
              <a:rPr lang="es-ES" kern="0" dirty="0">
                <a:latin typeface="+mj-lt"/>
              </a:rPr>
              <a:t>Promover la calidad de origen del producto, valorizar las prácticas agrícolas y mejorar los productos orientados a su calidad y seguridad. </a:t>
            </a:r>
          </a:p>
          <a:p>
            <a:pPr marL="342900" indent="-342900" algn="just" eaLnBrk="0" hangingPunct="0">
              <a:spcBef>
                <a:spcPct val="20000"/>
              </a:spcBef>
              <a:defRPr/>
            </a:pPr>
            <a:endParaRPr lang="es-ES_tradnl" sz="400" kern="0" dirty="0">
              <a:latin typeface="+mj-lt"/>
            </a:endParaRPr>
          </a:p>
          <a:p>
            <a:pPr marL="342900" indent="-342900" algn="just" eaLnBrk="0" hangingPunct="0">
              <a:spcBef>
                <a:spcPct val="20000"/>
              </a:spcBef>
              <a:buFontTx/>
              <a:buChar char="•"/>
              <a:defRPr/>
            </a:pPr>
            <a:r>
              <a:rPr lang="es-ES_tradnl" kern="0" dirty="0">
                <a:latin typeface="+mj-lt"/>
              </a:rPr>
              <a:t>Integrar el alimento a la oferta turística del destino.</a:t>
            </a:r>
          </a:p>
          <a:p>
            <a:pPr marL="342900" indent="-342900" algn="just" eaLnBrk="0" hangingPunct="0">
              <a:spcBef>
                <a:spcPct val="20000"/>
              </a:spcBef>
              <a:defRPr/>
            </a:pPr>
            <a:endParaRPr lang="es-ES_tradnl" sz="400" kern="0" dirty="0">
              <a:latin typeface="+mj-lt"/>
            </a:endParaRPr>
          </a:p>
          <a:p>
            <a:pPr marL="342900" indent="-342900" algn="just" eaLnBrk="0" hangingPunct="0">
              <a:spcBef>
                <a:spcPct val="20000"/>
              </a:spcBef>
              <a:buFontTx/>
              <a:buChar char="•"/>
              <a:defRPr/>
            </a:pPr>
            <a:r>
              <a:rPr lang="es-ES_tradnl" kern="0" dirty="0">
                <a:latin typeface="+mj-lt"/>
              </a:rPr>
              <a:t>Reconocer </a:t>
            </a:r>
            <a:r>
              <a:rPr lang="es-ES" kern="0" dirty="0">
                <a:latin typeface="+mj-lt"/>
              </a:rPr>
              <a:t>el papel central que tanto el Estado, como la educación tienen en las estrategias de desarrollo de nuevas y mejores propuestas de rutas/circuitos </a:t>
            </a:r>
            <a:r>
              <a:rPr lang="es-ES" kern="0" dirty="0" err="1">
                <a:latin typeface="+mj-lt"/>
              </a:rPr>
              <a:t>enogastronómicos</a:t>
            </a:r>
            <a:r>
              <a:rPr lang="es-ES" kern="0" dirty="0">
                <a:latin typeface="+mj-lt"/>
              </a:rPr>
              <a:t>/ alimentarios.</a:t>
            </a:r>
          </a:p>
        </p:txBody>
      </p:sp>
      <p:pic>
        <p:nvPicPr>
          <p:cNvPr id="78853" name="Picture 22" descr="Ġ"/>
          <p:cNvPicPr>
            <a:picLocks noChangeAspect="1" noChangeArrowheads="1"/>
          </p:cNvPicPr>
          <p:nvPr/>
        </p:nvPicPr>
        <p:blipFill>
          <a:blip r:embed="rId4"/>
          <a:srcRect/>
          <a:stretch>
            <a:fillRect/>
          </a:stretch>
        </p:blipFill>
        <p:spPr bwMode="auto">
          <a:xfrm>
            <a:off x="71438" y="5929313"/>
            <a:ext cx="1062037" cy="928687"/>
          </a:xfrm>
          <a:prstGeom prst="rect">
            <a:avLst/>
          </a:prstGeom>
          <a:noFill/>
          <a:ln w="9525">
            <a:noFill/>
            <a:miter lim="800000"/>
            <a:headEnd/>
            <a:tailEnd/>
          </a:ln>
        </p:spPr>
      </p:pic>
      <p:pic>
        <p:nvPicPr>
          <p:cNvPr id="78854" name="Picture 35" descr="logo%2520universidad%2520externado%2520colombia">
            <a:hlinkClick r:id="rId5"/>
          </p:cNvPr>
          <p:cNvPicPr>
            <a:picLocks noChangeAspect="1" noChangeArrowheads="1"/>
          </p:cNvPicPr>
          <p:nvPr/>
        </p:nvPicPr>
        <p:blipFill>
          <a:blip r:embed="rId6"/>
          <a:srcRect/>
          <a:stretch>
            <a:fillRect/>
          </a:stretch>
        </p:blipFill>
        <p:spPr bwMode="auto">
          <a:xfrm>
            <a:off x="1130300" y="6215063"/>
            <a:ext cx="1227138" cy="642937"/>
          </a:xfrm>
          <a:prstGeom prst="rect">
            <a:avLst/>
          </a:prstGeom>
          <a:noFill/>
          <a:ln w="9525">
            <a:noFill/>
            <a:miter lim="800000"/>
            <a:headEnd/>
            <a:tailEnd/>
          </a:ln>
        </p:spPr>
      </p:pic>
      <p:pic>
        <p:nvPicPr>
          <p:cNvPr id="78855" name="Picture 6"/>
          <p:cNvPicPr>
            <a:picLocks noChangeAspect="1" noChangeArrowheads="1"/>
          </p:cNvPicPr>
          <p:nvPr/>
        </p:nvPicPr>
        <p:blipFill>
          <a:blip r:embed="rId7"/>
          <a:srcRect/>
          <a:stretch>
            <a:fillRect/>
          </a:stretch>
        </p:blipFill>
        <p:spPr bwMode="auto">
          <a:xfrm>
            <a:off x="2286000" y="5880100"/>
            <a:ext cx="1000125" cy="977900"/>
          </a:xfrm>
          <a:prstGeom prst="rect">
            <a:avLst/>
          </a:prstGeom>
          <a:noFill/>
          <a:ln w="9525">
            <a:noFill/>
            <a:miter lim="800000"/>
            <a:headEnd/>
            <a:tailEnd/>
          </a:ln>
        </p:spPr>
      </p:pic>
      <p:pic>
        <p:nvPicPr>
          <p:cNvPr id="78856" name="Picture 5"/>
          <p:cNvPicPr>
            <a:picLocks noChangeAspect="1" noChangeArrowheads="1"/>
          </p:cNvPicPr>
          <p:nvPr/>
        </p:nvPicPr>
        <p:blipFill>
          <a:blip r:embed="rId8"/>
          <a:srcRect/>
          <a:stretch>
            <a:fillRect/>
          </a:stretch>
        </p:blipFill>
        <p:spPr bwMode="auto">
          <a:xfrm>
            <a:off x="3289300" y="6072188"/>
            <a:ext cx="782638" cy="762000"/>
          </a:xfrm>
          <a:prstGeom prst="rect">
            <a:avLst/>
          </a:prstGeom>
          <a:noFill/>
          <a:ln w="9525">
            <a:noFill/>
            <a:miter lim="800000"/>
            <a:headEnd/>
            <a:tailEnd/>
          </a:ln>
        </p:spPr>
      </p:pic>
      <p:pic>
        <p:nvPicPr>
          <p:cNvPr id="78857" name="Picture 40" descr="brand">
            <a:hlinkClick r:id="rId9"/>
          </p:cNvPr>
          <p:cNvPicPr>
            <a:picLocks noChangeAspect="1" noChangeArrowheads="1"/>
          </p:cNvPicPr>
          <p:nvPr/>
        </p:nvPicPr>
        <p:blipFill>
          <a:blip r:embed="rId10"/>
          <a:srcRect/>
          <a:stretch>
            <a:fillRect/>
          </a:stretch>
        </p:blipFill>
        <p:spPr bwMode="auto">
          <a:xfrm>
            <a:off x="4071938" y="6072188"/>
            <a:ext cx="785812" cy="785812"/>
          </a:xfrm>
          <a:prstGeom prst="rect">
            <a:avLst/>
          </a:prstGeom>
          <a:noFill/>
          <a:ln w="9525">
            <a:noFill/>
            <a:miter lim="800000"/>
            <a:headEnd/>
            <a:tailEnd/>
          </a:ln>
        </p:spPr>
      </p:pic>
      <p:pic>
        <p:nvPicPr>
          <p:cNvPr id="78858" name="Picture 4"/>
          <p:cNvPicPr>
            <a:picLocks noChangeAspect="1" noChangeArrowheads="1"/>
          </p:cNvPicPr>
          <p:nvPr/>
        </p:nvPicPr>
        <p:blipFill>
          <a:blip r:embed="rId11"/>
          <a:srcRect/>
          <a:stretch>
            <a:fillRect/>
          </a:stretch>
        </p:blipFill>
        <p:spPr bwMode="auto">
          <a:xfrm>
            <a:off x="4857750" y="6062663"/>
            <a:ext cx="857250" cy="795337"/>
          </a:xfrm>
          <a:prstGeom prst="rect">
            <a:avLst/>
          </a:prstGeom>
          <a:noFill/>
          <a:ln w="9525">
            <a:noFill/>
            <a:miter lim="800000"/>
            <a:headEnd/>
            <a:tailEnd/>
          </a:ln>
        </p:spPr>
      </p:pic>
      <p:pic>
        <p:nvPicPr>
          <p:cNvPr id="78859" name="Picture 33" descr="logo">
            <a:hlinkClick r:id="rId12"/>
          </p:cNvPr>
          <p:cNvPicPr>
            <a:picLocks noChangeAspect="1" noChangeArrowheads="1"/>
          </p:cNvPicPr>
          <p:nvPr/>
        </p:nvPicPr>
        <p:blipFill>
          <a:blip r:embed="rId13"/>
          <a:srcRect/>
          <a:stretch>
            <a:fillRect/>
          </a:stretch>
        </p:blipFill>
        <p:spPr bwMode="auto">
          <a:xfrm>
            <a:off x="5702300" y="6072188"/>
            <a:ext cx="941388" cy="785812"/>
          </a:xfrm>
          <a:prstGeom prst="rect">
            <a:avLst/>
          </a:prstGeom>
          <a:noFill/>
          <a:ln w="9525">
            <a:noFill/>
            <a:miter lim="800000"/>
            <a:headEnd/>
            <a:tailEnd/>
          </a:ln>
        </p:spPr>
      </p:pic>
      <p:pic>
        <p:nvPicPr>
          <p:cNvPr id="78860" name="Picture 43" descr="utcalogo">
            <a:hlinkClick r:id="rId14"/>
          </p:cNvPr>
          <p:cNvPicPr>
            <a:picLocks noChangeAspect="1" noChangeArrowheads="1"/>
          </p:cNvPicPr>
          <p:nvPr/>
        </p:nvPicPr>
        <p:blipFill>
          <a:blip r:embed="rId15"/>
          <a:srcRect/>
          <a:stretch>
            <a:fillRect/>
          </a:stretch>
        </p:blipFill>
        <p:spPr bwMode="auto">
          <a:xfrm>
            <a:off x="6643688" y="6018213"/>
            <a:ext cx="917575" cy="839787"/>
          </a:xfrm>
          <a:prstGeom prst="rect">
            <a:avLst/>
          </a:prstGeom>
          <a:noFill/>
          <a:ln w="9525">
            <a:noFill/>
            <a:miter lim="800000"/>
            <a:headEnd/>
            <a:tailEnd/>
          </a:ln>
        </p:spPr>
      </p:pic>
      <p:pic>
        <p:nvPicPr>
          <p:cNvPr id="78861" name="Picture 28" descr="LOGO">
            <a:hlinkClick r:id="rId16"/>
          </p:cNvPr>
          <p:cNvPicPr>
            <a:picLocks noChangeAspect="1" noChangeArrowheads="1"/>
          </p:cNvPicPr>
          <p:nvPr/>
        </p:nvPicPr>
        <p:blipFill>
          <a:blip r:embed="rId17"/>
          <a:srcRect/>
          <a:stretch>
            <a:fillRect/>
          </a:stretch>
        </p:blipFill>
        <p:spPr bwMode="auto">
          <a:xfrm>
            <a:off x="7572375" y="6072188"/>
            <a:ext cx="1438275" cy="785812"/>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Object 2"/>
          <p:cNvGraphicFramePr>
            <a:graphicFrameLocks noChangeAspect="1"/>
          </p:cNvGraphicFramePr>
          <p:nvPr/>
        </p:nvGraphicFramePr>
        <p:xfrm>
          <a:off x="0" y="0"/>
          <a:ext cx="9144000" cy="6858000"/>
        </p:xfrm>
        <a:graphic>
          <a:graphicData uri="http://schemas.openxmlformats.org/presentationml/2006/ole">
            <p:oleObj spid="_x0000_s79874" name="Imagen" r:id="rId3" imgW="1066772" imgH="1066772" progId="MS_ClipArt_Gallery.2">
              <p:embed/>
            </p:oleObj>
          </a:graphicData>
        </a:graphic>
      </p:graphicFrame>
      <p:sp>
        <p:nvSpPr>
          <p:cNvPr id="5" name="Rectangle 2"/>
          <p:cNvSpPr txBox="1">
            <a:spLocks noChangeArrowheads="1"/>
          </p:cNvSpPr>
          <p:nvPr/>
        </p:nvSpPr>
        <p:spPr>
          <a:xfrm>
            <a:off x="500063" y="2857500"/>
            <a:ext cx="8229600" cy="692150"/>
          </a:xfrm>
          <a:prstGeom prst="rect">
            <a:avLst/>
          </a:prstGeom>
        </p:spPr>
        <p:txBody>
          <a:bodyPr/>
          <a:lstStyle/>
          <a:p>
            <a:pPr algn="ctr">
              <a:defRPr/>
            </a:pPr>
            <a:r>
              <a:rPr lang="es-ES_tradnl" sz="6000" b="1" kern="0" dirty="0">
                <a:solidFill>
                  <a:srgbClr val="FF0000"/>
                </a:solidFill>
                <a:latin typeface="+mj-lt"/>
                <a:ea typeface="+mj-ea"/>
                <a:cs typeface="+mj-cs"/>
              </a:rPr>
              <a:t>Anexo</a:t>
            </a:r>
            <a:endParaRPr lang="es-ES" sz="6000" b="1" kern="0" dirty="0">
              <a:solidFill>
                <a:srgbClr val="FF0000"/>
              </a:solidFill>
              <a:latin typeface="+mj-lt"/>
              <a:ea typeface="+mj-ea"/>
              <a:cs typeface="+mj-cs"/>
            </a:endParaRPr>
          </a:p>
        </p:txBody>
      </p:sp>
    </p:spTree>
  </p:cSld>
  <p:clrMapOvr>
    <a:masterClrMapping/>
  </p:clrMapOvr>
  <p:transition>
    <p:randomBar dir="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2"/>
          <p:cNvGraphicFramePr>
            <a:graphicFrameLocks noChangeAspect="1"/>
          </p:cNvGraphicFramePr>
          <p:nvPr/>
        </p:nvGraphicFramePr>
        <p:xfrm>
          <a:off x="0" y="0"/>
          <a:ext cx="9144000" cy="6858000"/>
        </p:xfrm>
        <a:graphic>
          <a:graphicData uri="http://schemas.openxmlformats.org/presentationml/2006/ole">
            <p:oleObj spid="_x0000_s80898" name="Imagen" r:id="rId3" imgW="1066772" imgH="1066772" progId="MS_ClipArt_Gallery.2">
              <p:embed/>
            </p:oleObj>
          </a:graphicData>
        </a:graphic>
      </p:graphicFrame>
      <p:graphicFrame>
        <p:nvGraphicFramePr>
          <p:cNvPr id="4" name="3 Tabla"/>
          <p:cNvGraphicFramePr>
            <a:graphicFrameLocks noGrp="1"/>
          </p:cNvGraphicFramePr>
          <p:nvPr/>
        </p:nvGraphicFramePr>
        <p:xfrm>
          <a:off x="428625" y="642938"/>
          <a:ext cx="8286750" cy="6000750"/>
        </p:xfrm>
        <a:graphic>
          <a:graphicData uri="http://schemas.openxmlformats.org/drawingml/2006/table">
            <a:tbl>
              <a:tblPr/>
              <a:tblGrid>
                <a:gridCol w="2009701"/>
                <a:gridCol w="4645608"/>
                <a:gridCol w="878635"/>
                <a:gridCol w="752863"/>
              </a:tblGrid>
              <a:tr h="680941">
                <a:tc>
                  <a:txBody>
                    <a:bodyPr/>
                    <a:lstStyle/>
                    <a:p>
                      <a:pPr>
                        <a:spcAft>
                          <a:spcPts val="0"/>
                        </a:spcAft>
                      </a:pPr>
                      <a:r>
                        <a:rPr lang="es-AR" sz="1400" b="1" dirty="0">
                          <a:solidFill>
                            <a:srgbClr val="000000"/>
                          </a:solidFill>
                          <a:latin typeface="Calibri"/>
                          <a:ea typeface="Times New Roman"/>
                          <a:cs typeface="Times New Roman"/>
                        </a:rPr>
                        <a:t>País</a:t>
                      </a:r>
                      <a:endParaRPr lang="es-AR"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400" b="1">
                          <a:solidFill>
                            <a:srgbClr val="000000"/>
                          </a:solidFill>
                          <a:latin typeface="Calibri"/>
                          <a:ea typeface="Times New Roman"/>
                          <a:cs typeface="Times New Roman"/>
                        </a:rPr>
                        <a:t>Universidad</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000" b="1" dirty="0">
                          <a:solidFill>
                            <a:srgbClr val="000000"/>
                          </a:solidFill>
                          <a:latin typeface="Calibri"/>
                          <a:ea typeface="Times New Roman"/>
                          <a:cs typeface="Times New Roman"/>
                        </a:rPr>
                        <a:t>Univ. que participaron</a:t>
                      </a:r>
                      <a:endParaRPr lang="es-AR" sz="1000" dirty="0">
                        <a:latin typeface="Times New Roman"/>
                        <a:ea typeface="Times New Roman"/>
                        <a:cs typeface="Times New Roman"/>
                      </a:endParaRPr>
                    </a:p>
                    <a:p>
                      <a:pPr algn="ctr">
                        <a:spcAft>
                          <a:spcPts val="0"/>
                        </a:spcAft>
                      </a:pPr>
                      <a:r>
                        <a:rPr lang="es-AR" sz="1000" b="1" dirty="0">
                          <a:solidFill>
                            <a:srgbClr val="000000"/>
                          </a:solidFill>
                          <a:latin typeface="Calibri"/>
                          <a:ea typeface="Times New Roman"/>
                          <a:cs typeface="Times New Roman"/>
                        </a:rPr>
                        <a:t>Si=1 /no= 0</a:t>
                      </a:r>
                      <a:endParaRPr lang="es-AR" sz="10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000" b="1" dirty="0">
                          <a:solidFill>
                            <a:srgbClr val="000000"/>
                          </a:solidFill>
                          <a:latin typeface="Calibri"/>
                          <a:ea typeface="Times New Roman"/>
                          <a:cs typeface="Times New Roman"/>
                        </a:rPr>
                        <a:t>Casos Enviados</a:t>
                      </a:r>
                      <a:endParaRPr lang="es-AR" sz="1000" dirty="0">
                        <a:latin typeface="Times New Roman"/>
                        <a:ea typeface="Times New Roman"/>
                        <a:cs typeface="Times New Roman"/>
                      </a:endParaRPr>
                    </a:p>
                  </a:txBody>
                  <a:tcPr marL="44450" marR="44450" marT="0" marB="0" anchor="b">
                    <a:lnL>
                      <a:noFill/>
                    </a:lnL>
                    <a:lnR>
                      <a:noFill/>
                    </a:lnR>
                    <a:lnT>
                      <a:noFill/>
                    </a:lnT>
                    <a:lnB>
                      <a:noFill/>
                    </a:lnB>
                  </a:tcPr>
                </a:tc>
              </a:tr>
              <a:tr h="354656">
                <a:tc>
                  <a:txBody>
                    <a:bodyPr/>
                    <a:lstStyle/>
                    <a:p>
                      <a:pPr>
                        <a:spcAft>
                          <a:spcPts val="0"/>
                        </a:spcAft>
                      </a:pPr>
                      <a:r>
                        <a:rPr lang="es-AR" sz="1400" dirty="0">
                          <a:solidFill>
                            <a:srgbClr val="000000"/>
                          </a:solidFill>
                          <a:latin typeface="Calibri"/>
                          <a:ea typeface="Times New Roman"/>
                          <a:cs typeface="Times New Roman"/>
                        </a:rPr>
                        <a:t>Argentina</a:t>
                      </a:r>
                      <a:endParaRPr lang="es-AR"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400">
                          <a:solidFill>
                            <a:srgbClr val="000000"/>
                          </a:solidFill>
                          <a:latin typeface="Calibri"/>
                          <a:ea typeface="Times New Roman"/>
                          <a:cs typeface="Times New Roman"/>
                        </a:rPr>
                        <a:t>Universidad Argentina John F. Kennedy</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1</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3</a:t>
                      </a:r>
                      <a:endParaRPr lang="es-AR" sz="1400">
                        <a:latin typeface="Times New Roman"/>
                        <a:ea typeface="Times New Roman"/>
                        <a:cs typeface="Times New Roman"/>
                      </a:endParaRPr>
                    </a:p>
                  </a:txBody>
                  <a:tcPr marL="44450" marR="44450" marT="0" marB="0" anchor="b">
                    <a:lnL>
                      <a:noFill/>
                    </a:lnL>
                    <a:lnR>
                      <a:noFill/>
                    </a:lnR>
                    <a:lnT>
                      <a:noFill/>
                    </a:lnT>
                    <a:lnB>
                      <a:noFill/>
                    </a:lnB>
                  </a:tcPr>
                </a:tc>
              </a:tr>
              <a:tr h="354656">
                <a:tc>
                  <a:txBody>
                    <a:bodyPr/>
                    <a:lstStyle/>
                    <a:p>
                      <a:pPr>
                        <a:spcAft>
                          <a:spcPts val="0"/>
                        </a:spcAft>
                      </a:pPr>
                      <a:r>
                        <a:rPr lang="es-AR" sz="1400" dirty="0">
                          <a:solidFill>
                            <a:srgbClr val="000000"/>
                          </a:solidFill>
                          <a:latin typeface="Calibri"/>
                          <a:ea typeface="Times New Roman"/>
                          <a:cs typeface="Times New Roman"/>
                        </a:rPr>
                        <a:t>Colombia</a:t>
                      </a:r>
                      <a:endParaRPr lang="es-AR"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400">
                          <a:solidFill>
                            <a:srgbClr val="000000"/>
                          </a:solidFill>
                          <a:latin typeface="Calibri"/>
                          <a:ea typeface="Times New Roman"/>
                          <a:cs typeface="Times New Roman"/>
                        </a:rPr>
                        <a:t>Universidad Autónoma de Bucaramanga</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0</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0</a:t>
                      </a:r>
                      <a:endParaRPr lang="es-AR" sz="1400">
                        <a:latin typeface="Times New Roman"/>
                        <a:ea typeface="Times New Roman"/>
                        <a:cs typeface="Times New Roman"/>
                      </a:endParaRPr>
                    </a:p>
                  </a:txBody>
                  <a:tcPr marL="44450" marR="44450" marT="0" marB="0" anchor="b">
                    <a:lnL>
                      <a:noFill/>
                    </a:lnL>
                    <a:lnR>
                      <a:noFill/>
                    </a:lnR>
                    <a:lnT>
                      <a:noFill/>
                    </a:lnT>
                    <a:lnB>
                      <a:noFill/>
                    </a:lnB>
                  </a:tcPr>
                </a:tc>
              </a:tr>
              <a:tr h="354656">
                <a:tc>
                  <a:txBody>
                    <a:bodyPr/>
                    <a:lstStyle/>
                    <a:p>
                      <a:pPr>
                        <a:spcAft>
                          <a:spcPts val="0"/>
                        </a:spcAft>
                      </a:pPr>
                      <a:r>
                        <a:rPr lang="es-AR" sz="1400" dirty="0">
                          <a:solidFill>
                            <a:srgbClr val="000000"/>
                          </a:solidFill>
                          <a:latin typeface="Calibri"/>
                          <a:ea typeface="Times New Roman"/>
                          <a:cs typeface="Times New Roman"/>
                        </a:rPr>
                        <a:t>Colombia</a:t>
                      </a:r>
                      <a:endParaRPr lang="es-AR"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400">
                          <a:solidFill>
                            <a:srgbClr val="000000"/>
                          </a:solidFill>
                          <a:latin typeface="Calibri"/>
                          <a:ea typeface="Times New Roman"/>
                          <a:cs typeface="Times New Roman"/>
                        </a:rPr>
                        <a:t>Universidad Autónoma del Caribe</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1</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1</a:t>
                      </a:r>
                      <a:endParaRPr lang="es-AR" sz="1400">
                        <a:latin typeface="Times New Roman"/>
                        <a:ea typeface="Times New Roman"/>
                        <a:cs typeface="Times New Roman"/>
                      </a:endParaRPr>
                    </a:p>
                  </a:txBody>
                  <a:tcPr marL="44450" marR="44450" marT="0" marB="0" anchor="b">
                    <a:lnL>
                      <a:noFill/>
                    </a:lnL>
                    <a:lnR>
                      <a:noFill/>
                    </a:lnR>
                    <a:lnT>
                      <a:noFill/>
                    </a:lnT>
                    <a:lnB>
                      <a:noFill/>
                    </a:lnB>
                  </a:tcPr>
                </a:tc>
              </a:tr>
              <a:tr h="354656">
                <a:tc>
                  <a:txBody>
                    <a:bodyPr/>
                    <a:lstStyle/>
                    <a:p>
                      <a:pPr>
                        <a:spcAft>
                          <a:spcPts val="0"/>
                        </a:spcAft>
                      </a:pPr>
                      <a:r>
                        <a:rPr lang="es-AR" sz="1400" dirty="0">
                          <a:solidFill>
                            <a:srgbClr val="000000"/>
                          </a:solidFill>
                          <a:latin typeface="Calibri"/>
                          <a:ea typeface="Times New Roman"/>
                          <a:cs typeface="Times New Roman"/>
                        </a:rPr>
                        <a:t>Colombia</a:t>
                      </a:r>
                      <a:endParaRPr lang="es-AR"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400">
                          <a:solidFill>
                            <a:srgbClr val="000000"/>
                          </a:solidFill>
                          <a:latin typeface="Calibri"/>
                          <a:ea typeface="Times New Roman"/>
                          <a:cs typeface="Times New Roman"/>
                        </a:rPr>
                        <a:t>Universidad Externado de Colombia</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1</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1</a:t>
                      </a:r>
                      <a:endParaRPr lang="es-AR" sz="1400">
                        <a:latin typeface="Times New Roman"/>
                        <a:ea typeface="Times New Roman"/>
                        <a:cs typeface="Times New Roman"/>
                      </a:endParaRPr>
                    </a:p>
                  </a:txBody>
                  <a:tcPr marL="44450" marR="44450" marT="0" marB="0" anchor="b">
                    <a:lnL>
                      <a:noFill/>
                    </a:lnL>
                    <a:lnR>
                      <a:noFill/>
                    </a:lnR>
                    <a:lnT>
                      <a:noFill/>
                    </a:lnT>
                    <a:lnB>
                      <a:noFill/>
                    </a:lnB>
                  </a:tcPr>
                </a:tc>
              </a:tr>
              <a:tr h="354656">
                <a:tc>
                  <a:txBody>
                    <a:bodyPr/>
                    <a:lstStyle/>
                    <a:p>
                      <a:pPr>
                        <a:spcAft>
                          <a:spcPts val="0"/>
                        </a:spcAft>
                      </a:pPr>
                      <a:r>
                        <a:rPr lang="es-AR" sz="1400" dirty="0">
                          <a:solidFill>
                            <a:srgbClr val="000000"/>
                          </a:solidFill>
                          <a:latin typeface="Calibri"/>
                          <a:ea typeface="Times New Roman"/>
                          <a:cs typeface="Times New Roman"/>
                        </a:rPr>
                        <a:t>Cuba</a:t>
                      </a:r>
                      <a:endParaRPr lang="es-AR"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400" dirty="0" err="1">
                          <a:solidFill>
                            <a:srgbClr val="000000"/>
                          </a:solidFill>
                          <a:latin typeface="Calibri"/>
                          <a:ea typeface="Times New Roman"/>
                          <a:cs typeface="Times New Roman"/>
                        </a:rPr>
                        <a:t>Formatur</a:t>
                      </a:r>
                      <a:r>
                        <a:rPr lang="es-AR" sz="1400" dirty="0">
                          <a:solidFill>
                            <a:srgbClr val="000000"/>
                          </a:solidFill>
                          <a:latin typeface="Calibri"/>
                          <a:ea typeface="Times New Roman"/>
                          <a:cs typeface="Times New Roman"/>
                        </a:rPr>
                        <a:t> - Sistema de Formación para el Turismo</a:t>
                      </a:r>
                      <a:endParaRPr lang="es-AR"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0</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0</a:t>
                      </a:r>
                      <a:endParaRPr lang="es-AR" sz="1400">
                        <a:latin typeface="Times New Roman"/>
                        <a:ea typeface="Times New Roman"/>
                        <a:cs typeface="Times New Roman"/>
                      </a:endParaRPr>
                    </a:p>
                  </a:txBody>
                  <a:tcPr marL="44450" marR="44450" marT="0" marB="0" anchor="b">
                    <a:lnL>
                      <a:noFill/>
                    </a:lnL>
                    <a:lnR>
                      <a:noFill/>
                    </a:lnR>
                    <a:lnT>
                      <a:noFill/>
                    </a:lnT>
                    <a:lnB>
                      <a:noFill/>
                    </a:lnB>
                  </a:tcPr>
                </a:tc>
              </a:tr>
              <a:tr h="354656">
                <a:tc>
                  <a:txBody>
                    <a:bodyPr/>
                    <a:lstStyle/>
                    <a:p>
                      <a:pPr>
                        <a:spcAft>
                          <a:spcPts val="0"/>
                        </a:spcAft>
                      </a:pPr>
                      <a:r>
                        <a:rPr lang="es-AR" sz="1400">
                          <a:solidFill>
                            <a:srgbClr val="000000"/>
                          </a:solidFill>
                          <a:latin typeface="Calibri"/>
                          <a:ea typeface="Times New Roman"/>
                          <a:cs typeface="Times New Roman"/>
                        </a:rPr>
                        <a:t>Ecuador</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400" dirty="0">
                          <a:solidFill>
                            <a:srgbClr val="000000"/>
                          </a:solidFill>
                          <a:latin typeface="Calibri"/>
                          <a:ea typeface="Times New Roman"/>
                          <a:cs typeface="Times New Roman"/>
                        </a:rPr>
                        <a:t>Universidad de Especialidades Turísticas</a:t>
                      </a:r>
                      <a:endParaRPr lang="es-AR"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1</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1</a:t>
                      </a:r>
                      <a:endParaRPr lang="es-AR" sz="1400">
                        <a:latin typeface="Times New Roman"/>
                        <a:ea typeface="Times New Roman"/>
                        <a:cs typeface="Times New Roman"/>
                      </a:endParaRPr>
                    </a:p>
                  </a:txBody>
                  <a:tcPr marL="44450" marR="44450" marT="0" marB="0" anchor="b">
                    <a:lnL>
                      <a:noFill/>
                    </a:lnL>
                    <a:lnR>
                      <a:noFill/>
                    </a:lnR>
                    <a:lnT>
                      <a:noFill/>
                    </a:lnT>
                    <a:lnB>
                      <a:noFill/>
                    </a:lnB>
                  </a:tcPr>
                </a:tc>
              </a:tr>
              <a:tr h="354656">
                <a:tc>
                  <a:txBody>
                    <a:bodyPr/>
                    <a:lstStyle/>
                    <a:p>
                      <a:pPr>
                        <a:spcAft>
                          <a:spcPts val="0"/>
                        </a:spcAft>
                      </a:pPr>
                      <a:r>
                        <a:rPr lang="es-AR" sz="1400">
                          <a:solidFill>
                            <a:srgbClr val="000000"/>
                          </a:solidFill>
                          <a:latin typeface="Calibri"/>
                          <a:ea typeface="Times New Roman"/>
                          <a:cs typeface="Times New Roman"/>
                        </a:rPr>
                        <a:t>España</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400" dirty="0">
                          <a:solidFill>
                            <a:srgbClr val="000000"/>
                          </a:solidFill>
                          <a:latin typeface="Calibri"/>
                          <a:ea typeface="Times New Roman"/>
                          <a:cs typeface="Times New Roman"/>
                        </a:rPr>
                        <a:t>ANESTUR - Federación Española de Escuelas de Turismo</a:t>
                      </a:r>
                      <a:endParaRPr lang="es-AR"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0</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0</a:t>
                      </a:r>
                      <a:endParaRPr lang="es-AR" sz="1400">
                        <a:latin typeface="Times New Roman"/>
                        <a:ea typeface="Times New Roman"/>
                        <a:cs typeface="Times New Roman"/>
                      </a:endParaRPr>
                    </a:p>
                  </a:txBody>
                  <a:tcPr marL="44450" marR="44450" marT="0" marB="0" anchor="b">
                    <a:lnL>
                      <a:noFill/>
                    </a:lnL>
                    <a:lnR>
                      <a:noFill/>
                    </a:lnR>
                    <a:lnT>
                      <a:noFill/>
                    </a:lnT>
                    <a:lnB>
                      <a:noFill/>
                    </a:lnB>
                  </a:tcPr>
                </a:tc>
              </a:tr>
              <a:tr h="354656">
                <a:tc>
                  <a:txBody>
                    <a:bodyPr/>
                    <a:lstStyle/>
                    <a:p>
                      <a:pPr>
                        <a:spcAft>
                          <a:spcPts val="0"/>
                        </a:spcAft>
                      </a:pPr>
                      <a:r>
                        <a:rPr lang="es-AR" sz="1400">
                          <a:solidFill>
                            <a:srgbClr val="000000"/>
                          </a:solidFill>
                          <a:latin typeface="Calibri"/>
                          <a:ea typeface="Times New Roman"/>
                          <a:cs typeface="Times New Roman"/>
                        </a:rPr>
                        <a:t>México</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400" dirty="0">
                          <a:solidFill>
                            <a:srgbClr val="000000"/>
                          </a:solidFill>
                          <a:latin typeface="Calibri"/>
                          <a:ea typeface="Times New Roman"/>
                          <a:cs typeface="Times New Roman"/>
                        </a:rPr>
                        <a:t>Universidad Cristóbal Colón</a:t>
                      </a:r>
                      <a:endParaRPr lang="es-AR"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0</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0</a:t>
                      </a:r>
                      <a:endParaRPr lang="es-AR" sz="1400">
                        <a:latin typeface="Times New Roman"/>
                        <a:ea typeface="Times New Roman"/>
                        <a:cs typeface="Times New Roman"/>
                      </a:endParaRPr>
                    </a:p>
                  </a:txBody>
                  <a:tcPr marL="44450" marR="44450" marT="0" marB="0" anchor="b">
                    <a:lnL>
                      <a:noFill/>
                    </a:lnL>
                    <a:lnR>
                      <a:noFill/>
                    </a:lnR>
                    <a:lnT>
                      <a:noFill/>
                    </a:lnT>
                    <a:lnB>
                      <a:noFill/>
                    </a:lnB>
                  </a:tcPr>
                </a:tc>
              </a:tr>
              <a:tr h="354656">
                <a:tc>
                  <a:txBody>
                    <a:bodyPr/>
                    <a:lstStyle/>
                    <a:p>
                      <a:pPr>
                        <a:spcAft>
                          <a:spcPts val="0"/>
                        </a:spcAft>
                      </a:pPr>
                      <a:r>
                        <a:rPr lang="es-AR" sz="1400">
                          <a:solidFill>
                            <a:srgbClr val="000000"/>
                          </a:solidFill>
                          <a:latin typeface="Calibri"/>
                          <a:ea typeface="Times New Roman"/>
                          <a:cs typeface="Times New Roman"/>
                        </a:rPr>
                        <a:t>México</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400" dirty="0">
                          <a:solidFill>
                            <a:srgbClr val="000000"/>
                          </a:solidFill>
                          <a:latin typeface="Calibri"/>
                          <a:ea typeface="Times New Roman"/>
                          <a:cs typeface="Times New Roman"/>
                        </a:rPr>
                        <a:t>Universidad de las Américas</a:t>
                      </a:r>
                      <a:endParaRPr lang="es-AR"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0</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0</a:t>
                      </a:r>
                      <a:endParaRPr lang="es-AR" sz="1400">
                        <a:latin typeface="Times New Roman"/>
                        <a:ea typeface="Times New Roman"/>
                        <a:cs typeface="Times New Roman"/>
                      </a:endParaRPr>
                    </a:p>
                  </a:txBody>
                  <a:tcPr marL="44450" marR="44450" marT="0" marB="0" anchor="b">
                    <a:lnL>
                      <a:noFill/>
                    </a:lnL>
                    <a:lnR>
                      <a:noFill/>
                    </a:lnR>
                    <a:lnT>
                      <a:noFill/>
                    </a:lnT>
                    <a:lnB>
                      <a:noFill/>
                    </a:lnB>
                  </a:tcPr>
                </a:tc>
              </a:tr>
              <a:tr h="354656">
                <a:tc>
                  <a:txBody>
                    <a:bodyPr/>
                    <a:lstStyle/>
                    <a:p>
                      <a:pPr>
                        <a:spcAft>
                          <a:spcPts val="0"/>
                        </a:spcAft>
                      </a:pPr>
                      <a:r>
                        <a:rPr lang="es-AR" sz="1400">
                          <a:solidFill>
                            <a:srgbClr val="000000"/>
                          </a:solidFill>
                          <a:latin typeface="Calibri"/>
                          <a:ea typeface="Times New Roman"/>
                          <a:cs typeface="Times New Roman"/>
                        </a:rPr>
                        <a:t>México</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400" dirty="0">
                          <a:solidFill>
                            <a:srgbClr val="000000"/>
                          </a:solidFill>
                          <a:latin typeface="Calibri"/>
                          <a:ea typeface="Times New Roman"/>
                          <a:cs typeface="Times New Roman"/>
                        </a:rPr>
                        <a:t>Universidad de Turismo y Ciencias Administrativas</a:t>
                      </a:r>
                      <a:endParaRPr lang="es-AR"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1</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1</a:t>
                      </a:r>
                      <a:endParaRPr lang="es-AR" sz="1400">
                        <a:latin typeface="Times New Roman"/>
                        <a:ea typeface="Times New Roman"/>
                        <a:cs typeface="Times New Roman"/>
                      </a:endParaRPr>
                    </a:p>
                  </a:txBody>
                  <a:tcPr marL="44450" marR="44450" marT="0" marB="0" anchor="b">
                    <a:lnL>
                      <a:noFill/>
                    </a:lnL>
                    <a:lnR>
                      <a:noFill/>
                    </a:lnR>
                    <a:lnT>
                      <a:noFill/>
                    </a:lnT>
                    <a:lnB>
                      <a:noFill/>
                    </a:lnB>
                  </a:tcPr>
                </a:tc>
              </a:tr>
              <a:tr h="354656">
                <a:tc>
                  <a:txBody>
                    <a:bodyPr/>
                    <a:lstStyle/>
                    <a:p>
                      <a:pPr>
                        <a:spcAft>
                          <a:spcPts val="0"/>
                        </a:spcAft>
                      </a:pPr>
                      <a:r>
                        <a:rPr lang="es-AR" sz="1400">
                          <a:solidFill>
                            <a:srgbClr val="000000"/>
                          </a:solidFill>
                          <a:latin typeface="Calibri"/>
                          <a:ea typeface="Times New Roman"/>
                          <a:cs typeface="Times New Roman"/>
                        </a:rPr>
                        <a:t>Nicaragua</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400" dirty="0">
                          <a:solidFill>
                            <a:srgbClr val="000000"/>
                          </a:solidFill>
                          <a:latin typeface="Calibri"/>
                          <a:ea typeface="Times New Roman"/>
                          <a:cs typeface="Times New Roman"/>
                        </a:rPr>
                        <a:t>Universidad de Ciencias Comerciales</a:t>
                      </a:r>
                      <a:endParaRPr lang="es-AR"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1</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1</a:t>
                      </a:r>
                      <a:endParaRPr lang="es-AR" sz="1400">
                        <a:latin typeface="Times New Roman"/>
                        <a:ea typeface="Times New Roman"/>
                        <a:cs typeface="Times New Roman"/>
                      </a:endParaRPr>
                    </a:p>
                  </a:txBody>
                  <a:tcPr marL="44450" marR="44450" marT="0" marB="0" anchor="b">
                    <a:lnL>
                      <a:noFill/>
                    </a:lnL>
                    <a:lnR>
                      <a:noFill/>
                    </a:lnR>
                    <a:lnT>
                      <a:noFill/>
                    </a:lnT>
                    <a:lnB>
                      <a:noFill/>
                    </a:lnB>
                  </a:tcPr>
                </a:tc>
              </a:tr>
              <a:tr h="354656">
                <a:tc>
                  <a:txBody>
                    <a:bodyPr/>
                    <a:lstStyle/>
                    <a:p>
                      <a:pPr>
                        <a:spcAft>
                          <a:spcPts val="0"/>
                        </a:spcAft>
                      </a:pPr>
                      <a:r>
                        <a:rPr lang="es-AR" sz="1400">
                          <a:solidFill>
                            <a:srgbClr val="000000"/>
                          </a:solidFill>
                          <a:latin typeface="Calibri"/>
                          <a:ea typeface="Times New Roman"/>
                          <a:cs typeface="Times New Roman"/>
                        </a:rPr>
                        <a:t>República Dominicana</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400" dirty="0">
                          <a:solidFill>
                            <a:srgbClr val="000000"/>
                          </a:solidFill>
                          <a:latin typeface="Calibri"/>
                          <a:ea typeface="Times New Roman"/>
                          <a:cs typeface="Times New Roman"/>
                        </a:rPr>
                        <a:t>Pontificia Universidad Católica Madre y Maestra</a:t>
                      </a:r>
                      <a:endParaRPr lang="es-AR"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dirty="0">
                          <a:solidFill>
                            <a:srgbClr val="000000"/>
                          </a:solidFill>
                          <a:latin typeface="Calibri"/>
                          <a:ea typeface="Times New Roman"/>
                          <a:cs typeface="Times New Roman"/>
                        </a:rPr>
                        <a:t>1</a:t>
                      </a:r>
                      <a:endParaRPr lang="es-AR"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1</a:t>
                      </a:r>
                      <a:endParaRPr lang="es-AR" sz="1400">
                        <a:latin typeface="Times New Roman"/>
                        <a:ea typeface="Times New Roman"/>
                        <a:cs typeface="Times New Roman"/>
                      </a:endParaRPr>
                    </a:p>
                  </a:txBody>
                  <a:tcPr marL="44450" marR="44450" marT="0" marB="0" anchor="b">
                    <a:lnL>
                      <a:noFill/>
                    </a:lnL>
                    <a:lnR>
                      <a:noFill/>
                    </a:lnR>
                    <a:lnT>
                      <a:noFill/>
                    </a:lnT>
                    <a:lnB>
                      <a:noFill/>
                    </a:lnB>
                  </a:tcPr>
                </a:tc>
              </a:tr>
              <a:tr h="354656">
                <a:tc>
                  <a:txBody>
                    <a:bodyPr/>
                    <a:lstStyle/>
                    <a:p>
                      <a:pPr>
                        <a:spcAft>
                          <a:spcPts val="0"/>
                        </a:spcAft>
                      </a:pPr>
                      <a:r>
                        <a:rPr lang="es-AR" sz="1400">
                          <a:solidFill>
                            <a:srgbClr val="000000"/>
                          </a:solidFill>
                          <a:latin typeface="Calibri"/>
                          <a:ea typeface="Times New Roman"/>
                          <a:cs typeface="Times New Roman"/>
                        </a:rPr>
                        <a:t>República Dominicana</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400">
                          <a:solidFill>
                            <a:srgbClr val="000000"/>
                          </a:solidFill>
                          <a:latin typeface="Calibri"/>
                          <a:ea typeface="Times New Roman"/>
                          <a:cs typeface="Times New Roman"/>
                        </a:rPr>
                        <a:t>Universidad Dominicana O &amp; M</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dirty="0">
                          <a:solidFill>
                            <a:srgbClr val="000000"/>
                          </a:solidFill>
                          <a:latin typeface="Calibri"/>
                          <a:ea typeface="Times New Roman"/>
                          <a:cs typeface="Times New Roman"/>
                        </a:rPr>
                        <a:t>1</a:t>
                      </a:r>
                      <a:endParaRPr lang="es-AR"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1</a:t>
                      </a:r>
                      <a:endParaRPr lang="es-AR" sz="1400">
                        <a:latin typeface="Times New Roman"/>
                        <a:ea typeface="Times New Roman"/>
                        <a:cs typeface="Times New Roman"/>
                      </a:endParaRPr>
                    </a:p>
                  </a:txBody>
                  <a:tcPr marL="44450" marR="44450" marT="0" marB="0" anchor="b">
                    <a:lnL>
                      <a:noFill/>
                    </a:lnL>
                    <a:lnR>
                      <a:noFill/>
                    </a:lnR>
                    <a:lnT>
                      <a:noFill/>
                    </a:lnT>
                    <a:lnB>
                      <a:noFill/>
                    </a:lnB>
                  </a:tcPr>
                </a:tc>
              </a:tr>
              <a:tr h="354656">
                <a:tc>
                  <a:txBody>
                    <a:bodyPr/>
                    <a:lstStyle/>
                    <a:p>
                      <a:pPr>
                        <a:spcAft>
                          <a:spcPts val="0"/>
                        </a:spcAft>
                      </a:pPr>
                      <a:r>
                        <a:rPr lang="es-AR" sz="1400">
                          <a:solidFill>
                            <a:srgbClr val="000000"/>
                          </a:solidFill>
                          <a:latin typeface="Calibri"/>
                          <a:ea typeface="Times New Roman"/>
                          <a:cs typeface="Times New Roman"/>
                        </a:rPr>
                        <a:t>Venezuela</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400">
                          <a:solidFill>
                            <a:srgbClr val="000000"/>
                          </a:solidFill>
                          <a:latin typeface="Calibri"/>
                          <a:ea typeface="Times New Roman"/>
                          <a:cs typeface="Times New Roman"/>
                        </a:rPr>
                        <a:t>Universidad de Nueva Esparta</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dirty="0">
                          <a:solidFill>
                            <a:srgbClr val="000000"/>
                          </a:solidFill>
                          <a:latin typeface="Calibri"/>
                          <a:ea typeface="Times New Roman"/>
                          <a:cs typeface="Times New Roman"/>
                        </a:rPr>
                        <a:t>1</a:t>
                      </a:r>
                      <a:endParaRPr lang="es-AR"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dirty="0">
                          <a:solidFill>
                            <a:srgbClr val="000000"/>
                          </a:solidFill>
                          <a:latin typeface="Calibri"/>
                          <a:ea typeface="Times New Roman"/>
                          <a:cs typeface="Times New Roman"/>
                        </a:rPr>
                        <a:t>1</a:t>
                      </a:r>
                      <a:endParaRPr lang="es-AR" sz="1400" dirty="0">
                        <a:latin typeface="Times New Roman"/>
                        <a:ea typeface="Times New Roman"/>
                        <a:cs typeface="Times New Roman"/>
                      </a:endParaRPr>
                    </a:p>
                  </a:txBody>
                  <a:tcPr marL="44450" marR="44450" marT="0" marB="0" anchor="b">
                    <a:lnL>
                      <a:noFill/>
                    </a:lnL>
                    <a:lnR>
                      <a:noFill/>
                    </a:lnR>
                    <a:lnT>
                      <a:noFill/>
                    </a:lnT>
                    <a:lnB>
                      <a:noFill/>
                    </a:lnB>
                  </a:tcPr>
                </a:tc>
              </a:tr>
              <a:tr h="354656">
                <a:tc>
                  <a:txBody>
                    <a:bodyPr/>
                    <a:lstStyle/>
                    <a:p>
                      <a:endParaRPr lang="es-AR"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AR" sz="1400" b="1" u="sng">
                          <a:solidFill>
                            <a:srgbClr val="000000"/>
                          </a:solidFill>
                          <a:latin typeface="Calibri"/>
                          <a:ea typeface="Times New Roman"/>
                          <a:cs typeface="Times New Roman"/>
                        </a:rPr>
                        <a:t>Totales</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a:solidFill>
                            <a:srgbClr val="000000"/>
                          </a:solidFill>
                          <a:latin typeface="Calibri"/>
                          <a:ea typeface="Times New Roman"/>
                          <a:cs typeface="Times New Roman"/>
                        </a:rPr>
                        <a:t>9</a:t>
                      </a:r>
                      <a:endParaRPr lang="es-AR"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AR" sz="1400" dirty="0">
                          <a:solidFill>
                            <a:srgbClr val="000000"/>
                          </a:solidFill>
                          <a:latin typeface="Calibri"/>
                          <a:ea typeface="Times New Roman"/>
                          <a:cs typeface="Times New Roman"/>
                        </a:rPr>
                        <a:t>11</a:t>
                      </a:r>
                      <a:endParaRPr lang="es-AR" sz="1400" dirty="0">
                        <a:latin typeface="Times New Roman"/>
                        <a:ea typeface="Times New Roman"/>
                        <a:cs typeface="Times New Roman"/>
                      </a:endParaRPr>
                    </a:p>
                  </a:txBody>
                  <a:tcPr marL="44450" marR="44450" marT="0" marB="0" anchor="b">
                    <a:lnL>
                      <a:noFill/>
                    </a:lnL>
                    <a:lnR>
                      <a:noFill/>
                    </a:lnR>
                    <a:lnT>
                      <a:noFill/>
                    </a:lnT>
                    <a:lnB>
                      <a:noFill/>
                    </a:lnB>
                  </a:tcPr>
                </a:tc>
              </a:tr>
            </a:tbl>
          </a:graphicData>
        </a:graphic>
      </p:graphicFrame>
      <p:sp>
        <p:nvSpPr>
          <p:cNvPr id="80964" name="Rectangle 3"/>
          <p:cNvSpPr txBox="1">
            <a:spLocks noChangeArrowheads="1"/>
          </p:cNvSpPr>
          <p:nvPr/>
        </p:nvSpPr>
        <p:spPr bwMode="auto">
          <a:xfrm>
            <a:off x="285750" y="285750"/>
            <a:ext cx="8643938" cy="428625"/>
          </a:xfrm>
          <a:prstGeom prst="rect">
            <a:avLst/>
          </a:prstGeom>
          <a:noFill/>
          <a:ln w="9525">
            <a:noFill/>
            <a:miter lim="800000"/>
            <a:headEnd/>
            <a:tailEnd/>
          </a:ln>
        </p:spPr>
        <p:txBody>
          <a:bodyPr/>
          <a:lstStyle/>
          <a:p>
            <a:pPr marL="342900" indent="-342900" algn="just">
              <a:lnSpc>
                <a:spcPct val="90000"/>
              </a:lnSpc>
            </a:pPr>
            <a:r>
              <a:rPr lang="es-AR" sz="1600" b="1" u="sng"/>
              <a:t>Países y Universidades integrantes de la red que participaron de la investigación</a:t>
            </a:r>
            <a:endParaRPr lang="es-ES" sz="1600"/>
          </a:p>
        </p:txBody>
      </p:sp>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0" y="0"/>
          <a:ext cx="9144000" cy="6858000"/>
        </p:xfrm>
        <a:graphic>
          <a:graphicData uri="http://schemas.openxmlformats.org/presentationml/2006/ole">
            <p:oleObj spid="_x0000_s8194" name="Imagen" r:id="rId4" imgW="1066772" imgH="1066772" progId="MS_ClipArt_Gallery.2">
              <p:embed/>
            </p:oleObj>
          </a:graphicData>
        </a:graphic>
      </p:graphicFrame>
      <p:sp>
        <p:nvSpPr>
          <p:cNvPr id="4" name="Rectangle 3"/>
          <p:cNvSpPr txBox="1">
            <a:spLocks noChangeArrowheads="1"/>
          </p:cNvSpPr>
          <p:nvPr/>
        </p:nvSpPr>
        <p:spPr>
          <a:xfrm>
            <a:off x="457200" y="0"/>
            <a:ext cx="8229600" cy="6858000"/>
          </a:xfrm>
          <a:prstGeom prst="rect">
            <a:avLst/>
          </a:prstGeom>
        </p:spPr>
        <p:txBody>
          <a:bodyPr/>
          <a:lstStyle/>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r>
              <a:rPr lang="es-AR" kern="0" dirty="0">
                <a:latin typeface="+mn-lt"/>
              </a:rPr>
              <a:t>	Es relevante investigar el patrimonio intangible y sobre todo diseñar políticas y estrategias de gestión patrimonial. "Lo patrimonial encuentra sentido en su democratización y no en su exclusión (..) En otras palabras, la preservación de valores del patrimonio depende (…) de su </a:t>
            </a:r>
            <a:r>
              <a:rPr lang="es-AR" kern="0" dirty="0" err="1">
                <a:latin typeface="+mn-lt"/>
              </a:rPr>
              <a:t>deselitización</a:t>
            </a:r>
            <a:r>
              <a:rPr lang="es-AR" kern="0" dirty="0">
                <a:latin typeface="+mn-lt"/>
              </a:rPr>
              <a:t>, de su apropiación social, de su promoción como interés general, de la construcción de un proyecto colectivo y del fortalecimiento del sentido de ciudadanía."(Ballar.2001:149). </a:t>
            </a:r>
          </a:p>
          <a:p>
            <a:pPr marL="342900" indent="-342900" algn="just">
              <a:lnSpc>
                <a:spcPct val="80000"/>
              </a:lnSpc>
              <a:spcBef>
                <a:spcPct val="20000"/>
              </a:spcBef>
              <a:defRPr/>
            </a:pPr>
            <a:endParaRPr lang="es-AR" kern="0" dirty="0">
              <a:latin typeface="+mn-lt"/>
            </a:endParaRPr>
          </a:p>
          <a:p>
            <a:pPr marL="342900" indent="-342900" algn="just">
              <a:lnSpc>
                <a:spcPct val="80000"/>
              </a:lnSpc>
              <a:spcBef>
                <a:spcPct val="20000"/>
              </a:spcBef>
              <a:defRPr/>
            </a:pPr>
            <a:r>
              <a:rPr lang="es-AR" kern="0" dirty="0">
                <a:latin typeface="+mn-lt"/>
              </a:rPr>
              <a:t>	La estrategia de participación en la gestión del patrimonio cultural es indispensable y constituye el componente intersubjetivo más importante del desarrollo (endógeno) humano sostenible y debe utilizarse para mejorar definitivamente la calidad de vida de las poblaciones más deprimidas y en estado de pobreza. </a:t>
            </a:r>
          </a:p>
          <a:p>
            <a:pPr marL="342900" indent="-342900">
              <a:lnSpc>
                <a:spcPct val="90000"/>
              </a:lnSpc>
              <a:spcBef>
                <a:spcPct val="20000"/>
              </a:spcBef>
              <a:buFontTx/>
              <a:buChar char="•"/>
              <a:defRPr/>
            </a:pPr>
            <a:endParaRPr lang="es-ES" sz="2400" i="1" kern="0" dirty="0">
              <a:solidFill>
                <a:srgbClr val="0033CC"/>
              </a:solidFill>
              <a:latin typeface="+mn-lt"/>
            </a:endParaRPr>
          </a:p>
          <a:p>
            <a:pPr marL="342900" indent="-342900">
              <a:lnSpc>
                <a:spcPct val="90000"/>
              </a:lnSpc>
              <a:spcBef>
                <a:spcPct val="20000"/>
              </a:spcBef>
              <a:buFontTx/>
              <a:buChar char="•"/>
              <a:defRPr/>
            </a:pPr>
            <a:endParaRPr lang="es-ES" sz="2400" kern="0" dirty="0">
              <a:latin typeface="+mn-lt"/>
            </a:endParaRPr>
          </a:p>
        </p:txBody>
      </p:sp>
      <p:sp>
        <p:nvSpPr>
          <p:cNvPr id="6" name="Rectangle 2"/>
          <p:cNvSpPr txBox="1">
            <a:spLocks noChangeArrowheads="1"/>
          </p:cNvSpPr>
          <p:nvPr/>
        </p:nvSpPr>
        <p:spPr>
          <a:xfrm>
            <a:off x="457200" y="274638"/>
            <a:ext cx="8229600" cy="1143000"/>
          </a:xfrm>
          <a:prstGeom prst="rect">
            <a:avLst/>
          </a:prstGeom>
        </p:spPr>
        <p:txBody>
          <a:bodyPr/>
          <a:lstStyle/>
          <a:p>
            <a:pPr algn="ctr">
              <a:defRPr/>
            </a:pPr>
            <a:r>
              <a:rPr lang="es-ES" sz="2400" b="1" kern="0" dirty="0">
                <a:solidFill>
                  <a:srgbClr val="FF0000"/>
                </a:solidFill>
                <a:latin typeface="+mj-lt"/>
                <a:ea typeface="+mj-ea"/>
                <a:cs typeface="+mj-cs"/>
              </a:rPr>
              <a:t>“La Gastronomía, Componente Esencial del Producto Turístico”</a:t>
            </a:r>
            <a:r>
              <a:rPr lang="es-ES" sz="2400" b="1" kern="0" dirty="0">
                <a:solidFill>
                  <a:schemeClr val="tx2"/>
                </a:solidFill>
                <a:latin typeface="+mj-lt"/>
                <a:ea typeface="+mj-ea"/>
                <a:cs typeface="+mj-cs"/>
              </a:rPr>
              <a:t/>
            </a:r>
            <a:br>
              <a:rPr lang="es-ES"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a:p>
            <a:pPr algn="ctr">
              <a:defRPr/>
            </a:pPr>
            <a:r>
              <a:rPr lang="es-ES_tradnl" sz="2400" b="1" kern="0" dirty="0">
                <a:solidFill>
                  <a:schemeClr val="tx2"/>
                </a:solidFill>
                <a:latin typeface="+mj-lt"/>
                <a:ea typeface="+mj-ea"/>
                <a:cs typeface="+mj-cs"/>
              </a:rPr>
              <a:t>Marco conceptual y teórico.</a:t>
            </a:r>
            <a:br>
              <a:rPr lang="es-ES_tradnl" sz="2400" b="1" kern="0" dirty="0">
                <a:solidFill>
                  <a:schemeClr val="tx2"/>
                </a:solidFill>
                <a:latin typeface="+mj-lt"/>
                <a:ea typeface="+mj-ea"/>
                <a:cs typeface="+mj-cs"/>
              </a:rPr>
            </a:br>
            <a:r>
              <a:rPr lang="es-ES_tradnl" sz="2400" b="1" kern="0" dirty="0">
                <a:solidFill>
                  <a:schemeClr val="tx2"/>
                </a:solidFill>
                <a:latin typeface="+mj-lt"/>
                <a:ea typeface="+mj-ea"/>
                <a:cs typeface="+mj-cs"/>
              </a:rPr>
              <a:t/>
            </a:r>
            <a:br>
              <a:rPr lang="es-ES_tradnl"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p:txBody>
      </p:sp>
    </p:spTree>
  </p:cSld>
  <p:clrMapOvr>
    <a:masterClrMapping/>
  </p:clrMapOvr>
  <p:transition>
    <p:randomBar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Object 2"/>
          <p:cNvGraphicFramePr>
            <a:graphicFrameLocks noChangeAspect="1"/>
          </p:cNvGraphicFramePr>
          <p:nvPr/>
        </p:nvGraphicFramePr>
        <p:xfrm>
          <a:off x="0" y="0"/>
          <a:ext cx="9144000" cy="6858000"/>
        </p:xfrm>
        <a:graphic>
          <a:graphicData uri="http://schemas.openxmlformats.org/presentationml/2006/ole">
            <p:oleObj spid="_x0000_s81922" name="Imagen" r:id="rId3" imgW="1066772" imgH="1066772" progId="MS_ClipArt_Gallery.2">
              <p:embed/>
            </p:oleObj>
          </a:graphicData>
        </a:graphic>
      </p:graphicFrame>
      <p:pic>
        <p:nvPicPr>
          <p:cNvPr id="81923" name="Gráfico 1"/>
          <p:cNvPicPr>
            <a:picLocks noChangeArrowheads="1"/>
          </p:cNvPicPr>
          <p:nvPr/>
        </p:nvPicPr>
        <p:blipFill>
          <a:blip r:embed="rId4"/>
          <a:srcRect l="-17474" t="-7298" r="-7269" b="-520"/>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2"/>
          <p:cNvGraphicFramePr>
            <a:graphicFrameLocks noChangeAspect="1"/>
          </p:cNvGraphicFramePr>
          <p:nvPr/>
        </p:nvGraphicFramePr>
        <p:xfrm>
          <a:off x="0" y="0"/>
          <a:ext cx="9144000" cy="6858000"/>
        </p:xfrm>
        <a:graphic>
          <a:graphicData uri="http://schemas.openxmlformats.org/presentationml/2006/ole">
            <p:oleObj spid="_x0000_s82946" name="Imagen" r:id="rId3" imgW="1066772" imgH="1066772" progId="MS_ClipArt_Gallery.2">
              <p:embed/>
            </p:oleObj>
          </a:graphicData>
        </a:graphic>
      </p:graphicFrame>
      <p:pic>
        <p:nvPicPr>
          <p:cNvPr id="82947" name="Gráfico 4"/>
          <p:cNvPicPr>
            <a:picLocks noChangeArrowheads="1"/>
          </p:cNvPicPr>
          <p:nvPr/>
        </p:nvPicPr>
        <p:blipFill>
          <a:blip r:embed="rId4"/>
          <a:srcRect l="-1457" t="-7921" r="-10544" b="-3300"/>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2"/>
          <p:cNvGraphicFramePr>
            <a:graphicFrameLocks noChangeAspect="1"/>
          </p:cNvGraphicFramePr>
          <p:nvPr/>
        </p:nvGraphicFramePr>
        <p:xfrm>
          <a:off x="0" y="0"/>
          <a:ext cx="9144000" cy="6858000"/>
        </p:xfrm>
        <a:graphic>
          <a:graphicData uri="http://schemas.openxmlformats.org/presentationml/2006/ole">
            <p:oleObj spid="_x0000_s83970" name="Imagen" r:id="rId3" imgW="1066772" imgH="1066772" progId="MS_ClipArt_Gallery.2">
              <p:embed/>
            </p:oleObj>
          </a:graphicData>
        </a:graphic>
      </p:graphicFrame>
      <p:pic>
        <p:nvPicPr>
          <p:cNvPr id="83971" name="Gráfico 6"/>
          <p:cNvPicPr>
            <a:picLocks noChangeArrowheads="1"/>
          </p:cNvPicPr>
          <p:nvPr/>
        </p:nvPicPr>
        <p:blipFill>
          <a:blip r:embed="rId4"/>
          <a:srcRect l="-1346" t="-3439" r="-2095" b="-3757"/>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4" name="Object 2"/>
          <p:cNvGraphicFramePr>
            <a:graphicFrameLocks noChangeAspect="1"/>
          </p:cNvGraphicFramePr>
          <p:nvPr/>
        </p:nvGraphicFramePr>
        <p:xfrm>
          <a:off x="0" y="0"/>
          <a:ext cx="9144000" cy="6858000"/>
        </p:xfrm>
        <a:graphic>
          <a:graphicData uri="http://schemas.openxmlformats.org/presentationml/2006/ole">
            <p:oleObj spid="_x0000_s84994" name="Imagen" r:id="rId3" imgW="1066772" imgH="1066772" progId="MS_ClipArt_Gallery.2">
              <p:embed/>
            </p:oleObj>
          </a:graphicData>
        </a:graphic>
      </p:graphicFrame>
      <p:pic>
        <p:nvPicPr>
          <p:cNvPr id="84995" name="Gráfico 7"/>
          <p:cNvPicPr>
            <a:picLocks noChangeArrowheads="1"/>
          </p:cNvPicPr>
          <p:nvPr/>
        </p:nvPicPr>
        <p:blipFill>
          <a:blip r:embed="rId4"/>
          <a:srcRect l="-1346" t="-3407" r="-2095" b="-2777"/>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0" y="0"/>
          <a:ext cx="9144000" cy="6858000"/>
        </p:xfrm>
        <a:graphic>
          <a:graphicData uri="http://schemas.openxmlformats.org/presentationml/2006/ole">
            <p:oleObj spid="_x0000_s86018" name="Imagen" r:id="rId3" imgW="1066772" imgH="1066772" progId="MS_ClipArt_Gallery.2">
              <p:embed/>
            </p:oleObj>
          </a:graphicData>
        </a:graphic>
      </p:graphicFrame>
      <p:pic>
        <p:nvPicPr>
          <p:cNvPr id="86019" name="Gráfico 8"/>
          <p:cNvPicPr>
            <a:picLocks noChangeArrowheads="1"/>
          </p:cNvPicPr>
          <p:nvPr/>
        </p:nvPicPr>
        <p:blipFill>
          <a:blip r:embed="rId4"/>
          <a:srcRect l="-1239" t="-3648" r="-2094" b="-10059"/>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Object 2"/>
          <p:cNvGraphicFramePr>
            <a:graphicFrameLocks noChangeAspect="1"/>
          </p:cNvGraphicFramePr>
          <p:nvPr/>
        </p:nvGraphicFramePr>
        <p:xfrm>
          <a:off x="0" y="0"/>
          <a:ext cx="9144000" cy="6858000"/>
        </p:xfrm>
        <a:graphic>
          <a:graphicData uri="http://schemas.openxmlformats.org/presentationml/2006/ole">
            <p:oleObj spid="_x0000_s87042" name="Imagen" r:id="rId3" imgW="1066772" imgH="1066772" progId="MS_ClipArt_Gallery.2">
              <p:embed/>
            </p:oleObj>
          </a:graphicData>
        </a:graphic>
      </p:graphicFrame>
      <p:graphicFrame>
        <p:nvGraphicFramePr>
          <p:cNvPr id="4" name="1 Gráfico"/>
          <p:cNvGraphicFramePr>
            <a:graphicFrameLocks noGrp="1"/>
          </p:cNvGraphicFramePr>
          <p:nvPr/>
        </p:nvGraphicFramePr>
        <p:xfrm>
          <a:off x="1" y="0"/>
          <a:ext cx="9144000" cy="685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randomBar dir="ver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2"/>
          <p:cNvGraphicFramePr>
            <a:graphicFrameLocks noChangeAspect="1"/>
          </p:cNvGraphicFramePr>
          <p:nvPr/>
        </p:nvGraphicFramePr>
        <p:xfrm>
          <a:off x="0" y="0"/>
          <a:ext cx="9144000" cy="6858000"/>
        </p:xfrm>
        <a:graphic>
          <a:graphicData uri="http://schemas.openxmlformats.org/presentationml/2006/ole">
            <p:oleObj spid="_x0000_s88066" name="Imagen" r:id="rId3" imgW="1066772" imgH="1066772" progId="MS_ClipArt_Gallery.2">
              <p:embed/>
            </p:oleObj>
          </a:graphicData>
        </a:graphic>
      </p:graphicFrame>
      <p:pic>
        <p:nvPicPr>
          <p:cNvPr id="88067" name="Gráfico 11"/>
          <p:cNvPicPr>
            <a:picLocks noChangeArrowheads="1"/>
          </p:cNvPicPr>
          <p:nvPr/>
        </p:nvPicPr>
        <p:blipFill>
          <a:blip r:embed="rId4"/>
          <a:srcRect l="-1465" t="-3394" r="-2097" b="-2394"/>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0" name="Object 2"/>
          <p:cNvGraphicFramePr>
            <a:graphicFrameLocks noChangeAspect="1"/>
          </p:cNvGraphicFramePr>
          <p:nvPr/>
        </p:nvGraphicFramePr>
        <p:xfrm>
          <a:off x="0" y="0"/>
          <a:ext cx="9144000" cy="6858000"/>
        </p:xfrm>
        <a:graphic>
          <a:graphicData uri="http://schemas.openxmlformats.org/presentationml/2006/ole">
            <p:oleObj spid="_x0000_s89090" name="Imagen" r:id="rId3" imgW="1066772" imgH="1066772" progId="MS_ClipArt_Gallery.2">
              <p:embed/>
            </p:oleObj>
          </a:graphicData>
        </a:graphic>
      </p:graphicFrame>
      <p:pic>
        <p:nvPicPr>
          <p:cNvPr id="89091" name="Gráfico 12"/>
          <p:cNvPicPr>
            <a:picLocks noChangeArrowheads="1"/>
          </p:cNvPicPr>
          <p:nvPr/>
        </p:nvPicPr>
        <p:blipFill>
          <a:blip r:embed="rId4"/>
          <a:srcRect l="-1346" t="-3963" r="-2095" b="-1825"/>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Object 2"/>
          <p:cNvGraphicFramePr>
            <a:graphicFrameLocks noChangeAspect="1"/>
          </p:cNvGraphicFramePr>
          <p:nvPr/>
        </p:nvGraphicFramePr>
        <p:xfrm>
          <a:off x="0" y="0"/>
          <a:ext cx="9144000" cy="6858000"/>
        </p:xfrm>
        <a:graphic>
          <a:graphicData uri="http://schemas.openxmlformats.org/presentationml/2006/ole">
            <p:oleObj spid="_x0000_s90114" name="Imagen" r:id="rId3" imgW="1066772" imgH="1066772" progId="MS_ClipArt_Gallery.2">
              <p:embed/>
            </p:oleObj>
          </a:graphicData>
        </a:graphic>
      </p:graphicFrame>
      <p:pic>
        <p:nvPicPr>
          <p:cNvPr id="90115" name="Gráfico 13"/>
          <p:cNvPicPr>
            <a:picLocks noChangeArrowheads="1"/>
          </p:cNvPicPr>
          <p:nvPr/>
        </p:nvPicPr>
        <p:blipFill>
          <a:blip r:embed="rId4"/>
          <a:srcRect l="-1346" t="-3394" r="-2095" b="-2394"/>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Object 2"/>
          <p:cNvGraphicFramePr>
            <a:graphicFrameLocks noChangeAspect="1"/>
          </p:cNvGraphicFramePr>
          <p:nvPr/>
        </p:nvGraphicFramePr>
        <p:xfrm>
          <a:off x="0" y="0"/>
          <a:ext cx="9144000" cy="6858000"/>
        </p:xfrm>
        <a:graphic>
          <a:graphicData uri="http://schemas.openxmlformats.org/presentationml/2006/ole">
            <p:oleObj spid="_x0000_s91138" name="Imagen" r:id="rId3" imgW="1066772" imgH="1066772" progId="MS_ClipArt_Gallery.2">
              <p:embed/>
            </p:oleObj>
          </a:graphicData>
        </a:graphic>
      </p:graphicFrame>
      <p:pic>
        <p:nvPicPr>
          <p:cNvPr id="91139" name="Gráfico 14"/>
          <p:cNvPicPr>
            <a:picLocks noChangeArrowheads="1"/>
          </p:cNvPicPr>
          <p:nvPr/>
        </p:nvPicPr>
        <p:blipFill>
          <a:blip r:embed="rId4"/>
          <a:srcRect l="-1341" t="-3394" r="-1750" b="-2394"/>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0" y="0"/>
          <a:ext cx="9144000" cy="6858000"/>
        </p:xfrm>
        <a:graphic>
          <a:graphicData uri="http://schemas.openxmlformats.org/presentationml/2006/ole">
            <p:oleObj spid="_x0000_s9218" name="Imagen" r:id="rId4" imgW="1066772" imgH="1066772" progId="MS_ClipArt_Gallery.2">
              <p:embed/>
            </p:oleObj>
          </a:graphicData>
        </a:graphic>
      </p:graphicFrame>
      <p:sp>
        <p:nvSpPr>
          <p:cNvPr id="5" name="Rectangle 3"/>
          <p:cNvSpPr txBox="1">
            <a:spLocks noChangeArrowheads="1"/>
          </p:cNvSpPr>
          <p:nvPr/>
        </p:nvSpPr>
        <p:spPr>
          <a:xfrm>
            <a:off x="457200" y="0"/>
            <a:ext cx="8229600" cy="6669088"/>
          </a:xfrm>
          <a:prstGeom prst="rect">
            <a:avLst/>
          </a:prstGeom>
        </p:spPr>
        <p:txBody>
          <a:bodyPr/>
          <a:lstStyle/>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r>
              <a:rPr lang="es-ES" kern="0" dirty="0">
                <a:latin typeface="+mn-lt"/>
              </a:rPr>
              <a:t>	El reconocimiento por parte de la UNESCO de la gastronomía como un bien cultural, remite a una necesidad de supervivencia para las naciones, en tanto que se trata no sólo de mantener vivo un rasgo fundador y esencial de la identidad de sus pueblos, sino de proteger muchos productos naturales representantes de la biodiversidad terrestre y de incidir favorablemente en sus propias socio-economías, al valorar ante propios y extraños, productos y técnicas, hábitos y conocimientos que, la mundialización de la oferta, con su aparato publicitario masivo, ha devaluado progresivamente.</a:t>
            </a:r>
          </a:p>
          <a:p>
            <a:pPr marL="342900" indent="-342900" algn="just">
              <a:lnSpc>
                <a:spcPct val="80000"/>
              </a:lnSpc>
              <a:spcBef>
                <a:spcPct val="20000"/>
              </a:spcBef>
              <a:defRPr/>
            </a:pPr>
            <a:endParaRPr lang="es-ES" kern="0" dirty="0">
              <a:latin typeface="+mn-lt"/>
            </a:endParaRPr>
          </a:p>
          <a:p>
            <a:pPr marL="342900" indent="-342900" algn="just">
              <a:lnSpc>
                <a:spcPct val="80000"/>
              </a:lnSpc>
              <a:spcBef>
                <a:spcPct val="20000"/>
              </a:spcBef>
              <a:defRPr/>
            </a:pPr>
            <a:r>
              <a:rPr lang="es-AR" kern="0" dirty="0">
                <a:latin typeface="+mn-lt"/>
              </a:rPr>
              <a:t>	La gastronomía como producto turístico insta a diseñar políticas de creación de “caminos” o de “rutas” gastronómicas, donde el eje sean los sabores con identidad.</a:t>
            </a:r>
          </a:p>
          <a:p>
            <a:pPr marL="342900" indent="-342900" algn="just">
              <a:lnSpc>
                <a:spcPct val="80000"/>
              </a:lnSpc>
              <a:spcBef>
                <a:spcPct val="20000"/>
              </a:spcBef>
              <a:defRPr/>
            </a:pPr>
            <a:r>
              <a:rPr lang="es-AR" kern="0" dirty="0">
                <a:latin typeface="+mn-lt"/>
              </a:rPr>
              <a:t>	Las manifestaciones colectivas: Son expresiones ceremoniales, festivas o de procesos productivos que abarca grupos de personas, comunidades o sociedades que comparten un historia y propósitos comunes.</a:t>
            </a:r>
          </a:p>
          <a:p>
            <a:pPr marL="342900" indent="-342900" algn="just">
              <a:lnSpc>
                <a:spcPct val="80000"/>
              </a:lnSpc>
              <a:spcBef>
                <a:spcPct val="20000"/>
              </a:spcBef>
              <a:defRPr/>
            </a:pPr>
            <a:r>
              <a:rPr lang="es-AR" kern="0" dirty="0">
                <a:latin typeface="+mn-lt"/>
              </a:rPr>
              <a:t>	Lo fundamental es la significación que ellas tienen para esos grupos, caracterizándolos, cohesionándolos y dándoles sentido de pertenencia. </a:t>
            </a:r>
          </a:p>
          <a:p>
            <a:pPr marL="342900" indent="-342900">
              <a:lnSpc>
                <a:spcPct val="80000"/>
              </a:lnSpc>
              <a:spcBef>
                <a:spcPct val="20000"/>
              </a:spcBef>
              <a:buFontTx/>
              <a:buChar char="•"/>
              <a:defRPr/>
            </a:pPr>
            <a:endParaRPr lang="es-AR" sz="2000" kern="0" dirty="0">
              <a:latin typeface="+mn-lt"/>
            </a:endParaRPr>
          </a:p>
          <a:p>
            <a:pPr marL="342900" indent="-342900">
              <a:lnSpc>
                <a:spcPct val="80000"/>
              </a:lnSpc>
              <a:spcBef>
                <a:spcPct val="20000"/>
              </a:spcBef>
              <a:buFontTx/>
              <a:buChar char="•"/>
              <a:defRPr/>
            </a:pPr>
            <a:endParaRPr lang="es-ES" sz="2000" kern="0" dirty="0">
              <a:latin typeface="+mn-lt"/>
            </a:endParaRPr>
          </a:p>
        </p:txBody>
      </p:sp>
      <p:sp>
        <p:nvSpPr>
          <p:cNvPr id="6" name="Rectangle 2"/>
          <p:cNvSpPr txBox="1">
            <a:spLocks noChangeArrowheads="1"/>
          </p:cNvSpPr>
          <p:nvPr/>
        </p:nvSpPr>
        <p:spPr>
          <a:xfrm>
            <a:off x="457200" y="274638"/>
            <a:ext cx="8229600" cy="1143000"/>
          </a:xfrm>
          <a:prstGeom prst="rect">
            <a:avLst/>
          </a:prstGeom>
        </p:spPr>
        <p:txBody>
          <a:bodyPr/>
          <a:lstStyle/>
          <a:p>
            <a:pPr algn="ctr">
              <a:defRPr/>
            </a:pPr>
            <a:r>
              <a:rPr lang="es-ES" sz="2400" b="1" kern="0" dirty="0">
                <a:solidFill>
                  <a:srgbClr val="FF0000"/>
                </a:solidFill>
                <a:latin typeface="+mj-lt"/>
                <a:ea typeface="+mj-ea"/>
                <a:cs typeface="+mj-cs"/>
              </a:rPr>
              <a:t>“La Gastronomía, Componente Esencial del Producto Turístico”</a:t>
            </a:r>
            <a:r>
              <a:rPr lang="es-ES" sz="2400" b="1" kern="0" dirty="0">
                <a:solidFill>
                  <a:schemeClr val="tx2"/>
                </a:solidFill>
                <a:latin typeface="+mj-lt"/>
                <a:ea typeface="+mj-ea"/>
                <a:cs typeface="+mj-cs"/>
              </a:rPr>
              <a:t/>
            </a:r>
            <a:br>
              <a:rPr lang="es-ES"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a:p>
            <a:pPr algn="ctr">
              <a:defRPr/>
            </a:pPr>
            <a:r>
              <a:rPr lang="es-ES_tradnl" sz="2400" b="1" kern="0" dirty="0">
                <a:solidFill>
                  <a:schemeClr val="tx2"/>
                </a:solidFill>
                <a:latin typeface="+mj-lt"/>
                <a:ea typeface="+mj-ea"/>
                <a:cs typeface="+mj-cs"/>
              </a:rPr>
              <a:t>Marco conceptual y teórico.</a:t>
            </a:r>
            <a:br>
              <a:rPr lang="es-ES_tradnl" sz="2400" b="1" kern="0" dirty="0">
                <a:solidFill>
                  <a:schemeClr val="tx2"/>
                </a:solidFill>
                <a:latin typeface="+mj-lt"/>
                <a:ea typeface="+mj-ea"/>
                <a:cs typeface="+mj-cs"/>
              </a:rPr>
            </a:br>
            <a:r>
              <a:rPr lang="es-ES_tradnl" sz="2400" b="1" kern="0" dirty="0">
                <a:solidFill>
                  <a:schemeClr val="tx2"/>
                </a:solidFill>
                <a:latin typeface="+mj-lt"/>
                <a:ea typeface="+mj-ea"/>
                <a:cs typeface="+mj-cs"/>
              </a:rPr>
              <a:t/>
            </a:r>
            <a:br>
              <a:rPr lang="es-ES_tradnl" sz="2400" b="1" kern="0" dirty="0">
                <a:solidFill>
                  <a:schemeClr val="tx2"/>
                </a:solidFill>
                <a:latin typeface="+mj-lt"/>
                <a:ea typeface="+mj-ea"/>
                <a:cs typeface="+mj-cs"/>
              </a:rPr>
            </a:br>
            <a:endParaRPr lang="es-ES" sz="2400" b="1" kern="0" dirty="0">
              <a:solidFill>
                <a:schemeClr val="tx2"/>
              </a:solidFill>
              <a:latin typeface="+mj-lt"/>
              <a:ea typeface="+mj-ea"/>
              <a:cs typeface="+mj-cs"/>
            </a:endParaRPr>
          </a:p>
        </p:txBody>
      </p:sp>
    </p:spTree>
  </p:cSld>
  <p:clrMapOvr>
    <a:masterClrMapping/>
  </p:clrMapOvr>
  <p:transition>
    <p:randomBar dir="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2" name="Object 2"/>
          <p:cNvGraphicFramePr>
            <a:graphicFrameLocks noChangeAspect="1"/>
          </p:cNvGraphicFramePr>
          <p:nvPr/>
        </p:nvGraphicFramePr>
        <p:xfrm>
          <a:off x="0" y="0"/>
          <a:ext cx="9144000" cy="6858000"/>
        </p:xfrm>
        <a:graphic>
          <a:graphicData uri="http://schemas.openxmlformats.org/presentationml/2006/ole">
            <p:oleObj spid="_x0000_s92162" name="Imagen" r:id="rId3" imgW="1066772" imgH="1066772" progId="MS_ClipArt_Gallery.2">
              <p:embed/>
            </p:oleObj>
          </a:graphicData>
        </a:graphic>
      </p:graphicFrame>
      <p:pic>
        <p:nvPicPr>
          <p:cNvPr id="92163" name="Gráfico 15"/>
          <p:cNvPicPr>
            <a:picLocks noChangeArrowheads="1"/>
          </p:cNvPicPr>
          <p:nvPr/>
        </p:nvPicPr>
        <p:blipFill>
          <a:blip r:embed="rId4"/>
          <a:srcRect l="-1465" t="-3860" r="-2097" b="-10522"/>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Object 2"/>
          <p:cNvGraphicFramePr>
            <a:graphicFrameLocks noChangeAspect="1"/>
          </p:cNvGraphicFramePr>
          <p:nvPr/>
        </p:nvGraphicFramePr>
        <p:xfrm>
          <a:off x="0" y="0"/>
          <a:ext cx="9144000" cy="6858000"/>
        </p:xfrm>
        <a:graphic>
          <a:graphicData uri="http://schemas.openxmlformats.org/presentationml/2006/ole">
            <p:oleObj spid="_x0000_s93186" name="Imagen" r:id="rId3" imgW="1066772" imgH="1066772" progId="MS_ClipArt_Gallery.2">
              <p:embed/>
            </p:oleObj>
          </a:graphicData>
        </a:graphic>
      </p:graphicFrame>
      <p:pic>
        <p:nvPicPr>
          <p:cNvPr id="93187" name="Gráfico 16"/>
          <p:cNvPicPr>
            <a:picLocks noChangeArrowheads="1"/>
          </p:cNvPicPr>
          <p:nvPr/>
        </p:nvPicPr>
        <p:blipFill>
          <a:blip r:embed="rId4"/>
          <a:srcRect l="-4588" t="-14220" r="-3841" b="-42252"/>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0" name="Object 2"/>
          <p:cNvGraphicFramePr>
            <a:graphicFrameLocks noChangeAspect="1"/>
          </p:cNvGraphicFramePr>
          <p:nvPr/>
        </p:nvGraphicFramePr>
        <p:xfrm>
          <a:off x="0" y="0"/>
          <a:ext cx="9144000" cy="6858000"/>
        </p:xfrm>
        <a:graphic>
          <a:graphicData uri="http://schemas.openxmlformats.org/presentationml/2006/ole">
            <p:oleObj spid="_x0000_s94210" name="Imagen" r:id="rId3" imgW="1066772" imgH="1066772" progId="MS_ClipArt_Gallery.2">
              <p:embed/>
            </p:oleObj>
          </a:graphicData>
        </a:graphic>
      </p:graphicFrame>
      <p:graphicFrame>
        <p:nvGraphicFramePr>
          <p:cNvPr id="3" name="2 Tabla"/>
          <p:cNvGraphicFramePr>
            <a:graphicFrameLocks noGrp="1"/>
          </p:cNvGraphicFramePr>
          <p:nvPr/>
        </p:nvGraphicFramePr>
        <p:xfrm>
          <a:off x="428625" y="500063"/>
          <a:ext cx="8358188" cy="5643562"/>
        </p:xfrm>
        <a:graphic>
          <a:graphicData uri="http://schemas.openxmlformats.org/drawingml/2006/table">
            <a:tbl>
              <a:tblPr/>
              <a:tblGrid>
                <a:gridCol w="1204692"/>
                <a:gridCol w="1129238"/>
                <a:gridCol w="1204692"/>
                <a:gridCol w="1220126"/>
                <a:gridCol w="1204692"/>
                <a:gridCol w="1235559"/>
                <a:gridCol w="1159248"/>
              </a:tblGrid>
              <a:tr h="937601">
                <a:tc>
                  <a:txBody>
                    <a:bodyPr/>
                    <a:lstStyle/>
                    <a:p>
                      <a:pPr algn="ctr">
                        <a:spcAft>
                          <a:spcPts val="0"/>
                        </a:spcAft>
                      </a:pPr>
                      <a:r>
                        <a:rPr lang="es-AR" sz="1400" b="1" dirty="0">
                          <a:solidFill>
                            <a:srgbClr val="000000"/>
                          </a:solidFill>
                          <a:latin typeface="Calibri"/>
                          <a:ea typeface="Times New Roman"/>
                          <a:cs typeface="Times New Roman"/>
                        </a:rPr>
                        <a:t>Argentina</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400" b="1" dirty="0">
                          <a:solidFill>
                            <a:srgbClr val="000000"/>
                          </a:solidFill>
                          <a:latin typeface="Calibri"/>
                          <a:ea typeface="Times New Roman"/>
                          <a:cs typeface="Times New Roman"/>
                        </a:rPr>
                        <a:t>Colombia</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400" b="1" dirty="0">
                          <a:solidFill>
                            <a:srgbClr val="000000"/>
                          </a:solidFill>
                          <a:latin typeface="Calibri"/>
                          <a:ea typeface="Times New Roman"/>
                          <a:cs typeface="Times New Roman"/>
                        </a:rPr>
                        <a:t>Ecuador</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400" b="1" dirty="0" err="1">
                          <a:solidFill>
                            <a:srgbClr val="000000"/>
                          </a:solidFill>
                          <a:latin typeface="Calibri"/>
                          <a:ea typeface="Times New Roman"/>
                          <a:cs typeface="Times New Roman"/>
                        </a:rPr>
                        <a:t>Mexico</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400" b="1" dirty="0">
                          <a:solidFill>
                            <a:srgbClr val="000000"/>
                          </a:solidFill>
                          <a:latin typeface="Calibri"/>
                          <a:ea typeface="Times New Roman"/>
                          <a:cs typeface="Times New Roman"/>
                        </a:rPr>
                        <a:t>Nicaragua</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300" b="1" dirty="0" err="1">
                          <a:solidFill>
                            <a:srgbClr val="000000"/>
                          </a:solidFill>
                          <a:latin typeface="Calibri"/>
                          <a:ea typeface="Times New Roman"/>
                          <a:cs typeface="Times New Roman"/>
                        </a:rPr>
                        <a:t>Rep.Dominicana</a:t>
                      </a:r>
                      <a:endParaRPr lang="es-AR" sz="13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400" b="1" dirty="0">
                          <a:solidFill>
                            <a:srgbClr val="000000"/>
                          </a:solidFill>
                          <a:latin typeface="Calibri"/>
                          <a:ea typeface="Times New Roman"/>
                          <a:cs typeface="Times New Roman"/>
                        </a:rPr>
                        <a:t>Venezuela</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889">
                <a:tc>
                  <a:txBody>
                    <a:bodyPr/>
                    <a:lstStyle/>
                    <a:p>
                      <a:pPr>
                        <a:spcAft>
                          <a:spcPts val="0"/>
                        </a:spcAft>
                      </a:pPr>
                      <a:r>
                        <a:rPr lang="es-AR" sz="1400" dirty="0">
                          <a:solidFill>
                            <a:srgbClr val="000000"/>
                          </a:solidFill>
                          <a:latin typeface="Calibri"/>
                          <a:ea typeface="Times New Roman"/>
                          <a:cs typeface="Times New Roman"/>
                        </a:rPr>
                        <a:t>Empanadas</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Maiz</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Maiz</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Chiles</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err="1">
                          <a:solidFill>
                            <a:srgbClr val="000000"/>
                          </a:solidFill>
                          <a:latin typeface="Calibri"/>
                          <a:ea typeface="Times New Roman"/>
                          <a:cs typeface="Times New Roman"/>
                        </a:rPr>
                        <a:t>Maiz</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Café</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Arepa</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889">
                <a:tc>
                  <a:txBody>
                    <a:bodyPr/>
                    <a:lstStyle/>
                    <a:p>
                      <a:pPr>
                        <a:spcAft>
                          <a:spcPts val="0"/>
                        </a:spcAft>
                      </a:pPr>
                      <a:r>
                        <a:rPr lang="es-AR" sz="1400" dirty="0">
                          <a:solidFill>
                            <a:srgbClr val="000000"/>
                          </a:solidFill>
                          <a:latin typeface="Calibri"/>
                          <a:ea typeface="Times New Roman"/>
                          <a:cs typeface="Times New Roman"/>
                        </a:rPr>
                        <a:t>Humita en chala</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Papa</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Papa</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Moles</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Baho</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Cacao</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Sopa de mute</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889">
                <a:tc>
                  <a:txBody>
                    <a:bodyPr/>
                    <a:lstStyle/>
                    <a:p>
                      <a:pPr>
                        <a:spcAft>
                          <a:spcPts val="0"/>
                        </a:spcAft>
                      </a:pPr>
                      <a:r>
                        <a:rPr lang="es-AR" sz="1400">
                          <a:solidFill>
                            <a:srgbClr val="000000"/>
                          </a:solidFill>
                          <a:latin typeface="Calibri"/>
                          <a:ea typeface="Times New Roman"/>
                          <a:cs typeface="Times New Roman"/>
                        </a:rPr>
                        <a:t>Asado</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Yuca</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Yuca</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Insectos</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Indio Viejo</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Yuca</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Mondongo</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889">
                <a:tc>
                  <a:txBody>
                    <a:bodyPr/>
                    <a:lstStyle/>
                    <a:p>
                      <a:pPr>
                        <a:spcAft>
                          <a:spcPts val="0"/>
                        </a:spcAft>
                      </a:pPr>
                      <a:r>
                        <a:rPr lang="es-AR" sz="1400">
                          <a:solidFill>
                            <a:srgbClr val="000000"/>
                          </a:solidFill>
                          <a:latin typeface="Calibri"/>
                          <a:ea typeface="Times New Roman"/>
                          <a:cs typeface="Times New Roman"/>
                        </a:rPr>
                        <a:t>Dulce de leche</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Café</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Cacao</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Dulces Cristaliz</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Nacatamal</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Cerdo</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Cachapas</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889">
                <a:tc>
                  <a:txBody>
                    <a:bodyPr/>
                    <a:lstStyle/>
                    <a:p>
                      <a:pPr>
                        <a:spcAft>
                          <a:spcPts val="0"/>
                        </a:spcAft>
                      </a:pPr>
                      <a:r>
                        <a:rPr lang="es-AR" sz="1400">
                          <a:solidFill>
                            <a:srgbClr val="000000"/>
                          </a:solidFill>
                          <a:latin typeface="Calibri"/>
                          <a:ea typeface="Times New Roman"/>
                          <a:cs typeface="Times New Roman"/>
                        </a:rPr>
                        <a:t>Pochoclo</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Aji</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Canela</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Tamales</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Caballo Bayo</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Plátano</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889">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Mashua</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 </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err="1">
                          <a:solidFill>
                            <a:srgbClr val="000000"/>
                          </a:solidFill>
                          <a:latin typeface="Calibri"/>
                          <a:ea typeface="Times New Roman"/>
                          <a:cs typeface="Times New Roman"/>
                        </a:rPr>
                        <a:t>Rondon</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889">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Tomate</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Pinol</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889">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Tiste</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 </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889">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a:solidFill>
                            <a:srgbClr val="000000"/>
                          </a:solidFill>
                          <a:latin typeface="Calibri"/>
                          <a:ea typeface="Times New Roman"/>
                          <a:cs typeface="Times New Roman"/>
                        </a:rPr>
                        <a:t> </a:t>
                      </a:r>
                      <a:endParaRPr lang="es-AR" sz="140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err="1">
                          <a:solidFill>
                            <a:srgbClr val="000000"/>
                          </a:solidFill>
                          <a:latin typeface="Calibri"/>
                          <a:ea typeface="Times New Roman"/>
                          <a:cs typeface="Times New Roman"/>
                        </a:rPr>
                        <a:t>Perrereque</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 </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400" dirty="0">
                          <a:solidFill>
                            <a:srgbClr val="000000"/>
                          </a:solidFill>
                          <a:latin typeface="Calibri"/>
                          <a:ea typeface="Times New Roman"/>
                          <a:cs typeface="Times New Roman"/>
                        </a:rPr>
                        <a:t> </a:t>
                      </a:r>
                      <a:endParaRPr lang="es-AR" sz="1400" dirty="0">
                        <a:latin typeface="Times New Roman"/>
                        <a:ea typeface="Times New Roman"/>
                        <a:cs typeface="Times New Roman"/>
                      </a:endParaRPr>
                    </a:p>
                  </a:txBody>
                  <a:tcPr marL="43775" marR="437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4301" name="Rectangle 3"/>
          <p:cNvSpPr txBox="1">
            <a:spLocks noChangeArrowheads="1"/>
          </p:cNvSpPr>
          <p:nvPr/>
        </p:nvSpPr>
        <p:spPr bwMode="auto">
          <a:xfrm>
            <a:off x="285750" y="285750"/>
            <a:ext cx="8643938" cy="428625"/>
          </a:xfrm>
          <a:prstGeom prst="rect">
            <a:avLst/>
          </a:prstGeom>
          <a:noFill/>
          <a:ln w="9525">
            <a:noFill/>
            <a:miter lim="800000"/>
            <a:headEnd/>
            <a:tailEnd/>
          </a:ln>
        </p:spPr>
        <p:txBody>
          <a:bodyPr/>
          <a:lstStyle/>
          <a:p>
            <a:pPr marL="342900" indent="-342900" algn="just">
              <a:lnSpc>
                <a:spcPct val="90000"/>
              </a:lnSpc>
            </a:pPr>
            <a:r>
              <a:rPr lang="es-AR" b="1" u="sng"/>
              <a:t>Productos alimentarios con valor patrimonial por país</a:t>
            </a:r>
            <a:endParaRPr lang="es-ES"/>
          </a:p>
        </p:txBody>
      </p:sp>
    </p:spTree>
  </p:cSld>
  <p:clrMapOvr>
    <a:masterClrMapping/>
  </p:clrMapOvr>
  <p:transition>
    <p:randomBar dir="ver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2"/>
          <p:cNvGraphicFramePr>
            <a:graphicFrameLocks noChangeAspect="1"/>
          </p:cNvGraphicFramePr>
          <p:nvPr/>
        </p:nvGraphicFramePr>
        <p:xfrm>
          <a:off x="0" y="0"/>
          <a:ext cx="9144000" cy="6858000"/>
        </p:xfrm>
        <a:graphic>
          <a:graphicData uri="http://schemas.openxmlformats.org/presentationml/2006/ole">
            <p:oleObj spid="_x0000_s95234" name="Imagen" r:id="rId3" imgW="1066772" imgH="1066772" progId="MS_ClipArt_Gallery.2">
              <p:embed/>
            </p:oleObj>
          </a:graphicData>
        </a:graphic>
      </p:graphicFrame>
      <p:sp>
        <p:nvSpPr>
          <p:cNvPr id="95235" name="Rectangle 3"/>
          <p:cNvSpPr txBox="1">
            <a:spLocks noChangeArrowheads="1"/>
          </p:cNvSpPr>
          <p:nvPr/>
        </p:nvSpPr>
        <p:spPr bwMode="auto">
          <a:xfrm>
            <a:off x="285750" y="285750"/>
            <a:ext cx="8643938" cy="428625"/>
          </a:xfrm>
          <a:prstGeom prst="rect">
            <a:avLst/>
          </a:prstGeom>
          <a:noFill/>
          <a:ln w="9525">
            <a:noFill/>
            <a:miter lim="800000"/>
            <a:headEnd/>
            <a:tailEnd/>
          </a:ln>
        </p:spPr>
        <p:txBody>
          <a:bodyPr/>
          <a:lstStyle/>
          <a:p>
            <a:pPr marL="342900" indent="-342900" algn="just">
              <a:lnSpc>
                <a:spcPct val="90000"/>
              </a:lnSpc>
            </a:pPr>
            <a:r>
              <a:rPr lang="es-AR" b="1" u="sng"/>
              <a:t>Productos alimentarios con denominación de origen, por país</a:t>
            </a:r>
            <a:endParaRPr lang="es-ES"/>
          </a:p>
        </p:txBody>
      </p:sp>
      <p:graphicFrame>
        <p:nvGraphicFramePr>
          <p:cNvPr id="4" name="3 Tabla"/>
          <p:cNvGraphicFramePr>
            <a:graphicFrameLocks noGrp="1"/>
          </p:cNvGraphicFramePr>
          <p:nvPr/>
        </p:nvGraphicFramePr>
        <p:xfrm>
          <a:off x="357188" y="642938"/>
          <a:ext cx="8429625" cy="5857875"/>
        </p:xfrm>
        <a:graphic>
          <a:graphicData uri="http://schemas.openxmlformats.org/drawingml/2006/table">
            <a:tbl>
              <a:tblPr/>
              <a:tblGrid>
                <a:gridCol w="1214709"/>
                <a:gridCol w="1138844"/>
                <a:gridCol w="1214709"/>
                <a:gridCol w="1230227"/>
                <a:gridCol w="1214709"/>
                <a:gridCol w="1246607"/>
                <a:gridCol w="1169881"/>
              </a:tblGrid>
              <a:tr h="591967">
                <a:tc>
                  <a:txBody>
                    <a:bodyPr/>
                    <a:lstStyle/>
                    <a:p>
                      <a:pPr algn="ctr">
                        <a:spcAft>
                          <a:spcPts val="0"/>
                        </a:spcAft>
                      </a:pPr>
                      <a:r>
                        <a:rPr lang="es-AR" sz="1200" b="1" dirty="0">
                          <a:solidFill>
                            <a:srgbClr val="000000"/>
                          </a:solidFill>
                          <a:latin typeface="Calibri"/>
                          <a:ea typeface="Times New Roman"/>
                          <a:cs typeface="Times New Roman"/>
                        </a:rPr>
                        <a:t>Argentina</a:t>
                      </a:r>
                      <a:endParaRPr lang="es-AR" sz="1200" dirty="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b="1">
                          <a:solidFill>
                            <a:srgbClr val="000000"/>
                          </a:solidFill>
                          <a:latin typeface="Calibri"/>
                          <a:ea typeface="Times New Roman"/>
                          <a:cs typeface="Times New Roman"/>
                        </a:rPr>
                        <a:t>Colombia</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b="1">
                          <a:solidFill>
                            <a:srgbClr val="000000"/>
                          </a:solidFill>
                          <a:latin typeface="Calibri"/>
                          <a:ea typeface="Times New Roman"/>
                          <a:cs typeface="Times New Roman"/>
                        </a:rPr>
                        <a:t>Ecuador</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b="1">
                          <a:solidFill>
                            <a:srgbClr val="000000"/>
                          </a:solidFill>
                          <a:latin typeface="Calibri"/>
                          <a:ea typeface="Times New Roman"/>
                          <a:cs typeface="Times New Roman"/>
                        </a:rPr>
                        <a:t>Mexico</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b="1">
                          <a:solidFill>
                            <a:srgbClr val="000000"/>
                          </a:solidFill>
                          <a:latin typeface="Calibri"/>
                          <a:ea typeface="Times New Roman"/>
                          <a:cs typeface="Times New Roman"/>
                        </a:rPr>
                        <a:t>Nicaragua</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b="1">
                          <a:solidFill>
                            <a:srgbClr val="000000"/>
                          </a:solidFill>
                          <a:latin typeface="Calibri"/>
                          <a:ea typeface="Times New Roman"/>
                          <a:cs typeface="Times New Roman"/>
                        </a:rPr>
                        <a:t>Rep.Dominicana</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b="1">
                          <a:solidFill>
                            <a:srgbClr val="000000"/>
                          </a:solidFill>
                          <a:latin typeface="Calibri"/>
                          <a:ea typeface="Times New Roman"/>
                          <a:cs typeface="Times New Roman"/>
                        </a:rPr>
                        <a:t>Venezuela</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8243">
                <a:tc>
                  <a:txBody>
                    <a:bodyPr/>
                    <a:lstStyle/>
                    <a:p>
                      <a:pPr>
                        <a:spcAft>
                          <a:spcPts val="0"/>
                        </a:spcAft>
                      </a:pPr>
                      <a:r>
                        <a:rPr lang="es-AR" sz="1200" dirty="0">
                          <a:solidFill>
                            <a:srgbClr val="000000"/>
                          </a:solidFill>
                          <a:latin typeface="Calibri"/>
                          <a:ea typeface="Times New Roman"/>
                          <a:cs typeface="Times New Roman"/>
                        </a:rPr>
                        <a:t>Frutillas de Coronda</a:t>
                      </a:r>
                      <a:endParaRPr lang="es-AR" sz="1200" dirty="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Café de Colombia</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Cugchucaras de Cotopaxi</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Vaina de Vainilla</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Quesillo de León</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Cacao</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Cacao de Chuao</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8243">
                <a:tc>
                  <a:txBody>
                    <a:bodyPr/>
                    <a:lstStyle/>
                    <a:p>
                      <a:pPr>
                        <a:spcAft>
                          <a:spcPts val="0"/>
                        </a:spcAft>
                      </a:pPr>
                      <a:r>
                        <a:rPr lang="es-AR" sz="1200" dirty="0">
                          <a:solidFill>
                            <a:srgbClr val="000000"/>
                          </a:solidFill>
                          <a:latin typeface="Calibri"/>
                          <a:ea typeface="Times New Roman"/>
                          <a:cs typeface="Times New Roman"/>
                        </a:rPr>
                        <a:t>Cordero Patagónico</a:t>
                      </a:r>
                      <a:endParaRPr lang="es-AR" sz="1200" dirty="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 </a:t>
                      </a:r>
                      <a:endParaRPr lang="es-AR" sz="1200" dirty="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Llanpingachos</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Charanda</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Vigorón</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Ron de Sta Teresa</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7366">
                <a:tc>
                  <a:txBody>
                    <a:bodyPr/>
                    <a:lstStyle/>
                    <a:p>
                      <a:pPr>
                        <a:spcAft>
                          <a:spcPts val="0"/>
                        </a:spcAft>
                      </a:pPr>
                      <a:r>
                        <a:rPr lang="es-AR" sz="1200">
                          <a:solidFill>
                            <a:srgbClr val="000000"/>
                          </a:solidFill>
                          <a:latin typeface="Calibri"/>
                          <a:ea typeface="Times New Roman"/>
                          <a:cs typeface="Times New Roman"/>
                        </a:rPr>
                        <a:t>Vino Torrontes de los valles Calchaquies</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 </a:t>
                      </a:r>
                      <a:endParaRPr lang="es-AR" sz="1200" dirty="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Cecina</a:t>
                      </a:r>
                      <a:endParaRPr lang="es-AR" sz="1200" dirty="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Tequila</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Sopa de mondongo</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Cocuy de Pecaya</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8243">
                <a:tc>
                  <a:txBody>
                    <a:bodyPr/>
                    <a:lstStyle/>
                    <a:p>
                      <a:pPr>
                        <a:spcAft>
                          <a:spcPts val="0"/>
                        </a:spcAft>
                      </a:pPr>
                      <a:r>
                        <a:rPr lang="es-AR" sz="1200">
                          <a:solidFill>
                            <a:srgbClr val="000000"/>
                          </a:solidFill>
                          <a:latin typeface="Calibri"/>
                          <a:ea typeface="Times New Roman"/>
                          <a:cs typeface="Times New Roman"/>
                        </a:rPr>
                        <a:t>Salame de Colonia Caroya</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Mote Pillo</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Chile Habanero</a:t>
                      </a:r>
                      <a:endParaRPr lang="es-AR" sz="1200" dirty="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El Rondón</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8243">
                <a:tc>
                  <a:txBody>
                    <a:bodyPr/>
                    <a:lstStyle/>
                    <a:p>
                      <a:pPr>
                        <a:spcAft>
                          <a:spcPts val="0"/>
                        </a:spcAft>
                      </a:pPr>
                      <a:r>
                        <a:rPr lang="es-AR" sz="1200">
                          <a:solidFill>
                            <a:srgbClr val="000000"/>
                          </a:solidFill>
                          <a:latin typeface="Calibri"/>
                          <a:ea typeface="Times New Roman"/>
                          <a:cs typeface="Times New Roman"/>
                        </a:rPr>
                        <a:t>Aceite de oliva de Catamarca</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Encocados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Mezcal</a:t>
                      </a:r>
                      <a:endParaRPr lang="es-AR" sz="1200" dirty="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Indio Viejo</a:t>
                      </a:r>
                      <a:endParaRPr lang="es-AR" sz="1200" dirty="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8243">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Maito</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Café de Veracruz</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 </a:t>
                      </a:r>
                      <a:endParaRPr lang="es-AR" sz="1200" dirty="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 </a:t>
                      </a:r>
                      <a:endParaRPr lang="es-AR" sz="1200" dirty="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22">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Sotol</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 </a:t>
                      </a:r>
                      <a:endParaRPr lang="es-AR" sz="1200" dirty="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22">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Mango ataulfo</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 </a:t>
                      </a:r>
                      <a:endParaRPr lang="es-AR" sz="1200" dirty="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 </a:t>
                      </a:r>
                      <a:endParaRPr lang="es-AR" sz="1200" dirty="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22">
                <a:tc>
                  <a:txBody>
                    <a:bodyPr/>
                    <a:lstStyle/>
                    <a:p>
                      <a:pPr>
                        <a:spcAft>
                          <a:spcPts val="0"/>
                        </a:spcAft>
                      </a:pPr>
                      <a:r>
                        <a:rPr lang="es-AR" sz="1200" dirty="0">
                          <a:solidFill>
                            <a:srgbClr val="000000"/>
                          </a:solidFill>
                          <a:latin typeface="Calibri"/>
                          <a:ea typeface="Times New Roman"/>
                          <a:cs typeface="Times New Roman"/>
                        </a:rPr>
                        <a:t> </a:t>
                      </a:r>
                      <a:endParaRPr lang="es-AR" sz="1200" dirty="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Café de Chiapas</a:t>
                      </a:r>
                      <a:endParaRPr lang="es-AR" sz="1200" dirty="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 </a:t>
                      </a:r>
                      <a:endParaRPr lang="es-AR" sz="1200" dirty="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 </a:t>
                      </a:r>
                      <a:endParaRPr lang="es-AR" sz="1200" dirty="0">
                        <a:latin typeface="Times New Roman"/>
                        <a:ea typeface="Times New Roman"/>
                        <a:cs typeface="Times New Roman"/>
                      </a:endParaRPr>
                    </a:p>
                  </a:txBody>
                  <a:tcPr marL="43641" marR="43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randomBar dir="ver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8" name="Object 2"/>
          <p:cNvGraphicFramePr>
            <a:graphicFrameLocks noChangeAspect="1"/>
          </p:cNvGraphicFramePr>
          <p:nvPr/>
        </p:nvGraphicFramePr>
        <p:xfrm>
          <a:off x="0" y="0"/>
          <a:ext cx="9144000" cy="6858000"/>
        </p:xfrm>
        <a:graphic>
          <a:graphicData uri="http://schemas.openxmlformats.org/presentationml/2006/ole">
            <p:oleObj spid="_x0000_s96258" name="Imagen" r:id="rId3" imgW="1066772" imgH="1066772" progId="MS_ClipArt_Gallery.2">
              <p:embed/>
            </p:oleObj>
          </a:graphicData>
        </a:graphic>
      </p:graphicFrame>
      <p:sp>
        <p:nvSpPr>
          <p:cNvPr id="96259" name="Rectangle 3"/>
          <p:cNvSpPr txBox="1">
            <a:spLocks noChangeArrowheads="1"/>
          </p:cNvSpPr>
          <p:nvPr/>
        </p:nvSpPr>
        <p:spPr bwMode="auto">
          <a:xfrm>
            <a:off x="285750" y="285750"/>
            <a:ext cx="8643938" cy="428625"/>
          </a:xfrm>
          <a:prstGeom prst="rect">
            <a:avLst/>
          </a:prstGeom>
          <a:noFill/>
          <a:ln w="9525">
            <a:noFill/>
            <a:miter lim="800000"/>
            <a:headEnd/>
            <a:tailEnd/>
          </a:ln>
        </p:spPr>
        <p:txBody>
          <a:bodyPr/>
          <a:lstStyle/>
          <a:p>
            <a:pPr marL="342900" indent="-342900" algn="just">
              <a:lnSpc>
                <a:spcPct val="90000"/>
              </a:lnSpc>
            </a:pPr>
            <a:r>
              <a:rPr lang="es-AR" b="1" u="sng"/>
              <a:t>Productos autóctonos, por país</a:t>
            </a:r>
            <a:endParaRPr lang="es-ES"/>
          </a:p>
        </p:txBody>
      </p:sp>
      <p:graphicFrame>
        <p:nvGraphicFramePr>
          <p:cNvPr id="4" name="3 Tabla"/>
          <p:cNvGraphicFramePr>
            <a:graphicFrameLocks noGrp="1"/>
          </p:cNvGraphicFramePr>
          <p:nvPr/>
        </p:nvGraphicFramePr>
        <p:xfrm>
          <a:off x="357188" y="642938"/>
          <a:ext cx="8501062" cy="5929312"/>
        </p:xfrm>
        <a:graphic>
          <a:graphicData uri="http://schemas.openxmlformats.org/drawingml/2006/table">
            <a:tbl>
              <a:tblPr/>
              <a:tblGrid>
                <a:gridCol w="1194940"/>
                <a:gridCol w="1120870"/>
                <a:gridCol w="1194049"/>
                <a:gridCol w="1209219"/>
                <a:gridCol w="1194049"/>
                <a:gridCol w="1438568"/>
                <a:gridCol w="1149428"/>
              </a:tblGrid>
              <a:tr h="399301">
                <a:tc>
                  <a:txBody>
                    <a:bodyPr/>
                    <a:lstStyle/>
                    <a:p>
                      <a:pPr algn="ctr">
                        <a:spcAft>
                          <a:spcPts val="0"/>
                        </a:spcAft>
                      </a:pPr>
                      <a:r>
                        <a:rPr lang="es-AR" sz="1200" b="1" dirty="0">
                          <a:solidFill>
                            <a:srgbClr val="000000"/>
                          </a:solidFill>
                          <a:latin typeface="Calibri"/>
                          <a:ea typeface="Times New Roman"/>
                          <a:cs typeface="Times New Roman"/>
                        </a:rPr>
                        <a:t>Argentina</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b="1">
                          <a:solidFill>
                            <a:srgbClr val="000000"/>
                          </a:solidFill>
                          <a:latin typeface="Calibri"/>
                          <a:ea typeface="Times New Roman"/>
                          <a:cs typeface="Times New Roman"/>
                        </a:rPr>
                        <a:t>Colombia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b="1">
                          <a:solidFill>
                            <a:srgbClr val="000000"/>
                          </a:solidFill>
                          <a:latin typeface="Calibri"/>
                          <a:ea typeface="Times New Roman"/>
                          <a:cs typeface="Times New Roman"/>
                        </a:rPr>
                        <a:t>Ecuador</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b="1">
                          <a:solidFill>
                            <a:srgbClr val="000000"/>
                          </a:solidFill>
                          <a:latin typeface="Calibri"/>
                          <a:ea typeface="Times New Roman"/>
                          <a:cs typeface="Times New Roman"/>
                        </a:rPr>
                        <a:t>Mexico</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b="1">
                          <a:solidFill>
                            <a:srgbClr val="000000"/>
                          </a:solidFill>
                          <a:latin typeface="Calibri"/>
                          <a:ea typeface="Times New Roman"/>
                          <a:cs typeface="Times New Roman"/>
                        </a:rPr>
                        <a:t>Nicaragua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b="1">
                          <a:solidFill>
                            <a:srgbClr val="000000"/>
                          </a:solidFill>
                          <a:latin typeface="Calibri"/>
                          <a:ea typeface="Times New Roman"/>
                          <a:cs typeface="Times New Roman"/>
                        </a:rPr>
                        <a:t>Rep.Dominicana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200" b="1">
                          <a:solidFill>
                            <a:srgbClr val="000000"/>
                          </a:solidFill>
                          <a:latin typeface="Calibri"/>
                          <a:ea typeface="Times New Roman"/>
                          <a:cs typeface="Times New Roman"/>
                        </a:rPr>
                        <a:t>Venezuela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670">
                <a:tc>
                  <a:txBody>
                    <a:bodyPr/>
                    <a:lstStyle/>
                    <a:p>
                      <a:pPr>
                        <a:spcAft>
                          <a:spcPts val="0"/>
                        </a:spcAft>
                      </a:pPr>
                      <a:r>
                        <a:rPr lang="es-AR" sz="1200" dirty="0">
                          <a:solidFill>
                            <a:srgbClr val="000000"/>
                          </a:solidFill>
                          <a:latin typeface="Calibri"/>
                          <a:ea typeface="Times New Roman"/>
                          <a:cs typeface="Times New Roman"/>
                        </a:rPr>
                        <a:t>Asado con cuero</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Ajiaco</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Aji Yacu</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Amaranto</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Gallo Pinto</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Ají gustoso</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Chachapa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8140">
                <a:tc>
                  <a:txBody>
                    <a:bodyPr/>
                    <a:lstStyle/>
                    <a:p>
                      <a:pPr>
                        <a:spcAft>
                          <a:spcPts val="0"/>
                        </a:spcAft>
                      </a:pPr>
                      <a:r>
                        <a:rPr lang="es-AR" sz="1200" dirty="0">
                          <a:solidFill>
                            <a:srgbClr val="000000"/>
                          </a:solidFill>
                          <a:latin typeface="Calibri"/>
                          <a:ea typeface="Times New Roman"/>
                          <a:cs typeface="Times New Roman"/>
                        </a:rPr>
                        <a:t>Chicha</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Arepas</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Caldo de nervio</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Cacao / Chocolate</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Sopa de albóndiga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Bija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Dulce de cabello de ángel</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670">
                <a:tc>
                  <a:txBody>
                    <a:bodyPr/>
                    <a:lstStyle/>
                    <a:p>
                      <a:pPr>
                        <a:spcAft>
                          <a:spcPts val="0"/>
                        </a:spcAft>
                      </a:pPr>
                      <a:r>
                        <a:rPr lang="es-AR" sz="1200">
                          <a:solidFill>
                            <a:srgbClr val="000000"/>
                          </a:solidFill>
                          <a:latin typeface="Calibri"/>
                          <a:ea typeface="Times New Roman"/>
                          <a:cs typeface="Times New Roman"/>
                        </a:rPr>
                        <a:t>Dulce de leche</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Bandeja paisa</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Canelazo</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Calabaza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Caitibía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Dulce de lechoza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a:spcAft>
                          <a:spcPts val="0"/>
                        </a:spcAft>
                      </a:pPr>
                      <a:r>
                        <a:rPr lang="es-AR" sz="1200">
                          <a:solidFill>
                            <a:srgbClr val="000000"/>
                          </a:solidFill>
                          <a:latin typeface="Calibri"/>
                          <a:ea typeface="Times New Roman"/>
                          <a:cs typeface="Times New Roman"/>
                        </a:rPr>
                        <a:t>Humita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err="1">
                          <a:solidFill>
                            <a:srgbClr val="000000"/>
                          </a:solidFill>
                          <a:latin typeface="Calibri"/>
                          <a:ea typeface="Times New Roman"/>
                          <a:cs typeface="Times New Roman"/>
                        </a:rPr>
                        <a:t>Borojó</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Caucara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Chiles</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Casabe</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El Lau Lau</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670">
                <a:tc>
                  <a:txBody>
                    <a:bodyPr/>
                    <a:lstStyle/>
                    <a:p>
                      <a:pPr>
                        <a:spcAft>
                          <a:spcPts val="0"/>
                        </a:spcAft>
                      </a:pPr>
                      <a:r>
                        <a:rPr lang="es-AR" sz="1200">
                          <a:solidFill>
                            <a:srgbClr val="000000"/>
                          </a:solidFill>
                          <a:latin typeface="Calibri"/>
                          <a:ea typeface="Times New Roman"/>
                          <a:cs typeface="Times New Roman"/>
                        </a:rPr>
                        <a:t>Locro</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err="1">
                          <a:solidFill>
                            <a:srgbClr val="000000"/>
                          </a:solidFill>
                          <a:latin typeface="Calibri"/>
                          <a:ea typeface="Times New Roman"/>
                          <a:cs typeface="Times New Roman"/>
                        </a:rPr>
                        <a:t>Champus</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Chanfaina</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Frijol</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Champola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Escabeche sucrense</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a:spcAft>
                          <a:spcPts val="0"/>
                        </a:spcAft>
                      </a:pPr>
                      <a:r>
                        <a:rPr lang="es-AR" sz="1200">
                          <a:solidFill>
                            <a:srgbClr val="000000"/>
                          </a:solidFill>
                          <a:latin typeface="Calibri"/>
                          <a:ea typeface="Times New Roman"/>
                          <a:cs typeface="Times New Roman"/>
                        </a:rPr>
                        <a:t>Mazamorra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Chocolate</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Chicha de Jora</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Guajolote</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Guanaba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Mandoca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a:spcAft>
                          <a:spcPts val="0"/>
                        </a:spcAft>
                      </a:pPr>
                      <a:r>
                        <a:rPr lang="es-AR" sz="1200">
                          <a:solidFill>
                            <a:srgbClr val="000000"/>
                          </a:solidFill>
                          <a:latin typeface="Calibri"/>
                          <a:ea typeface="Times New Roman"/>
                          <a:cs typeface="Times New Roman"/>
                        </a:rPr>
                        <a:t>Mote</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Chontaduro</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Colada Morada</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Insectos</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Guayiga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Pajiguao</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670">
                <a:tc>
                  <a:txBody>
                    <a:bodyPr/>
                    <a:lstStyle/>
                    <a:p>
                      <a:pPr>
                        <a:spcAft>
                          <a:spcPts val="0"/>
                        </a:spcAft>
                      </a:pPr>
                      <a:r>
                        <a:rPr lang="es-AR" sz="1200">
                          <a:solidFill>
                            <a:srgbClr val="000000"/>
                          </a:solidFill>
                          <a:latin typeface="Calibri"/>
                          <a:ea typeface="Times New Roman"/>
                          <a:cs typeface="Times New Roman"/>
                        </a:rPr>
                        <a:t>Quesillo de cabra con miel</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Cocido Boyacense</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Empanadas de morocho</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Jitomate</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Jagua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Pan de Horno caroreño</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a:spcAft>
                          <a:spcPts val="0"/>
                        </a:spcAft>
                      </a:pPr>
                      <a:r>
                        <a:rPr lang="es-AR" sz="1200">
                          <a:solidFill>
                            <a:srgbClr val="000000"/>
                          </a:solidFill>
                          <a:latin typeface="Calibri"/>
                          <a:ea typeface="Times New Roman"/>
                          <a:cs typeface="Times New Roman"/>
                        </a:rPr>
                        <a:t>Tamal</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Cuchuco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Guayusa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Pulque</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 </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Lechoza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Patacón</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a:spcAft>
                          <a:spcPts val="0"/>
                        </a:spcAft>
                      </a:pPr>
                      <a:r>
                        <a:rPr lang="es-AR" sz="1200">
                          <a:solidFill>
                            <a:srgbClr val="000000"/>
                          </a:solidFill>
                          <a:latin typeface="Calibri"/>
                          <a:ea typeface="Times New Roman"/>
                          <a:cs typeface="Times New Roman"/>
                        </a:rPr>
                        <a:t>Yema quemada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Cuy</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Humita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Quelites</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 </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Leren</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Quimbobó</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670">
                <a:tc>
                  <a:txBody>
                    <a:bodyPr/>
                    <a:lstStyle/>
                    <a:p>
                      <a:pPr>
                        <a:spcAft>
                          <a:spcPts val="0"/>
                        </a:spcAft>
                      </a:pPr>
                      <a:r>
                        <a:rPr lang="es-AR" sz="1200">
                          <a:solidFill>
                            <a:srgbClr val="000000"/>
                          </a:solidFill>
                          <a:latin typeface="Calibri"/>
                          <a:ea typeface="Times New Roman"/>
                          <a:cs typeface="Times New Roman"/>
                        </a:rPr>
                        <a:t>Yerba mate</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Empanadas de pipian</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Llapingachos</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Semilla de Chía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err="1">
                          <a:solidFill>
                            <a:srgbClr val="000000"/>
                          </a:solidFill>
                          <a:latin typeface="Calibri"/>
                          <a:ea typeface="Times New Roman"/>
                          <a:cs typeface="Times New Roman"/>
                        </a:rPr>
                        <a:t>Mabi</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Sapoara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670">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Envueltos de maíz</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Maito</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Variedades de semillas de maíz</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Mamón</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Guarapo</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Molo</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err="1">
                          <a:solidFill>
                            <a:srgbClr val="000000"/>
                          </a:solidFill>
                          <a:latin typeface="Calibri"/>
                          <a:ea typeface="Times New Roman"/>
                          <a:cs typeface="Times New Roman"/>
                        </a:rPr>
                        <a:t>Mani</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Mote</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Quimbolito</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Mapuey</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 </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Mute</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Tamal</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Palmito</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Puchero</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Timbushka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Pan de batata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 </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670">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Sancochos de gallina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Yaguarlocro</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 </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a:solidFill>
                            <a:srgbClr val="000000"/>
                          </a:solidFill>
                          <a:latin typeface="Calibri"/>
                          <a:ea typeface="Times New Roman"/>
                          <a:cs typeface="Times New Roman"/>
                        </a:rPr>
                        <a:t>Yautía</a:t>
                      </a:r>
                      <a:endParaRPr lang="es-AR" sz="120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dirty="0">
                          <a:solidFill>
                            <a:srgbClr val="000000"/>
                          </a:solidFill>
                          <a:latin typeface="Calibri"/>
                          <a:ea typeface="Times New Roman"/>
                          <a:cs typeface="Times New Roman"/>
                        </a:rPr>
                        <a:t> </a:t>
                      </a:r>
                      <a:endParaRPr lang="es-AR" sz="1200" dirty="0">
                        <a:latin typeface="Times New Roman"/>
                        <a:ea typeface="Times New Roman"/>
                        <a:cs typeface="Times New Roman"/>
                      </a:endParaRPr>
                    </a:p>
                  </a:txBody>
                  <a:tcPr marL="35112" marR="351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randomBar dir="ver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Object 2"/>
          <p:cNvGraphicFramePr>
            <a:graphicFrameLocks noChangeAspect="1"/>
          </p:cNvGraphicFramePr>
          <p:nvPr/>
        </p:nvGraphicFramePr>
        <p:xfrm>
          <a:off x="0" y="0"/>
          <a:ext cx="9144000" cy="6858000"/>
        </p:xfrm>
        <a:graphic>
          <a:graphicData uri="http://schemas.openxmlformats.org/presentationml/2006/ole">
            <p:oleObj spid="_x0000_s97282" name="Imagen" r:id="rId3" imgW="1066772" imgH="1066772" progId="MS_ClipArt_Gallery.2">
              <p:embed/>
            </p:oleObj>
          </a:graphicData>
        </a:graphic>
      </p:graphicFrame>
      <p:sp>
        <p:nvSpPr>
          <p:cNvPr id="97283" name="Rectangle 3"/>
          <p:cNvSpPr txBox="1">
            <a:spLocks noChangeArrowheads="1"/>
          </p:cNvSpPr>
          <p:nvPr/>
        </p:nvSpPr>
        <p:spPr bwMode="auto">
          <a:xfrm>
            <a:off x="285750" y="285750"/>
            <a:ext cx="8643938" cy="428625"/>
          </a:xfrm>
          <a:prstGeom prst="rect">
            <a:avLst/>
          </a:prstGeom>
          <a:noFill/>
          <a:ln w="9525">
            <a:noFill/>
            <a:miter lim="800000"/>
            <a:headEnd/>
            <a:tailEnd/>
          </a:ln>
        </p:spPr>
        <p:txBody>
          <a:bodyPr/>
          <a:lstStyle/>
          <a:p>
            <a:pPr marL="342900" indent="-342900" algn="just">
              <a:lnSpc>
                <a:spcPct val="90000"/>
              </a:lnSpc>
            </a:pPr>
            <a:r>
              <a:rPr lang="es-AR" b="1" u="sng"/>
              <a:t>Productos no autóctonos y producto de la fusión con migraciones recibidas</a:t>
            </a:r>
            <a:endParaRPr lang="es-ES"/>
          </a:p>
        </p:txBody>
      </p:sp>
      <p:graphicFrame>
        <p:nvGraphicFramePr>
          <p:cNvPr id="4" name="3 Tabla"/>
          <p:cNvGraphicFramePr>
            <a:graphicFrameLocks noGrp="1"/>
          </p:cNvGraphicFramePr>
          <p:nvPr/>
        </p:nvGraphicFramePr>
        <p:xfrm>
          <a:off x="357188" y="928688"/>
          <a:ext cx="8501062" cy="5692775"/>
        </p:xfrm>
        <a:graphic>
          <a:graphicData uri="http://schemas.openxmlformats.org/drawingml/2006/table">
            <a:tbl>
              <a:tblPr/>
              <a:tblGrid>
                <a:gridCol w="1225425"/>
                <a:gridCol w="1148572"/>
                <a:gridCol w="1225425"/>
                <a:gridCol w="1240626"/>
                <a:gridCol w="1225425"/>
                <a:gridCol w="1256673"/>
                <a:gridCol w="1178976"/>
              </a:tblGrid>
              <a:tr h="347542">
                <a:tc>
                  <a:txBody>
                    <a:bodyPr/>
                    <a:lstStyle/>
                    <a:p>
                      <a:pPr algn="ctr">
                        <a:spcAft>
                          <a:spcPts val="0"/>
                        </a:spcAft>
                      </a:pPr>
                      <a:r>
                        <a:rPr lang="es-AR" sz="1300" b="1" dirty="0">
                          <a:solidFill>
                            <a:srgbClr val="000000"/>
                          </a:solidFill>
                          <a:latin typeface="Calibri"/>
                          <a:ea typeface="Times New Roman"/>
                          <a:cs typeface="Times New Roman"/>
                        </a:rPr>
                        <a:t>Argentina</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300" b="1">
                          <a:solidFill>
                            <a:srgbClr val="000000"/>
                          </a:solidFill>
                          <a:latin typeface="Calibri"/>
                          <a:ea typeface="Times New Roman"/>
                          <a:cs typeface="Times New Roman"/>
                        </a:rPr>
                        <a:t>Colombia</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300" b="1">
                          <a:solidFill>
                            <a:srgbClr val="000000"/>
                          </a:solidFill>
                          <a:latin typeface="Calibri"/>
                          <a:ea typeface="Times New Roman"/>
                          <a:cs typeface="Times New Roman"/>
                        </a:rPr>
                        <a:t>Ecuador</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300" b="1">
                          <a:solidFill>
                            <a:srgbClr val="000000"/>
                          </a:solidFill>
                          <a:latin typeface="Calibri"/>
                          <a:ea typeface="Times New Roman"/>
                          <a:cs typeface="Times New Roman"/>
                        </a:rPr>
                        <a:t>Mexico</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300" b="1">
                          <a:solidFill>
                            <a:srgbClr val="000000"/>
                          </a:solidFill>
                          <a:latin typeface="Calibri"/>
                          <a:ea typeface="Times New Roman"/>
                          <a:cs typeface="Times New Roman"/>
                        </a:rPr>
                        <a:t>Nicaragua</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300" b="1">
                          <a:solidFill>
                            <a:srgbClr val="000000"/>
                          </a:solidFill>
                          <a:latin typeface="Calibri"/>
                          <a:ea typeface="Times New Roman"/>
                          <a:cs typeface="Times New Roman"/>
                        </a:rPr>
                        <a:t>Rep.Dominicana</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300" b="1">
                          <a:solidFill>
                            <a:srgbClr val="000000"/>
                          </a:solidFill>
                          <a:latin typeface="Calibri"/>
                          <a:ea typeface="Times New Roman"/>
                          <a:cs typeface="Times New Roman"/>
                        </a:rPr>
                        <a:t>Venezuela</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150">
                <a:tc>
                  <a:txBody>
                    <a:bodyPr/>
                    <a:lstStyle/>
                    <a:p>
                      <a:pPr>
                        <a:spcAft>
                          <a:spcPts val="0"/>
                        </a:spcAft>
                      </a:pPr>
                      <a:r>
                        <a:rPr lang="es-AR" sz="1300" dirty="0" err="1">
                          <a:solidFill>
                            <a:srgbClr val="000000"/>
                          </a:solidFill>
                          <a:latin typeface="Calibri"/>
                          <a:ea typeface="Times New Roman"/>
                          <a:cs typeface="Times New Roman"/>
                        </a:rPr>
                        <a:t>Bagna</a:t>
                      </a:r>
                      <a:r>
                        <a:rPr lang="es-AR" sz="1300" dirty="0">
                          <a:solidFill>
                            <a:srgbClr val="000000"/>
                          </a:solidFill>
                          <a:latin typeface="Calibri"/>
                          <a:ea typeface="Times New Roman"/>
                          <a:cs typeface="Times New Roman"/>
                        </a:rPr>
                        <a:t> cauda</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Almendras</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Baguette</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Aceite de oliva</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Atolillo</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Arepa</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Hamburguesas</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150">
                <a:tc>
                  <a:txBody>
                    <a:bodyPr/>
                    <a:lstStyle/>
                    <a:p>
                      <a:pPr>
                        <a:spcAft>
                          <a:spcPts val="0"/>
                        </a:spcAft>
                      </a:pPr>
                      <a:r>
                        <a:rPr lang="es-AR" sz="1300" dirty="0">
                          <a:solidFill>
                            <a:srgbClr val="000000"/>
                          </a:solidFill>
                          <a:latin typeface="Calibri"/>
                          <a:ea typeface="Times New Roman"/>
                          <a:cs typeface="Times New Roman"/>
                        </a:rPr>
                        <a:t>Carbonada</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Ceviche</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Bandeja Paisa</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Caña de azúcar</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Cosa de Horno</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Arroz</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Pastas</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302">
                <a:tc>
                  <a:txBody>
                    <a:bodyPr/>
                    <a:lstStyle/>
                    <a:p>
                      <a:pPr>
                        <a:spcAft>
                          <a:spcPts val="0"/>
                        </a:spcAft>
                      </a:pPr>
                      <a:r>
                        <a:rPr lang="es-AR" sz="1300" dirty="0" err="1">
                          <a:solidFill>
                            <a:srgbClr val="000000"/>
                          </a:solidFill>
                          <a:latin typeface="Calibri"/>
                          <a:ea typeface="Times New Roman"/>
                          <a:cs typeface="Times New Roman"/>
                        </a:rPr>
                        <a:t>Carpaccio</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Chorizos</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Burrito</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Carnes de res y de cerdos</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Cuajadas</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Caña de azúcar</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Pizza</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302">
                <a:tc>
                  <a:txBody>
                    <a:bodyPr/>
                    <a:lstStyle/>
                    <a:p>
                      <a:pPr>
                        <a:spcAft>
                          <a:spcPts val="0"/>
                        </a:spcAft>
                      </a:pPr>
                      <a:r>
                        <a:rPr lang="es-AR" sz="1300" dirty="0">
                          <a:solidFill>
                            <a:srgbClr val="000000"/>
                          </a:solidFill>
                          <a:latin typeface="Calibri"/>
                          <a:ea typeface="Times New Roman"/>
                          <a:cs typeface="Times New Roman"/>
                        </a:rPr>
                        <a:t>Cocido a la catalana</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Dulces de almendra</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Carbonada</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Cítricos (naranja y limón)</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Güirilas</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Chicharrón</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Sushi</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451">
                <a:tc>
                  <a:txBody>
                    <a:bodyPr/>
                    <a:lstStyle/>
                    <a:p>
                      <a:pPr>
                        <a:spcAft>
                          <a:spcPts val="0"/>
                        </a:spcAft>
                      </a:pPr>
                      <a:r>
                        <a:rPr lang="es-AR" sz="1300">
                          <a:solidFill>
                            <a:srgbClr val="000000"/>
                          </a:solidFill>
                          <a:latin typeface="Calibri"/>
                          <a:ea typeface="Times New Roman"/>
                          <a:cs typeface="Times New Roman"/>
                        </a:rPr>
                        <a:t>Fatay</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Indios de uva</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Chaulafan</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Dulces de muéganos y charamuscas</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Mota de atol</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Chofán</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Tacos Mexicanos</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302">
                <a:tc>
                  <a:txBody>
                    <a:bodyPr/>
                    <a:lstStyle/>
                    <a:p>
                      <a:pPr>
                        <a:spcAft>
                          <a:spcPts val="0"/>
                        </a:spcAft>
                      </a:pPr>
                      <a:r>
                        <a:rPr lang="es-AR" sz="1300">
                          <a:solidFill>
                            <a:srgbClr val="000000"/>
                          </a:solidFill>
                          <a:latin typeface="Calibri"/>
                          <a:ea typeface="Times New Roman"/>
                          <a:cs typeface="Times New Roman"/>
                        </a:rPr>
                        <a:t>Fideos</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Pastas</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err="1">
                          <a:solidFill>
                            <a:srgbClr val="000000"/>
                          </a:solidFill>
                          <a:latin typeface="Calibri"/>
                          <a:ea typeface="Times New Roman"/>
                          <a:cs typeface="Times New Roman"/>
                        </a:rPr>
                        <a:t>Doughnut</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Escabeches</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Quesos</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Hamburguesas</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451">
                <a:tc>
                  <a:txBody>
                    <a:bodyPr/>
                    <a:lstStyle/>
                    <a:p>
                      <a:pPr>
                        <a:spcAft>
                          <a:spcPts val="0"/>
                        </a:spcAft>
                      </a:pPr>
                      <a:r>
                        <a:rPr lang="es-AR" sz="1300">
                          <a:solidFill>
                            <a:srgbClr val="000000"/>
                          </a:solidFill>
                          <a:latin typeface="Calibri"/>
                          <a:ea typeface="Times New Roman"/>
                          <a:cs typeface="Times New Roman"/>
                        </a:rPr>
                        <a:t>Goulash</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Pátano</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err="1">
                          <a:solidFill>
                            <a:srgbClr val="000000"/>
                          </a:solidFill>
                          <a:latin typeface="Calibri"/>
                          <a:ea typeface="Times New Roman"/>
                          <a:cs typeface="Times New Roman"/>
                        </a:rPr>
                        <a:t>Falafel</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Especias (azafrán, anís y pimienta)</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Wabul</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Hot dogs</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150">
                <a:tc>
                  <a:txBody>
                    <a:bodyPr/>
                    <a:lstStyle/>
                    <a:p>
                      <a:pPr>
                        <a:spcAft>
                          <a:spcPts val="0"/>
                        </a:spcAft>
                      </a:pPr>
                      <a:r>
                        <a:rPr lang="es-AR" sz="1300">
                          <a:solidFill>
                            <a:srgbClr val="000000"/>
                          </a:solidFill>
                          <a:latin typeface="Calibri"/>
                          <a:ea typeface="Times New Roman"/>
                          <a:cs typeface="Times New Roman"/>
                        </a:rPr>
                        <a:t>Hamburguesas</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Quibbes</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Fideos</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Olla podrida</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Kipes</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302">
                <a:tc>
                  <a:txBody>
                    <a:bodyPr/>
                    <a:lstStyle/>
                    <a:p>
                      <a:pPr>
                        <a:spcAft>
                          <a:spcPts val="0"/>
                        </a:spcAft>
                      </a:pPr>
                      <a:r>
                        <a:rPr lang="es-AR" sz="1300">
                          <a:solidFill>
                            <a:srgbClr val="000000"/>
                          </a:solidFill>
                          <a:latin typeface="Calibri"/>
                          <a:ea typeface="Times New Roman"/>
                          <a:cs typeface="Times New Roman"/>
                        </a:rPr>
                        <a:t>Pizza</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Sopa de berenjenas</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Goulash</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Semilla de trigo (pan)</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Lasagna</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150">
                <a:tc>
                  <a:txBody>
                    <a:bodyPr/>
                    <a:lstStyle/>
                    <a:p>
                      <a:pPr>
                        <a:spcAft>
                          <a:spcPts val="0"/>
                        </a:spcAft>
                      </a:pPr>
                      <a:r>
                        <a:rPr lang="es-AR" sz="1300">
                          <a:solidFill>
                            <a:srgbClr val="000000"/>
                          </a:solidFill>
                          <a:latin typeface="Calibri"/>
                          <a:ea typeface="Times New Roman"/>
                          <a:cs typeface="Times New Roman"/>
                        </a:rPr>
                        <a:t>Puchero</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Guacamole</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Vino</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Mango</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302">
                <a:tc>
                  <a:txBody>
                    <a:bodyPr/>
                    <a:lstStyle/>
                    <a:p>
                      <a:pPr>
                        <a:spcAft>
                          <a:spcPts val="0"/>
                        </a:spcAft>
                      </a:pPr>
                      <a:r>
                        <a:rPr lang="es-AR" sz="1300">
                          <a:solidFill>
                            <a:srgbClr val="000000"/>
                          </a:solidFill>
                          <a:latin typeface="Calibri"/>
                          <a:ea typeface="Times New Roman"/>
                          <a:cs typeface="Times New Roman"/>
                        </a:rPr>
                        <a:t>Pulpo a la gallega</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Hamburguesas</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Niño envuelto</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150">
                <a:tc>
                  <a:txBody>
                    <a:bodyPr/>
                    <a:lstStyle/>
                    <a:p>
                      <a:pPr>
                        <a:spcAft>
                          <a:spcPts val="0"/>
                        </a:spcAft>
                      </a:pPr>
                      <a:r>
                        <a:rPr lang="es-AR" sz="1300">
                          <a:solidFill>
                            <a:srgbClr val="000000"/>
                          </a:solidFill>
                          <a:latin typeface="Calibri"/>
                          <a:ea typeface="Times New Roman"/>
                          <a:cs typeface="Times New Roman"/>
                        </a:rPr>
                        <a:t>Sushi</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Hot Dog</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Pizza</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150">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Lasagna</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Quipe</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150">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Parrillada</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Sancocho</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150">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Pizza</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Sushi</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150">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Shawarma</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Whisky</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150">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Sushi</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150">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Tacos</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3179" marR="331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randomBar dir="ver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Object 2"/>
          <p:cNvGraphicFramePr>
            <a:graphicFrameLocks noChangeAspect="1"/>
          </p:cNvGraphicFramePr>
          <p:nvPr/>
        </p:nvGraphicFramePr>
        <p:xfrm>
          <a:off x="0" y="0"/>
          <a:ext cx="9144000" cy="6858000"/>
        </p:xfrm>
        <a:graphic>
          <a:graphicData uri="http://schemas.openxmlformats.org/presentationml/2006/ole">
            <p:oleObj spid="_x0000_s98306" name="Imagen" r:id="rId3" imgW="1066772" imgH="1066772" progId="MS_ClipArt_Gallery.2">
              <p:embed/>
            </p:oleObj>
          </a:graphicData>
        </a:graphic>
      </p:graphicFrame>
      <p:sp>
        <p:nvSpPr>
          <p:cNvPr id="98307" name="Rectangle 3"/>
          <p:cNvSpPr txBox="1">
            <a:spLocks noChangeArrowheads="1"/>
          </p:cNvSpPr>
          <p:nvPr/>
        </p:nvSpPr>
        <p:spPr bwMode="auto">
          <a:xfrm>
            <a:off x="285750" y="285750"/>
            <a:ext cx="8643938" cy="428625"/>
          </a:xfrm>
          <a:prstGeom prst="rect">
            <a:avLst/>
          </a:prstGeom>
          <a:noFill/>
          <a:ln w="9525">
            <a:noFill/>
            <a:miter lim="800000"/>
            <a:headEnd/>
            <a:tailEnd/>
          </a:ln>
        </p:spPr>
        <p:txBody>
          <a:bodyPr/>
          <a:lstStyle/>
          <a:p>
            <a:pPr marL="342900" indent="-342900" algn="just">
              <a:lnSpc>
                <a:spcPct val="90000"/>
              </a:lnSpc>
            </a:pPr>
            <a:r>
              <a:rPr lang="es-AR" b="1" u="sng"/>
              <a:t>Corrientes migratorias identificadas, por país</a:t>
            </a:r>
            <a:endParaRPr lang="es-ES"/>
          </a:p>
        </p:txBody>
      </p:sp>
      <p:graphicFrame>
        <p:nvGraphicFramePr>
          <p:cNvPr id="4" name="3 Tabla"/>
          <p:cNvGraphicFramePr>
            <a:graphicFrameLocks noGrp="1"/>
          </p:cNvGraphicFramePr>
          <p:nvPr/>
        </p:nvGraphicFramePr>
        <p:xfrm>
          <a:off x="357188" y="714375"/>
          <a:ext cx="8572500" cy="5949950"/>
        </p:xfrm>
        <a:graphic>
          <a:graphicData uri="http://schemas.openxmlformats.org/drawingml/2006/table">
            <a:tbl>
              <a:tblPr/>
              <a:tblGrid>
                <a:gridCol w="1260135"/>
                <a:gridCol w="1260135"/>
                <a:gridCol w="1260135"/>
                <a:gridCol w="1260135"/>
                <a:gridCol w="1260135"/>
                <a:gridCol w="1358661"/>
                <a:gridCol w="913226"/>
              </a:tblGrid>
              <a:tr h="205157">
                <a:tc>
                  <a:txBody>
                    <a:bodyPr/>
                    <a:lstStyle/>
                    <a:p>
                      <a:pPr algn="ctr">
                        <a:spcAft>
                          <a:spcPts val="0"/>
                        </a:spcAft>
                      </a:pPr>
                      <a:r>
                        <a:rPr lang="es-AR" sz="1300" b="1" dirty="0">
                          <a:solidFill>
                            <a:srgbClr val="000000"/>
                          </a:solidFill>
                          <a:latin typeface="Calibri"/>
                          <a:ea typeface="Times New Roman"/>
                          <a:cs typeface="Times New Roman"/>
                        </a:rPr>
                        <a:t>Argentina</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300" b="1">
                          <a:solidFill>
                            <a:srgbClr val="000000"/>
                          </a:solidFill>
                          <a:latin typeface="Calibri"/>
                          <a:ea typeface="Times New Roman"/>
                          <a:cs typeface="Times New Roman"/>
                        </a:rPr>
                        <a:t>Colombia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300" b="1">
                          <a:solidFill>
                            <a:srgbClr val="000000"/>
                          </a:solidFill>
                          <a:latin typeface="Calibri"/>
                          <a:ea typeface="Times New Roman"/>
                          <a:cs typeface="Times New Roman"/>
                        </a:rPr>
                        <a:t>Ecuador</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300" b="1">
                          <a:solidFill>
                            <a:srgbClr val="000000"/>
                          </a:solidFill>
                          <a:latin typeface="Calibri"/>
                          <a:ea typeface="Times New Roman"/>
                          <a:cs typeface="Times New Roman"/>
                        </a:rPr>
                        <a:t>Mexico</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300" b="1">
                          <a:solidFill>
                            <a:srgbClr val="000000"/>
                          </a:solidFill>
                          <a:latin typeface="Calibri"/>
                          <a:ea typeface="Times New Roman"/>
                          <a:cs typeface="Times New Roman"/>
                        </a:rPr>
                        <a:t>Nicaragua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300" b="1">
                          <a:solidFill>
                            <a:srgbClr val="000000"/>
                          </a:solidFill>
                          <a:latin typeface="Calibri"/>
                          <a:ea typeface="Times New Roman"/>
                          <a:cs typeface="Times New Roman"/>
                        </a:rPr>
                        <a:t>Rep.Dominicana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300" b="1">
                          <a:solidFill>
                            <a:srgbClr val="000000"/>
                          </a:solidFill>
                          <a:latin typeface="Calibri"/>
                          <a:ea typeface="Times New Roman"/>
                          <a:cs typeface="Times New Roman"/>
                        </a:rPr>
                        <a:t>Venezuela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dirty="0">
                          <a:solidFill>
                            <a:srgbClr val="000000"/>
                          </a:solidFill>
                          <a:latin typeface="Calibri"/>
                          <a:ea typeface="Times New Roman"/>
                          <a:cs typeface="Times New Roman"/>
                        </a:rPr>
                        <a:t>Española</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Española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Española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Española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Española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Española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Española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Africana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Africana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Africana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Africana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Holandesa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dirty="0">
                          <a:solidFill>
                            <a:srgbClr val="000000"/>
                          </a:solidFill>
                          <a:latin typeface="Calibri"/>
                          <a:ea typeface="Times New Roman"/>
                          <a:cs typeface="Times New Roman"/>
                        </a:rPr>
                        <a:t>Francesa</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Francesa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dirty="0">
                          <a:solidFill>
                            <a:srgbClr val="000000"/>
                          </a:solidFill>
                          <a:latin typeface="Calibri"/>
                          <a:ea typeface="Times New Roman"/>
                          <a:cs typeface="Times New Roman"/>
                        </a:rPr>
                        <a:t>Inglesa</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Inglesa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dirty="0">
                          <a:solidFill>
                            <a:srgbClr val="000000"/>
                          </a:solidFill>
                          <a:latin typeface="Calibri"/>
                          <a:ea typeface="Times New Roman"/>
                          <a:cs typeface="Times New Roman"/>
                        </a:rPr>
                        <a:t>Italiana</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Italiana</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Italiana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Italiana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Alemana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Alemana</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Alemana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Árabe</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Árabe</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Sirio libanesa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Sirio libanesa</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China</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China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China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Polaca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Mexicana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Portuguesa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Estadounidense</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b="1" u="sng">
                          <a:solidFill>
                            <a:srgbClr val="000000"/>
                          </a:solidFill>
                          <a:latin typeface="Calibri"/>
                          <a:ea typeface="Times New Roman"/>
                          <a:cs typeface="Times New Roman"/>
                        </a:rPr>
                        <a:t>Latinoamericana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b="1" u="sng">
                          <a:solidFill>
                            <a:srgbClr val="000000"/>
                          </a:solidFill>
                          <a:latin typeface="Calibri"/>
                          <a:ea typeface="Times New Roman"/>
                          <a:cs typeface="Times New Roman"/>
                        </a:rPr>
                        <a:t>Latinoamericana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b="1" u="sng" dirty="0">
                          <a:solidFill>
                            <a:srgbClr val="000000"/>
                          </a:solidFill>
                          <a:latin typeface="Calibri"/>
                          <a:ea typeface="Times New Roman"/>
                          <a:cs typeface="Times New Roman"/>
                        </a:rPr>
                        <a:t>Latinoamericana</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b="1" u="sng">
                          <a:solidFill>
                            <a:srgbClr val="000000"/>
                          </a:solidFill>
                          <a:latin typeface="Calibri"/>
                          <a:ea typeface="Times New Roman"/>
                          <a:cs typeface="Times New Roman"/>
                        </a:rPr>
                        <a:t>Latinoamericana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b="1" u="sng">
                          <a:solidFill>
                            <a:srgbClr val="000000"/>
                          </a:solidFill>
                          <a:latin typeface="Calibri"/>
                          <a:ea typeface="Times New Roman"/>
                          <a:cs typeface="Times New Roman"/>
                        </a:rPr>
                        <a:t>Latinoamericana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b="1" u="sng">
                          <a:solidFill>
                            <a:srgbClr val="000000"/>
                          </a:solidFill>
                          <a:latin typeface="Calibri"/>
                          <a:ea typeface="Times New Roman"/>
                          <a:cs typeface="Times New Roman"/>
                        </a:rPr>
                        <a:t>Latinoamericana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Colombiana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Guatemalteca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Salvadoreña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Hondureña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err="1">
                          <a:solidFill>
                            <a:srgbClr val="000000"/>
                          </a:solidFill>
                          <a:latin typeface="Calibri"/>
                          <a:ea typeface="Times New Roman"/>
                          <a:cs typeface="Times New Roman"/>
                        </a:rPr>
                        <a:t>Nicaraguense</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Argentina</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Colombiana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Colombiana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Chilena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Chilena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Peruana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Peruana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Boliviana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Uruguaya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Paraguaya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Mexicana</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 </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86">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a:solidFill>
                            <a:srgbClr val="000000"/>
                          </a:solidFill>
                          <a:latin typeface="Calibri"/>
                          <a:ea typeface="Times New Roman"/>
                          <a:cs typeface="Times New Roman"/>
                        </a:rPr>
                        <a:t> </a:t>
                      </a:r>
                      <a:endParaRPr lang="es-AR" sz="130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300" dirty="0">
                          <a:solidFill>
                            <a:srgbClr val="000000"/>
                          </a:solidFill>
                          <a:latin typeface="Calibri"/>
                          <a:ea typeface="Times New Roman"/>
                          <a:cs typeface="Times New Roman"/>
                        </a:rPr>
                        <a:t>Ecuatoriana</a:t>
                      </a:r>
                      <a:endParaRPr lang="es-AR" sz="1300" dirty="0">
                        <a:latin typeface="Times New Roman"/>
                        <a:ea typeface="Times New Roman"/>
                        <a:cs typeface="Times New Roman"/>
                      </a:endParaRPr>
                    </a:p>
                  </a:txBody>
                  <a:tcPr marL="37284" marR="37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randomBar dir="ver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Object 2"/>
          <p:cNvGraphicFramePr>
            <a:graphicFrameLocks noChangeAspect="1"/>
          </p:cNvGraphicFramePr>
          <p:nvPr/>
        </p:nvGraphicFramePr>
        <p:xfrm>
          <a:off x="0" y="0"/>
          <a:ext cx="9144000" cy="6858000"/>
        </p:xfrm>
        <a:graphic>
          <a:graphicData uri="http://schemas.openxmlformats.org/presentationml/2006/ole">
            <p:oleObj spid="_x0000_s99330" name="Imagen" r:id="rId3" imgW="1066772" imgH="1066772" progId="MS_ClipArt_Gallery.2">
              <p:embed/>
            </p:oleObj>
          </a:graphicData>
        </a:graphic>
      </p:graphicFrame>
      <p:sp>
        <p:nvSpPr>
          <p:cNvPr id="99331" name="Rectangle 3"/>
          <p:cNvSpPr txBox="1">
            <a:spLocks noChangeArrowheads="1"/>
          </p:cNvSpPr>
          <p:nvPr/>
        </p:nvSpPr>
        <p:spPr bwMode="auto">
          <a:xfrm>
            <a:off x="285750" y="285750"/>
            <a:ext cx="8643938" cy="428625"/>
          </a:xfrm>
          <a:prstGeom prst="rect">
            <a:avLst/>
          </a:prstGeom>
          <a:noFill/>
          <a:ln w="9525">
            <a:noFill/>
            <a:miter lim="800000"/>
            <a:headEnd/>
            <a:tailEnd/>
          </a:ln>
        </p:spPr>
        <p:txBody>
          <a:bodyPr/>
          <a:lstStyle/>
          <a:p>
            <a:pPr marL="342900" indent="-342900" algn="ctr">
              <a:lnSpc>
                <a:spcPct val="90000"/>
              </a:lnSpc>
            </a:pPr>
            <a:r>
              <a:rPr lang="es-AR" b="1" u="sng"/>
              <a:t>Normativas o programas de organismos públicos dedicados a la revalorización  de alimentos con valor patrimonial, por país</a:t>
            </a:r>
            <a:endParaRPr lang="es-ES"/>
          </a:p>
        </p:txBody>
      </p:sp>
      <p:graphicFrame>
        <p:nvGraphicFramePr>
          <p:cNvPr id="4" name="3 Tabla"/>
          <p:cNvGraphicFramePr>
            <a:graphicFrameLocks noGrp="1"/>
          </p:cNvGraphicFramePr>
          <p:nvPr/>
        </p:nvGraphicFramePr>
        <p:xfrm>
          <a:off x="2071688" y="1071563"/>
          <a:ext cx="4572000" cy="2214562"/>
        </p:xfrm>
        <a:graphic>
          <a:graphicData uri="http://schemas.openxmlformats.org/drawingml/2006/table">
            <a:tbl>
              <a:tblPr/>
              <a:tblGrid>
                <a:gridCol w="2755331"/>
                <a:gridCol w="1816701"/>
              </a:tblGrid>
              <a:tr h="276822">
                <a:tc>
                  <a:txBody>
                    <a:bodyPr/>
                    <a:lstStyle/>
                    <a:p>
                      <a:pPr>
                        <a:spcAft>
                          <a:spcPts val="0"/>
                        </a:spcAft>
                      </a:pPr>
                      <a:r>
                        <a:rPr lang="es-ES" sz="1600" b="1" u="sng" dirty="0">
                          <a:solidFill>
                            <a:srgbClr val="000000"/>
                          </a:solidFill>
                          <a:latin typeface="Calibri"/>
                          <a:ea typeface="Times New Roman"/>
                          <a:cs typeface="Times New Roman"/>
                        </a:rPr>
                        <a:t>País</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600" b="1" u="sng">
                          <a:solidFill>
                            <a:srgbClr val="000000"/>
                          </a:solidFill>
                          <a:latin typeface="Calibri"/>
                          <a:ea typeface="Times New Roman"/>
                          <a:cs typeface="Times New Roman"/>
                        </a:rPr>
                        <a:t>Posee</a:t>
                      </a:r>
                      <a:endParaRPr lang="es-AR" sz="1600">
                        <a:latin typeface="Times New Roman"/>
                        <a:ea typeface="Times New Roman"/>
                        <a:cs typeface="Times New Roman"/>
                      </a:endParaRPr>
                    </a:p>
                  </a:txBody>
                  <a:tcPr marL="44450" marR="44450" marT="0" marB="0" anchor="b">
                    <a:lnL>
                      <a:noFill/>
                    </a:lnL>
                    <a:lnR>
                      <a:noFill/>
                    </a:lnR>
                    <a:lnT>
                      <a:noFill/>
                    </a:lnT>
                    <a:lnB>
                      <a:noFill/>
                    </a:lnB>
                  </a:tcPr>
                </a:tc>
              </a:tr>
              <a:tr h="276822">
                <a:tc>
                  <a:txBody>
                    <a:bodyPr/>
                    <a:lstStyle/>
                    <a:p>
                      <a:pPr>
                        <a:spcAft>
                          <a:spcPts val="0"/>
                        </a:spcAft>
                      </a:pPr>
                      <a:r>
                        <a:rPr lang="es-AR" sz="1600" dirty="0">
                          <a:solidFill>
                            <a:srgbClr val="000000"/>
                          </a:solidFill>
                          <a:latin typeface="Calibri"/>
                          <a:ea typeface="Times New Roman"/>
                          <a:cs typeface="Times New Roman"/>
                        </a:rPr>
                        <a:t>Argentina</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600">
                          <a:solidFill>
                            <a:srgbClr val="000000"/>
                          </a:solidFill>
                          <a:latin typeface="Calibri"/>
                          <a:ea typeface="Times New Roman"/>
                          <a:cs typeface="Times New Roman"/>
                        </a:rPr>
                        <a:t>SI</a:t>
                      </a:r>
                      <a:endParaRPr lang="es-AR" sz="1600">
                        <a:latin typeface="Times New Roman"/>
                        <a:ea typeface="Times New Roman"/>
                        <a:cs typeface="Times New Roman"/>
                      </a:endParaRPr>
                    </a:p>
                  </a:txBody>
                  <a:tcPr marL="44450" marR="44450" marT="0" marB="0" anchor="b">
                    <a:lnL>
                      <a:noFill/>
                    </a:lnL>
                    <a:lnR>
                      <a:noFill/>
                    </a:lnR>
                    <a:lnT>
                      <a:noFill/>
                    </a:lnT>
                    <a:lnB>
                      <a:noFill/>
                    </a:lnB>
                  </a:tcPr>
                </a:tc>
              </a:tr>
              <a:tr h="276822">
                <a:tc>
                  <a:txBody>
                    <a:bodyPr/>
                    <a:lstStyle/>
                    <a:p>
                      <a:pPr>
                        <a:spcAft>
                          <a:spcPts val="0"/>
                        </a:spcAft>
                      </a:pPr>
                      <a:r>
                        <a:rPr lang="es-AR" sz="1600" dirty="0">
                          <a:solidFill>
                            <a:srgbClr val="000000"/>
                          </a:solidFill>
                          <a:latin typeface="Calibri"/>
                          <a:ea typeface="Times New Roman"/>
                          <a:cs typeface="Times New Roman"/>
                        </a:rPr>
                        <a:t>Colombia</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600">
                          <a:solidFill>
                            <a:srgbClr val="000000"/>
                          </a:solidFill>
                          <a:latin typeface="Calibri"/>
                          <a:ea typeface="Times New Roman"/>
                          <a:cs typeface="Times New Roman"/>
                        </a:rPr>
                        <a:t>SI</a:t>
                      </a:r>
                      <a:endParaRPr lang="es-AR" sz="1600">
                        <a:latin typeface="Times New Roman"/>
                        <a:ea typeface="Times New Roman"/>
                        <a:cs typeface="Times New Roman"/>
                      </a:endParaRPr>
                    </a:p>
                  </a:txBody>
                  <a:tcPr marL="44450" marR="44450" marT="0" marB="0" anchor="b">
                    <a:lnL>
                      <a:noFill/>
                    </a:lnL>
                    <a:lnR>
                      <a:noFill/>
                    </a:lnR>
                    <a:lnT>
                      <a:noFill/>
                    </a:lnT>
                    <a:lnB>
                      <a:noFill/>
                    </a:lnB>
                  </a:tcPr>
                </a:tc>
              </a:tr>
              <a:tr h="276822">
                <a:tc>
                  <a:txBody>
                    <a:bodyPr/>
                    <a:lstStyle/>
                    <a:p>
                      <a:pPr>
                        <a:spcAft>
                          <a:spcPts val="0"/>
                        </a:spcAft>
                      </a:pPr>
                      <a:r>
                        <a:rPr lang="es-AR" sz="1600" dirty="0">
                          <a:solidFill>
                            <a:srgbClr val="000000"/>
                          </a:solidFill>
                          <a:latin typeface="Calibri"/>
                          <a:ea typeface="Times New Roman"/>
                          <a:cs typeface="Times New Roman"/>
                        </a:rPr>
                        <a:t>Ecuador</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600">
                          <a:solidFill>
                            <a:srgbClr val="000000"/>
                          </a:solidFill>
                          <a:latin typeface="Calibri"/>
                          <a:ea typeface="Times New Roman"/>
                          <a:cs typeface="Times New Roman"/>
                        </a:rPr>
                        <a:t>SI</a:t>
                      </a:r>
                      <a:endParaRPr lang="es-AR" sz="1600">
                        <a:latin typeface="Times New Roman"/>
                        <a:ea typeface="Times New Roman"/>
                        <a:cs typeface="Times New Roman"/>
                      </a:endParaRPr>
                    </a:p>
                  </a:txBody>
                  <a:tcPr marL="44450" marR="44450" marT="0" marB="0" anchor="b">
                    <a:lnL>
                      <a:noFill/>
                    </a:lnL>
                    <a:lnR>
                      <a:noFill/>
                    </a:lnR>
                    <a:lnT>
                      <a:noFill/>
                    </a:lnT>
                    <a:lnB>
                      <a:noFill/>
                    </a:lnB>
                  </a:tcPr>
                </a:tc>
              </a:tr>
              <a:tr h="276822">
                <a:tc>
                  <a:txBody>
                    <a:bodyPr/>
                    <a:lstStyle/>
                    <a:p>
                      <a:pPr>
                        <a:spcAft>
                          <a:spcPts val="0"/>
                        </a:spcAft>
                      </a:pPr>
                      <a:r>
                        <a:rPr lang="es-AR" sz="1600" dirty="0">
                          <a:solidFill>
                            <a:srgbClr val="000000"/>
                          </a:solidFill>
                          <a:latin typeface="Calibri"/>
                          <a:ea typeface="Times New Roman"/>
                          <a:cs typeface="Times New Roman"/>
                        </a:rPr>
                        <a:t>México</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600">
                          <a:solidFill>
                            <a:srgbClr val="000000"/>
                          </a:solidFill>
                          <a:latin typeface="Calibri"/>
                          <a:ea typeface="Times New Roman"/>
                          <a:cs typeface="Times New Roman"/>
                        </a:rPr>
                        <a:t>SI</a:t>
                      </a:r>
                      <a:endParaRPr lang="es-AR" sz="1600">
                        <a:latin typeface="Times New Roman"/>
                        <a:ea typeface="Times New Roman"/>
                        <a:cs typeface="Times New Roman"/>
                      </a:endParaRPr>
                    </a:p>
                  </a:txBody>
                  <a:tcPr marL="44450" marR="44450" marT="0" marB="0" anchor="b">
                    <a:lnL>
                      <a:noFill/>
                    </a:lnL>
                    <a:lnR>
                      <a:noFill/>
                    </a:lnR>
                    <a:lnT>
                      <a:noFill/>
                    </a:lnT>
                    <a:lnB>
                      <a:noFill/>
                    </a:lnB>
                  </a:tcPr>
                </a:tc>
              </a:tr>
              <a:tr h="276822">
                <a:tc>
                  <a:txBody>
                    <a:bodyPr/>
                    <a:lstStyle/>
                    <a:p>
                      <a:pPr>
                        <a:spcAft>
                          <a:spcPts val="0"/>
                        </a:spcAft>
                      </a:pPr>
                      <a:r>
                        <a:rPr lang="es-AR" sz="1600" dirty="0">
                          <a:solidFill>
                            <a:srgbClr val="000000"/>
                          </a:solidFill>
                          <a:latin typeface="Calibri"/>
                          <a:ea typeface="Times New Roman"/>
                          <a:cs typeface="Times New Roman"/>
                        </a:rPr>
                        <a:t>Nicaragua</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600" dirty="0">
                          <a:solidFill>
                            <a:srgbClr val="000000"/>
                          </a:solidFill>
                          <a:latin typeface="Calibri"/>
                          <a:ea typeface="Times New Roman"/>
                          <a:cs typeface="Times New Roman"/>
                        </a:rPr>
                        <a:t>SI</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r>
              <a:tr h="276822">
                <a:tc>
                  <a:txBody>
                    <a:bodyPr/>
                    <a:lstStyle/>
                    <a:p>
                      <a:pPr>
                        <a:spcAft>
                          <a:spcPts val="0"/>
                        </a:spcAft>
                      </a:pPr>
                      <a:r>
                        <a:rPr lang="es-AR" sz="1600" dirty="0">
                          <a:solidFill>
                            <a:srgbClr val="000000"/>
                          </a:solidFill>
                          <a:latin typeface="Calibri"/>
                          <a:ea typeface="Times New Roman"/>
                          <a:cs typeface="Times New Roman"/>
                        </a:rPr>
                        <a:t>Rep. Dominicana</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600" dirty="0">
                          <a:solidFill>
                            <a:srgbClr val="000000"/>
                          </a:solidFill>
                          <a:latin typeface="Calibri"/>
                          <a:ea typeface="Times New Roman"/>
                          <a:cs typeface="Times New Roman"/>
                        </a:rPr>
                        <a:t>SI</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r>
              <a:tr h="276822">
                <a:tc>
                  <a:txBody>
                    <a:bodyPr/>
                    <a:lstStyle/>
                    <a:p>
                      <a:pPr>
                        <a:spcAft>
                          <a:spcPts val="0"/>
                        </a:spcAft>
                      </a:pPr>
                      <a:r>
                        <a:rPr lang="es-AR" sz="1600" dirty="0">
                          <a:solidFill>
                            <a:srgbClr val="000000"/>
                          </a:solidFill>
                          <a:latin typeface="Calibri"/>
                          <a:ea typeface="Times New Roman"/>
                          <a:cs typeface="Times New Roman"/>
                        </a:rPr>
                        <a:t>Venezuela</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600" dirty="0">
                          <a:solidFill>
                            <a:srgbClr val="000000"/>
                          </a:solidFill>
                          <a:latin typeface="Calibri"/>
                          <a:ea typeface="Times New Roman"/>
                          <a:cs typeface="Times New Roman"/>
                        </a:rPr>
                        <a:t>SI</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r>
            </a:tbl>
          </a:graphicData>
        </a:graphic>
      </p:graphicFrame>
      <p:sp>
        <p:nvSpPr>
          <p:cNvPr id="99349" name="Rectangle 3"/>
          <p:cNvSpPr txBox="1">
            <a:spLocks noChangeArrowheads="1"/>
          </p:cNvSpPr>
          <p:nvPr/>
        </p:nvSpPr>
        <p:spPr bwMode="auto">
          <a:xfrm>
            <a:off x="285750" y="3500438"/>
            <a:ext cx="8643938" cy="428625"/>
          </a:xfrm>
          <a:prstGeom prst="rect">
            <a:avLst/>
          </a:prstGeom>
          <a:noFill/>
          <a:ln w="9525">
            <a:noFill/>
            <a:miter lim="800000"/>
            <a:headEnd/>
            <a:tailEnd/>
          </a:ln>
        </p:spPr>
        <p:txBody>
          <a:bodyPr/>
          <a:lstStyle/>
          <a:p>
            <a:pPr marL="342900" indent="-342900" algn="ctr">
              <a:lnSpc>
                <a:spcPct val="90000"/>
              </a:lnSpc>
            </a:pPr>
            <a:r>
              <a:rPr lang="es-AR" b="1" u="sng"/>
              <a:t>Normativas o programas de organismos no gubernamentales dedicados a la revalorización  de alimentos con valor patrimonial, por país</a:t>
            </a:r>
            <a:endParaRPr lang="es-ES"/>
          </a:p>
        </p:txBody>
      </p:sp>
      <p:graphicFrame>
        <p:nvGraphicFramePr>
          <p:cNvPr id="6" name="5 Tabla"/>
          <p:cNvGraphicFramePr>
            <a:graphicFrameLocks noGrp="1"/>
          </p:cNvGraphicFramePr>
          <p:nvPr/>
        </p:nvGraphicFramePr>
        <p:xfrm>
          <a:off x="2071688" y="4286250"/>
          <a:ext cx="4643437" cy="2071688"/>
        </p:xfrm>
        <a:graphic>
          <a:graphicData uri="http://schemas.openxmlformats.org/drawingml/2006/table">
            <a:tbl>
              <a:tblPr/>
              <a:tblGrid>
                <a:gridCol w="2798382"/>
                <a:gridCol w="1845088"/>
              </a:tblGrid>
              <a:tr h="258963">
                <a:tc>
                  <a:txBody>
                    <a:bodyPr/>
                    <a:lstStyle/>
                    <a:p>
                      <a:pPr>
                        <a:spcAft>
                          <a:spcPts val="0"/>
                        </a:spcAft>
                      </a:pPr>
                      <a:r>
                        <a:rPr lang="es-ES" sz="1600" b="1" u="words" dirty="0">
                          <a:solidFill>
                            <a:srgbClr val="000000"/>
                          </a:solidFill>
                          <a:latin typeface="Calibri"/>
                          <a:ea typeface="Times New Roman"/>
                          <a:cs typeface="Times New Roman"/>
                        </a:rPr>
                        <a:t>País</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600" b="1" u="sng">
                          <a:solidFill>
                            <a:srgbClr val="000000"/>
                          </a:solidFill>
                          <a:latin typeface="Calibri"/>
                          <a:ea typeface="Times New Roman"/>
                          <a:cs typeface="Times New Roman"/>
                        </a:rPr>
                        <a:t>Posee</a:t>
                      </a:r>
                      <a:endParaRPr lang="es-AR" sz="1600">
                        <a:latin typeface="Times New Roman"/>
                        <a:ea typeface="Times New Roman"/>
                        <a:cs typeface="Times New Roman"/>
                      </a:endParaRPr>
                    </a:p>
                  </a:txBody>
                  <a:tcPr marL="44450" marR="44450" marT="0" marB="0" anchor="b">
                    <a:lnL>
                      <a:noFill/>
                    </a:lnL>
                    <a:lnR>
                      <a:noFill/>
                    </a:lnR>
                    <a:lnT>
                      <a:noFill/>
                    </a:lnT>
                    <a:lnB>
                      <a:noFill/>
                    </a:lnB>
                  </a:tcPr>
                </a:tc>
              </a:tr>
              <a:tr h="258963">
                <a:tc>
                  <a:txBody>
                    <a:bodyPr/>
                    <a:lstStyle/>
                    <a:p>
                      <a:pPr>
                        <a:spcAft>
                          <a:spcPts val="0"/>
                        </a:spcAft>
                      </a:pPr>
                      <a:r>
                        <a:rPr lang="es-AR" sz="1600" dirty="0">
                          <a:solidFill>
                            <a:srgbClr val="000000"/>
                          </a:solidFill>
                          <a:latin typeface="Calibri"/>
                          <a:ea typeface="Times New Roman"/>
                          <a:cs typeface="Times New Roman"/>
                        </a:rPr>
                        <a:t>Argentina</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600">
                          <a:solidFill>
                            <a:srgbClr val="000000"/>
                          </a:solidFill>
                          <a:latin typeface="Calibri"/>
                          <a:ea typeface="Times New Roman"/>
                          <a:cs typeface="Times New Roman"/>
                        </a:rPr>
                        <a:t>SI</a:t>
                      </a:r>
                      <a:endParaRPr lang="es-AR" sz="1600">
                        <a:latin typeface="Times New Roman"/>
                        <a:ea typeface="Times New Roman"/>
                        <a:cs typeface="Times New Roman"/>
                      </a:endParaRPr>
                    </a:p>
                  </a:txBody>
                  <a:tcPr marL="44450" marR="44450" marT="0" marB="0" anchor="b">
                    <a:lnL>
                      <a:noFill/>
                    </a:lnL>
                    <a:lnR>
                      <a:noFill/>
                    </a:lnR>
                    <a:lnT>
                      <a:noFill/>
                    </a:lnT>
                    <a:lnB>
                      <a:noFill/>
                    </a:lnB>
                  </a:tcPr>
                </a:tc>
              </a:tr>
              <a:tr h="258963">
                <a:tc>
                  <a:txBody>
                    <a:bodyPr/>
                    <a:lstStyle/>
                    <a:p>
                      <a:pPr>
                        <a:spcAft>
                          <a:spcPts val="0"/>
                        </a:spcAft>
                      </a:pPr>
                      <a:r>
                        <a:rPr lang="es-AR" sz="1600" dirty="0">
                          <a:solidFill>
                            <a:srgbClr val="000000"/>
                          </a:solidFill>
                          <a:latin typeface="Calibri"/>
                          <a:ea typeface="Times New Roman"/>
                          <a:cs typeface="Times New Roman"/>
                        </a:rPr>
                        <a:t>Colombia</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600">
                          <a:solidFill>
                            <a:srgbClr val="000000"/>
                          </a:solidFill>
                          <a:latin typeface="Calibri"/>
                          <a:ea typeface="Times New Roman"/>
                          <a:cs typeface="Times New Roman"/>
                        </a:rPr>
                        <a:t>SI</a:t>
                      </a:r>
                      <a:endParaRPr lang="es-AR" sz="1600">
                        <a:latin typeface="Times New Roman"/>
                        <a:ea typeface="Times New Roman"/>
                        <a:cs typeface="Times New Roman"/>
                      </a:endParaRPr>
                    </a:p>
                  </a:txBody>
                  <a:tcPr marL="44450" marR="44450" marT="0" marB="0" anchor="b">
                    <a:lnL>
                      <a:noFill/>
                    </a:lnL>
                    <a:lnR>
                      <a:noFill/>
                    </a:lnR>
                    <a:lnT>
                      <a:noFill/>
                    </a:lnT>
                    <a:lnB>
                      <a:noFill/>
                    </a:lnB>
                  </a:tcPr>
                </a:tc>
              </a:tr>
              <a:tr h="258963">
                <a:tc>
                  <a:txBody>
                    <a:bodyPr/>
                    <a:lstStyle/>
                    <a:p>
                      <a:pPr>
                        <a:spcAft>
                          <a:spcPts val="0"/>
                        </a:spcAft>
                      </a:pPr>
                      <a:r>
                        <a:rPr lang="es-AR" sz="1600" dirty="0">
                          <a:solidFill>
                            <a:srgbClr val="000000"/>
                          </a:solidFill>
                          <a:latin typeface="Calibri"/>
                          <a:ea typeface="Times New Roman"/>
                          <a:cs typeface="Times New Roman"/>
                        </a:rPr>
                        <a:t>Ecuador</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600">
                          <a:solidFill>
                            <a:srgbClr val="000000"/>
                          </a:solidFill>
                          <a:latin typeface="Calibri"/>
                          <a:ea typeface="Times New Roman"/>
                          <a:cs typeface="Times New Roman"/>
                        </a:rPr>
                        <a:t>SI</a:t>
                      </a:r>
                      <a:endParaRPr lang="es-AR" sz="1600">
                        <a:latin typeface="Times New Roman"/>
                        <a:ea typeface="Times New Roman"/>
                        <a:cs typeface="Times New Roman"/>
                      </a:endParaRPr>
                    </a:p>
                  </a:txBody>
                  <a:tcPr marL="44450" marR="44450" marT="0" marB="0" anchor="b">
                    <a:lnL>
                      <a:noFill/>
                    </a:lnL>
                    <a:lnR>
                      <a:noFill/>
                    </a:lnR>
                    <a:lnT>
                      <a:noFill/>
                    </a:lnT>
                    <a:lnB>
                      <a:noFill/>
                    </a:lnB>
                  </a:tcPr>
                </a:tc>
              </a:tr>
              <a:tr h="258963">
                <a:tc>
                  <a:txBody>
                    <a:bodyPr/>
                    <a:lstStyle/>
                    <a:p>
                      <a:pPr>
                        <a:spcAft>
                          <a:spcPts val="0"/>
                        </a:spcAft>
                      </a:pPr>
                      <a:r>
                        <a:rPr lang="es-AR" sz="1600" dirty="0">
                          <a:solidFill>
                            <a:srgbClr val="000000"/>
                          </a:solidFill>
                          <a:latin typeface="Calibri"/>
                          <a:ea typeface="Times New Roman"/>
                          <a:cs typeface="Times New Roman"/>
                        </a:rPr>
                        <a:t>México</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600">
                          <a:solidFill>
                            <a:srgbClr val="000000"/>
                          </a:solidFill>
                          <a:latin typeface="Calibri"/>
                          <a:ea typeface="Times New Roman"/>
                          <a:cs typeface="Times New Roman"/>
                        </a:rPr>
                        <a:t>SI</a:t>
                      </a:r>
                      <a:endParaRPr lang="es-AR" sz="1600">
                        <a:latin typeface="Times New Roman"/>
                        <a:ea typeface="Times New Roman"/>
                        <a:cs typeface="Times New Roman"/>
                      </a:endParaRPr>
                    </a:p>
                  </a:txBody>
                  <a:tcPr marL="44450" marR="44450" marT="0" marB="0" anchor="b">
                    <a:lnL>
                      <a:noFill/>
                    </a:lnL>
                    <a:lnR>
                      <a:noFill/>
                    </a:lnR>
                    <a:lnT>
                      <a:noFill/>
                    </a:lnT>
                    <a:lnB>
                      <a:noFill/>
                    </a:lnB>
                  </a:tcPr>
                </a:tc>
              </a:tr>
              <a:tr h="258963">
                <a:tc>
                  <a:txBody>
                    <a:bodyPr/>
                    <a:lstStyle/>
                    <a:p>
                      <a:pPr>
                        <a:spcAft>
                          <a:spcPts val="0"/>
                        </a:spcAft>
                      </a:pPr>
                      <a:r>
                        <a:rPr lang="es-AR" sz="1600" dirty="0">
                          <a:solidFill>
                            <a:srgbClr val="000000"/>
                          </a:solidFill>
                          <a:latin typeface="Calibri"/>
                          <a:ea typeface="Times New Roman"/>
                          <a:cs typeface="Times New Roman"/>
                        </a:rPr>
                        <a:t>Nicaragua</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600" dirty="0">
                          <a:solidFill>
                            <a:srgbClr val="000000"/>
                          </a:solidFill>
                          <a:latin typeface="Calibri"/>
                          <a:ea typeface="Times New Roman"/>
                          <a:cs typeface="Times New Roman"/>
                        </a:rPr>
                        <a:t>SI</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r>
              <a:tr h="258963">
                <a:tc>
                  <a:txBody>
                    <a:bodyPr/>
                    <a:lstStyle/>
                    <a:p>
                      <a:pPr>
                        <a:spcAft>
                          <a:spcPts val="0"/>
                        </a:spcAft>
                      </a:pPr>
                      <a:r>
                        <a:rPr lang="es-AR" sz="1600">
                          <a:solidFill>
                            <a:srgbClr val="000000"/>
                          </a:solidFill>
                          <a:latin typeface="Calibri"/>
                          <a:ea typeface="Times New Roman"/>
                          <a:cs typeface="Times New Roman"/>
                        </a:rPr>
                        <a:t>Rep. Dominicana</a:t>
                      </a:r>
                      <a:endParaRPr lang="es-AR" sz="16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600" dirty="0">
                          <a:solidFill>
                            <a:srgbClr val="000000"/>
                          </a:solidFill>
                          <a:latin typeface="Calibri"/>
                          <a:ea typeface="Times New Roman"/>
                          <a:cs typeface="Times New Roman"/>
                        </a:rPr>
                        <a:t>SI</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r>
              <a:tr h="258963">
                <a:tc>
                  <a:txBody>
                    <a:bodyPr/>
                    <a:lstStyle/>
                    <a:p>
                      <a:pPr>
                        <a:spcAft>
                          <a:spcPts val="0"/>
                        </a:spcAft>
                      </a:pPr>
                      <a:r>
                        <a:rPr lang="es-AR" sz="1600">
                          <a:solidFill>
                            <a:srgbClr val="000000"/>
                          </a:solidFill>
                          <a:latin typeface="Calibri"/>
                          <a:ea typeface="Times New Roman"/>
                          <a:cs typeface="Times New Roman"/>
                        </a:rPr>
                        <a:t>Venezuela</a:t>
                      </a:r>
                      <a:endParaRPr lang="es-AR" sz="16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AR" sz="1600" dirty="0">
                          <a:solidFill>
                            <a:srgbClr val="000000"/>
                          </a:solidFill>
                          <a:latin typeface="Calibri"/>
                          <a:ea typeface="Times New Roman"/>
                          <a:cs typeface="Times New Roman"/>
                        </a:rPr>
                        <a:t>SI</a:t>
                      </a:r>
                      <a:endParaRPr lang="es-AR" sz="1600" dirty="0">
                        <a:latin typeface="Times New Roman"/>
                        <a:ea typeface="Times New Roman"/>
                        <a:cs typeface="Times New Roman"/>
                      </a:endParaRPr>
                    </a:p>
                  </a:txBody>
                  <a:tcPr marL="44450" marR="44450" marT="0" marB="0" anchor="b">
                    <a:lnL>
                      <a:noFill/>
                    </a:lnL>
                    <a:lnR>
                      <a:noFill/>
                    </a:lnR>
                    <a:lnT>
                      <a:noFill/>
                    </a:lnT>
                    <a:lnB>
                      <a:noFill/>
                    </a:lnB>
                  </a:tcPr>
                </a:tc>
              </a:tr>
            </a:tbl>
          </a:graphicData>
        </a:graphic>
      </p:graphicFrame>
    </p:spTree>
  </p:cSld>
  <p:clrMapOvr>
    <a:masterClrMapping/>
  </p:clrMapOvr>
  <p:transition>
    <p:randomBar dir="ver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4" name="Object 2"/>
          <p:cNvGraphicFramePr>
            <a:graphicFrameLocks noChangeAspect="1"/>
          </p:cNvGraphicFramePr>
          <p:nvPr/>
        </p:nvGraphicFramePr>
        <p:xfrm>
          <a:off x="0" y="0"/>
          <a:ext cx="9144000" cy="6858000"/>
        </p:xfrm>
        <a:graphic>
          <a:graphicData uri="http://schemas.openxmlformats.org/presentationml/2006/ole">
            <p:oleObj spid="_x0000_s100354" name="Imagen" r:id="rId3" imgW="1066772" imgH="1066772" progId="MS_ClipArt_Gallery.2">
              <p:embed/>
            </p:oleObj>
          </a:graphicData>
        </a:graphic>
      </p:graphicFrame>
      <p:sp>
        <p:nvSpPr>
          <p:cNvPr id="100355" name="Rectangle 3"/>
          <p:cNvSpPr txBox="1">
            <a:spLocks noChangeArrowheads="1"/>
          </p:cNvSpPr>
          <p:nvPr/>
        </p:nvSpPr>
        <p:spPr bwMode="auto">
          <a:xfrm>
            <a:off x="285750" y="285750"/>
            <a:ext cx="8643938" cy="428625"/>
          </a:xfrm>
          <a:prstGeom prst="rect">
            <a:avLst/>
          </a:prstGeom>
          <a:noFill/>
          <a:ln w="9525">
            <a:noFill/>
            <a:miter lim="800000"/>
            <a:headEnd/>
            <a:tailEnd/>
          </a:ln>
        </p:spPr>
        <p:txBody>
          <a:bodyPr/>
          <a:lstStyle/>
          <a:p>
            <a:pPr marL="342900" indent="-342900" algn="ctr">
              <a:lnSpc>
                <a:spcPct val="90000"/>
              </a:lnSpc>
            </a:pPr>
            <a:r>
              <a:rPr lang="es-AR" b="1" u="sng"/>
              <a:t>Identificación de rutas, circuitos , o fiestas populares, en los que la comercialización se efectúa utilizando todos los componentes  que intervienen en el producto turístico, por país</a:t>
            </a:r>
            <a:endParaRPr lang="es-ES"/>
          </a:p>
        </p:txBody>
      </p:sp>
      <p:graphicFrame>
        <p:nvGraphicFramePr>
          <p:cNvPr id="4" name="3 Tabla"/>
          <p:cNvGraphicFramePr>
            <a:graphicFrameLocks noGrp="1"/>
          </p:cNvGraphicFramePr>
          <p:nvPr/>
        </p:nvGraphicFramePr>
        <p:xfrm>
          <a:off x="928688" y="1428750"/>
          <a:ext cx="7358062" cy="2743200"/>
        </p:xfrm>
        <a:graphic>
          <a:graphicData uri="http://schemas.openxmlformats.org/drawingml/2006/table">
            <a:tbl>
              <a:tblPr/>
              <a:tblGrid>
                <a:gridCol w="7358114"/>
              </a:tblGrid>
              <a:tr h="257176">
                <a:tc>
                  <a:txBody>
                    <a:bodyPr/>
                    <a:lstStyle/>
                    <a:p>
                      <a:pPr>
                        <a:spcAft>
                          <a:spcPts val="0"/>
                        </a:spcAft>
                      </a:pPr>
                      <a:r>
                        <a:rPr lang="es-AR" sz="1800" b="1" u="sng" dirty="0">
                          <a:solidFill>
                            <a:srgbClr val="000000"/>
                          </a:solidFill>
                          <a:latin typeface="Calibri"/>
                          <a:ea typeface="Times New Roman"/>
                          <a:cs typeface="Times New Roman"/>
                        </a:rPr>
                        <a:t>Argentina</a:t>
                      </a:r>
                      <a:endParaRPr lang="es-AR" sz="1800" dirty="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57176">
                <a:tc>
                  <a:txBody>
                    <a:bodyPr/>
                    <a:lstStyle/>
                    <a:p>
                      <a:pPr>
                        <a:spcAft>
                          <a:spcPts val="0"/>
                        </a:spcAft>
                      </a:pPr>
                      <a:r>
                        <a:rPr lang="es-AR" sz="1800" dirty="0">
                          <a:solidFill>
                            <a:srgbClr val="000000"/>
                          </a:solidFill>
                          <a:latin typeface="Calibri"/>
                          <a:ea typeface="Times New Roman"/>
                          <a:cs typeface="Times New Roman"/>
                        </a:rPr>
                        <a:t>Rutas de la Yerba Mate</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6">
                <a:tc>
                  <a:txBody>
                    <a:bodyPr/>
                    <a:lstStyle/>
                    <a:p>
                      <a:pPr>
                        <a:spcAft>
                          <a:spcPts val="0"/>
                        </a:spcAft>
                      </a:pPr>
                      <a:r>
                        <a:rPr lang="es-AR" sz="1800" dirty="0">
                          <a:solidFill>
                            <a:srgbClr val="000000"/>
                          </a:solidFill>
                          <a:latin typeface="Calibri"/>
                          <a:ea typeface="Times New Roman"/>
                          <a:cs typeface="Times New Roman"/>
                        </a:rPr>
                        <a:t>Rutas del Vino o Caminos del Vino</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6">
                <a:tc>
                  <a:txBody>
                    <a:bodyPr/>
                    <a:lstStyle/>
                    <a:p>
                      <a:pPr>
                        <a:spcAft>
                          <a:spcPts val="0"/>
                        </a:spcAft>
                      </a:pPr>
                      <a:r>
                        <a:rPr lang="es-AR" sz="1800" dirty="0">
                          <a:solidFill>
                            <a:srgbClr val="000000"/>
                          </a:solidFill>
                          <a:latin typeface="Calibri"/>
                          <a:ea typeface="Times New Roman"/>
                          <a:cs typeface="Times New Roman"/>
                        </a:rPr>
                        <a:t>Ruta del Olivo</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6">
                <a:tc>
                  <a:txBody>
                    <a:bodyPr/>
                    <a:lstStyle/>
                    <a:p>
                      <a:pPr>
                        <a:spcAft>
                          <a:spcPts val="0"/>
                        </a:spcAft>
                      </a:pPr>
                      <a:r>
                        <a:rPr lang="es-AR" sz="1800" dirty="0">
                          <a:solidFill>
                            <a:srgbClr val="000000"/>
                          </a:solidFill>
                          <a:latin typeface="Calibri"/>
                          <a:ea typeface="Times New Roman"/>
                          <a:cs typeface="Times New Roman"/>
                        </a:rPr>
                        <a:t>Ruta de los chacinados y los quesos cordobeses</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6">
                <a:tc>
                  <a:txBody>
                    <a:bodyPr/>
                    <a:lstStyle/>
                    <a:p>
                      <a:pPr>
                        <a:spcAft>
                          <a:spcPts val="0"/>
                        </a:spcAft>
                      </a:pPr>
                      <a:r>
                        <a:rPr lang="es-AR" sz="1800" dirty="0">
                          <a:solidFill>
                            <a:srgbClr val="000000"/>
                          </a:solidFill>
                          <a:latin typeface="Calibri"/>
                          <a:ea typeface="Times New Roman"/>
                          <a:cs typeface="Times New Roman"/>
                        </a:rPr>
                        <a:t>Fiesta Nacional de la Vendimia</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6">
                <a:tc>
                  <a:txBody>
                    <a:bodyPr/>
                    <a:lstStyle/>
                    <a:p>
                      <a:pPr>
                        <a:spcAft>
                          <a:spcPts val="0"/>
                        </a:spcAft>
                      </a:pPr>
                      <a:r>
                        <a:rPr lang="es-AR" sz="1800" dirty="0">
                          <a:solidFill>
                            <a:srgbClr val="000000"/>
                          </a:solidFill>
                          <a:latin typeface="Calibri"/>
                          <a:ea typeface="Times New Roman"/>
                          <a:cs typeface="Times New Roman"/>
                        </a:rPr>
                        <a:t>Fiesta de la Pachamama</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6">
                <a:tc>
                  <a:txBody>
                    <a:bodyPr/>
                    <a:lstStyle/>
                    <a:p>
                      <a:pPr>
                        <a:spcAft>
                          <a:spcPts val="0"/>
                        </a:spcAft>
                      </a:pPr>
                      <a:r>
                        <a:rPr lang="es-AR" sz="1800" dirty="0">
                          <a:solidFill>
                            <a:srgbClr val="000000"/>
                          </a:solidFill>
                          <a:latin typeface="Calibri"/>
                          <a:ea typeface="Times New Roman"/>
                          <a:cs typeface="Times New Roman"/>
                        </a:rPr>
                        <a:t>Fiesta Nacional de la Empanada</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6">
                <a:tc>
                  <a:txBody>
                    <a:bodyPr/>
                    <a:lstStyle/>
                    <a:p>
                      <a:pPr>
                        <a:spcAft>
                          <a:spcPts val="0"/>
                        </a:spcAft>
                      </a:pPr>
                      <a:r>
                        <a:rPr lang="es-AR" sz="1800" dirty="0">
                          <a:solidFill>
                            <a:srgbClr val="000000"/>
                          </a:solidFill>
                          <a:latin typeface="Calibri"/>
                          <a:ea typeface="Times New Roman"/>
                          <a:cs typeface="Times New Roman"/>
                        </a:rPr>
                        <a:t>Fiesta de la Dulzura en Villa de Merlo, provincia de San Luis</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6">
                <a:tc>
                  <a:txBody>
                    <a:bodyPr/>
                    <a:lstStyle/>
                    <a:p>
                      <a:pPr>
                        <a:spcAft>
                          <a:spcPts val="0"/>
                        </a:spcAft>
                      </a:pPr>
                      <a:r>
                        <a:rPr lang="es-AR" sz="1800" dirty="0">
                          <a:solidFill>
                            <a:srgbClr val="000000"/>
                          </a:solidFill>
                          <a:latin typeface="Calibri"/>
                          <a:ea typeface="Times New Roman"/>
                          <a:cs typeface="Times New Roman"/>
                        </a:rPr>
                        <a:t>Otras</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928688" y="4286250"/>
          <a:ext cx="7358062" cy="2193925"/>
        </p:xfrm>
        <a:graphic>
          <a:graphicData uri="http://schemas.openxmlformats.org/drawingml/2006/table">
            <a:tbl>
              <a:tblPr/>
              <a:tblGrid>
                <a:gridCol w="7358114"/>
              </a:tblGrid>
              <a:tr h="253008">
                <a:tc>
                  <a:txBody>
                    <a:bodyPr/>
                    <a:lstStyle/>
                    <a:p>
                      <a:pPr>
                        <a:spcAft>
                          <a:spcPts val="0"/>
                        </a:spcAft>
                      </a:pPr>
                      <a:r>
                        <a:rPr lang="es-AR" sz="1800" b="1" u="sng" dirty="0">
                          <a:solidFill>
                            <a:srgbClr val="000000"/>
                          </a:solidFill>
                          <a:latin typeface="Calibri"/>
                          <a:ea typeface="Times New Roman"/>
                          <a:cs typeface="Times New Roman"/>
                        </a:rPr>
                        <a:t>Colombia</a:t>
                      </a:r>
                      <a:endParaRPr lang="es-AR" sz="1800" dirty="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53008">
                <a:tc>
                  <a:txBody>
                    <a:bodyPr/>
                    <a:lstStyle/>
                    <a:p>
                      <a:pPr>
                        <a:spcAft>
                          <a:spcPts val="0"/>
                        </a:spcAft>
                      </a:pPr>
                      <a:r>
                        <a:rPr lang="es-AR" sz="1800" dirty="0">
                          <a:solidFill>
                            <a:srgbClr val="000000"/>
                          </a:solidFill>
                          <a:latin typeface="Calibri"/>
                          <a:ea typeface="Times New Roman"/>
                          <a:cs typeface="Times New Roman"/>
                        </a:rPr>
                        <a:t>La ruta del café:  Triángulo del café</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008">
                <a:tc>
                  <a:txBody>
                    <a:bodyPr/>
                    <a:lstStyle/>
                    <a:p>
                      <a:pPr>
                        <a:spcAft>
                          <a:spcPts val="0"/>
                        </a:spcAft>
                      </a:pPr>
                      <a:r>
                        <a:rPr lang="es-AR" sz="1800" dirty="0">
                          <a:solidFill>
                            <a:srgbClr val="000000"/>
                          </a:solidFill>
                          <a:latin typeface="Calibri"/>
                          <a:ea typeface="Times New Roman"/>
                          <a:cs typeface="Times New Roman"/>
                        </a:rPr>
                        <a:t>La ruta gastronómica. Un </a:t>
                      </a:r>
                      <a:r>
                        <a:rPr lang="es-AR" sz="1800" dirty="0" err="1">
                          <a:solidFill>
                            <a:srgbClr val="000000"/>
                          </a:solidFill>
                          <a:latin typeface="Calibri"/>
                          <a:ea typeface="Times New Roman"/>
                          <a:cs typeface="Times New Roman"/>
                        </a:rPr>
                        <a:t>Quindio</a:t>
                      </a:r>
                      <a:r>
                        <a:rPr lang="es-AR" sz="1800" dirty="0">
                          <a:solidFill>
                            <a:srgbClr val="000000"/>
                          </a:solidFill>
                          <a:latin typeface="Calibri"/>
                          <a:ea typeface="Times New Roman"/>
                          <a:cs typeface="Times New Roman"/>
                        </a:rPr>
                        <a:t> de saberes y sabores.</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008">
                <a:tc>
                  <a:txBody>
                    <a:bodyPr/>
                    <a:lstStyle/>
                    <a:p>
                      <a:pPr>
                        <a:spcAft>
                          <a:spcPts val="0"/>
                        </a:spcAft>
                      </a:pPr>
                      <a:r>
                        <a:rPr lang="es-AR" sz="1800" dirty="0">
                          <a:solidFill>
                            <a:srgbClr val="000000"/>
                          </a:solidFill>
                          <a:latin typeface="Calibri"/>
                          <a:ea typeface="Times New Roman"/>
                          <a:cs typeface="Times New Roman"/>
                        </a:rPr>
                        <a:t>Ruta gastronómica Barranquilla</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008">
                <a:tc>
                  <a:txBody>
                    <a:bodyPr/>
                    <a:lstStyle/>
                    <a:p>
                      <a:pPr>
                        <a:spcAft>
                          <a:spcPts val="0"/>
                        </a:spcAft>
                      </a:pPr>
                      <a:r>
                        <a:rPr lang="es-AR" sz="1800" dirty="0">
                          <a:solidFill>
                            <a:srgbClr val="000000"/>
                          </a:solidFill>
                          <a:latin typeface="Calibri"/>
                          <a:ea typeface="Times New Roman"/>
                          <a:cs typeface="Times New Roman"/>
                        </a:rPr>
                        <a:t>Sabor Barranquilla</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008">
                <a:tc>
                  <a:txBody>
                    <a:bodyPr/>
                    <a:lstStyle/>
                    <a:p>
                      <a:pPr>
                        <a:spcAft>
                          <a:spcPts val="0"/>
                        </a:spcAft>
                      </a:pPr>
                      <a:r>
                        <a:rPr lang="es-AR" sz="1800" dirty="0">
                          <a:solidFill>
                            <a:srgbClr val="000000"/>
                          </a:solidFill>
                          <a:latin typeface="Calibri"/>
                          <a:ea typeface="Times New Roman"/>
                          <a:cs typeface="Times New Roman"/>
                        </a:rPr>
                        <a:t>Festival de la Ciruela</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008">
                <a:tc>
                  <a:txBody>
                    <a:bodyPr/>
                    <a:lstStyle/>
                    <a:p>
                      <a:pPr>
                        <a:spcAft>
                          <a:spcPts val="0"/>
                        </a:spcAft>
                      </a:pPr>
                      <a:r>
                        <a:rPr lang="es-AR" sz="1800" dirty="0">
                          <a:solidFill>
                            <a:srgbClr val="000000"/>
                          </a:solidFill>
                          <a:latin typeface="Calibri"/>
                          <a:ea typeface="Times New Roman"/>
                          <a:cs typeface="Times New Roman"/>
                        </a:rPr>
                        <a:t>Festival de la yuca</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008">
                <a:tc>
                  <a:txBody>
                    <a:bodyPr/>
                    <a:lstStyle/>
                    <a:p>
                      <a:pPr>
                        <a:spcAft>
                          <a:spcPts val="0"/>
                        </a:spcAft>
                      </a:pPr>
                      <a:r>
                        <a:rPr lang="es-AR" sz="1800" dirty="0">
                          <a:solidFill>
                            <a:srgbClr val="000000"/>
                          </a:solidFill>
                          <a:latin typeface="Calibri"/>
                          <a:ea typeface="Times New Roman"/>
                          <a:cs typeface="Times New Roman"/>
                        </a:rPr>
                        <a:t>Otras</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randomBar dir="ver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Object 2"/>
          <p:cNvGraphicFramePr>
            <a:graphicFrameLocks noChangeAspect="1"/>
          </p:cNvGraphicFramePr>
          <p:nvPr/>
        </p:nvGraphicFramePr>
        <p:xfrm>
          <a:off x="0" y="0"/>
          <a:ext cx="9144000" cy="6858000"/>
        </p:xfrm>
        <a:graphic>
          <a:graphicData uri="http://schemas.openxmlformats.org/presentationml/2006/ole">
            <p:oleObj spid="_x0000_s101378" name="Imagen" r:id="rId3" imgW="1066772" imgH="1066772" progId="MS_ClipArt_Gallery.2">
              <p:embed/>
            </p:oleObj>
          </a:graphicData>
        </a:graphic>
      </p:graphicFrame>
      <p:sp>
        <p:nvSpPr>
          <p:cNvPr id="101379" name="Rectangle 3"/>
          <p:cNvSpPr txBox="1">
            <a:spLocks noChangeArrowheads="1"/>
          </p:cNvSpPr>
          <p:nvPr/>
        </p:nvSpPr>
        <p:spPr bwMode="auto">
          <a:xfrm>
            <a:off x="285750" y="285750"/>
            <a:ext cx="8643938" cy="428625"/>
          </a:xfrm>
          <a:prstGeom prst="rect">
            <a:avLst/>
          </a:prstGeom>
          <a:noFill/>
          <a:ln w="9525">
            <a:noFill/>
            <a:miter lim="800000"/>
            <a:headEnd/>
            <a:tailEnd/>
          </a:ln>
        </p:spPr>
        <p:txBody>
          <a:bodyPr/>
          <a:lstStyle/>
          <a:p>
            <a:pPr marL="342900" indent="-342900" algn="ctr">
              <a:lnSpc>
                <a:spcPct val="90000"/>
              </a:lnSpc>
            </a:pPr>
            <a:r>
              <a:rPr lang="es-AR" b="1" u="sng"/>
              <a:t>Identificación de rutas, circuitos , o fiestas populares, en los que la comercialización se efectúa utilizando todos los componentes  que intervienen en el producto turístico, por país</a:t>
            </a:r>
            <a:endParaRPr lang="es-ES"/>
          </a:p>
        </p:txBody>
      </p:sp>
      <p:graphicFrame>
        <p:nvGraphicFramePr>
          <p:cNvPr id="5" name="4 Tabla"/>
          <p:cNvGraphicFramePr>
            <a:graphicFrameLocks noGrp="1"/>
          </p:cNvGraphicFramePr>
          <p:nvPr/>
        </p:nvGraphicFramePr>
        <p:xfrm>
          <a:off x="928688" y="1000125"/>
          <a:ext cx="7429500" cy="2193925"/>
        </p:xfrm>
        <a:graphic>
          <a:graphicData uri="http://schemas.openxmlformats.org/drawingml/2006/table">
            <a:tbl>
              <a:tblPr/>
              <a:tblGrid>
                <a:gridCol w="7429552"/>
              </a:tblGrid>
              <a:tr h="190500">
                <a:tc>
                  <a:txBody>
                    <a:bodyPr/>
                    <a:lstStyle/>
                    <a:p>
                      <a:pPr>
                        <a:spcAft>
                          <a:spcPts val="0"/>
                        </a:spcAft>
                      </a:pPr>
                      <a:r>
                        <a:rPr lang="es-AR" sz="1800" b="1" u="sng" dirty="0">
                          <a:solidFill>
                            <a:srgbClr val="000000"/>
                          </a:solidFill>
                          <a:latin typeface="Calibri"/>
                          <a:ea typeface="Times New Roman"/>
                          <a:cs typeface="Times New Roman"/>
                        </a:rPr>
                        <a:t>Ecuador</a:t>
                      </a:r>
                      <a:endParaRPr lang="es-AR" sz="1800" dirty="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Ruta de la Concha </a:t>
                      </a:r>
                      <a:r>
                        <a:rPr lang="es-AR" sz="1800" dirty="0" err="1">
                          <a:solidFill>
                            <a:srgbClr val="000000"/>
                          </a:solidFill>
                          <a:latin typeface="Calibri"/>
                          <a:ea typeface="Times New Roman"/>
                          <a:cs typeface="Times New Roman"/>
                        </a:rPr>
                        <a:t>Espondylus</a:t>
                      </a:r>
                      <a:r>
                        <a:rPr lang="es-AR" sz="1800" dirty="0">
                          <a:solidFill>
                            <a:srgbClr val="000000"/>
                          </a:solidFill>
                          <a:latin typeface="Calibri"/>
                          <a:ea typeface="Times New Roman"/>
                          <a:cs typeface="Times New Roman"/>
                        </a:rPr>
                        <a:t> (Ceviche y Platos con Mariscos)</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Ruta de la Avenida de los Volcanes (Llapingachos y </a:t>
                      </a:r>
                      <a:r>
                        <a:rPr lang="es-AR" sz="1800" dirty="0" err="1">
                          <a:solidFill>
                            <a:srgbClr val="000000"/>
                          </a:solidFill>
                          <a:latin typeface="Calibri"/>
                          <a:ea typeface="Times New Roman"/>
                          <a:cs typeface="Times New Roman"/>
                        </a:rPr>
                        <a:t>Chugchucaras</a:t>
                      </a:r>
                      <a:r>
                        <a:rPr lang="es-AR" sz="1800" dirty="0">
                          <a:solidFill>
                            <a:srgbClr val="000000"/>
                          </a:solidFill>
                          <a:latin typeface="Calibri"/>
                          <a:ea typeface="Times New Roman"/>
                          <a:cs typeface="Times New Roman"/>
                        </a:rPr>
                        <a:t>)</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Fiesta Popular del </a:t>
                      </a:r>
                      <a:r>
                        <a:rPr lang="es-AR" sz="1800" dirty="0" err="1">
                          <a:solidFill>
                            <a:srgbClr val="000000"/>
                          </a:solidFill>
                          <a:latin typeface="Calibri"/>
                          <a:ea typeface="Times New Roman"/>
                          <a:cs typeface="Times New Roman"/>
                        </a:rPr>
                        <a:t>Yamor</a:t>
                      </a:r>
                      <a:r>
                        <a:rPr lang="es-AR" sz="1800" dirty="0">
                          <a:solidFill>
                            <a:srgbClr val="000000"/>
                          </a:solidFill>
                          <a:latin typeface="Calibri"/>
                          <a:ea typeface="Times New Roman"/>
                          <a:cs typeface="Times New Roman"/>
                        </a:rPr>
                        <a:t> (Chicha y </a:t>
                      </a:r>
                      <a:r>
                        <a:rPr lang="es-AR" sz="1800" dirty="0" err="1">
                          <a:solidFill>
                            <a:srgbClr val="000000"/>
                          </a:solidFill>
                          <a:latin typeface="Calibri"/>
                          <a:ea typeface="Times New Roman"/>
                          <a:cs typeface="Times New Roman"/>
                        </a:rPr>
                        <a:t>Maiz</a:t>
                      </a:r>
                      <a:r>
                        <a:rPr lang="es-AR" sz="1800" dirty="0">
                          <a:solidFill>
                            <a:srgbClr val="000000"/>
                          </a:solidFill>
                          <a:latin typeface="Calibri"/>
                          <a:ea typeface="Times New Roman"/>
                          <a:cs typeface="Times New Roman"/>
                        </a:rPr>
                        <a:t>)</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Fiestas de Quito (</a:t>
                      </a:r>
                      <a:r>
                        <a:rPr lang="es-AR" sz="1800" dirty="0" err="1">
                          <a:solidFill>
                            <a:srgbClr val="000000"/>
                          </a:solidFill>
                          <a:latin typeface="Calibri"/>
                          <a:ea typeface="Times New Roman"/>
                          <a:cs typeface="Times New Roman"/>
                        </a:rPr>
                        <a:t>Canelazo</a:t>
                      </a:r>
                      <a:r>
                        <a:rPr lang="es-AR" sz="1800" dirty="0">
                          <a:solidFill>
                            <a:srgbClr val="000000"/>
                          </a:solidFill>
                          <a:latin typeface="Calibri"/>
                          <a:ea typeface="Times New Roman"/>
                          <a:cs typeface="Times New Roman"/>
                        </a:rPr>
                        <a:t>)</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Fiesta de </a:t>
                      </a:r>
                      <a:r>
                        <a:rPr lang="es-AR" sz="1800" dirty="0" err="1">
                          <a:solidFill>
                            <a:srgbClr val="000000"/>
                          </a:solidFill>
                          <a:latin typeface="Calibri"/>
                          <a:ea typeface="Times New Roman"/>
                          <a:cs typeface="Times New Roman"/>
                        </a:rPr>
                        <a:t>Cantonisacion</a:t>
                      </a:r>
                      <a:r>
                        <a:rPr lang="es-AR" sz="1800" dirty="0">
                          <a:solidFill>
                            <a:srgbClr val="000000"/>
                          </a:solidFill>
                          <a:latin typeface="Calibri"/>
                          <a:ea typeface="Times New Roman"/>
                          <a:cs typeface="Times New Roman"/>
                        </a:rPr>
                        <a:t> de Lago Agrio (</a:t>
                      </a:r>
                      <a:r>
                        <a:rPr lang="es-AR" sz="1800" dirty="0" err="1">
                          <a:solidFill>
                            <a:srgbClr val="000000"/>
                          </a:solidFill>
                          <a:latin typeface="Calibri"/>
                          <a:ea typeface="Times New Roman"/>
                          <a:cs typeface="Times New Roman"/>
                        </a:rPr>
                        <a:t>Maito</a:t>
                      </a:r>
                      <a:r>
                        <a:rPr lang="es-AR" sz="1800" dirty="0">
                          <a:solidFill>
                            <a:srgbClr val="000000"/>
                          </a:solidFill>
                          <a:latin typeface="Calibri"/>
                          <a:ea typeface="Times New Roman"/>
                          <a:cs typeface="Times New Roman"/>
                        </a:rPr>
                        <a:t> y Guanta)</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Fiesta de la Mama Negra (cuy, </a:t>
                      </a:r>
                      <a:r>
                        <a:rPr lang="es-AR" sz="1800" dirty="0" err="1">
                          <a:solidFill>
                            <a:srgbClr val="000000"/>
                          </a:solidFill>
                          <a:latin typeface="Calibri"/>
                          <a:ea typeface="Times New Roman"/>
                          <a:cs typeface="Times New Roman"/>
                        </a:rPr>
                        <a:t>shampoo</a:t>
                      </a:r>
                      <a:r>
                        <a:rPr lang="es-AR" sz="1800" dirty="0">
                          <a:solidFill>
                            <a:srgbClr val="000000"/>
                          </a:solidFill>
                          <a:latin typeface="Calibri"/>
                          <a:ea typeface="Times New Roman"/>
                          <a:cs typeface="Times New Roman"/>
                        </a:rPr>
                        <a:t> (bebida)</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Otras</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928688" y="3214688"/>
          <a:ext cx="7429500" cy="3565525"/>
        </p:xfrm>
        <a:graphic>
          <a:graphicData uri="http://schemas.openxmlformats.org/drawingml/2006/table">
            <a:tbl>
              <a:tblPr/>
              <a:tblGrid>
                <a:gridCol w="7429552"/>
              </a:tblGrid>
              <a:tr h="190500">
                <a:tc>
                  <a:txBody>
                    <a:bodyPr/>
                    <a:lstStyle/>
                    <a:p>
                      <a:pPr>
                        <a:spcAft>
                          <a:spcPts val="0"/>
                        </a:spcAft>
                      </a:pPr>
                      <a:r>
                        <a:rPr lang="es-AR" sz="1800" b="1" u="sng" dirty="0">
                          <a:solidFill>
                            <a:srgbClr val="000000"/>
                          </a:solidFill>
                          <a:latin typeface="Calibri"/>
                          <a:ea typeface="Times New Roman"/>
                          <a:cs typeface="Times New Roman"/>
                        </a:rPr>
                        <a:t>México</a:t>
                      </a:r>
                      <a:endParaRPr lang="es-AR" sz="18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spcAft>
                          <a:spcPts val="0"/>
                        </a:spcAft>
                      </a:pPr>
                      <a:r>
                        <a:rPr lang="es-AR" sz="1800" dirty="0">
                          <a:solidFill>
                            <a:srgbClr val="000000"/>
                          </a:solidFill>
                          <a:latin typeface="Calibri"/>
                          <a:ea typeface="Times New Roman"/>
                          <a:cs typeface="Times New Roman"/>
                        </a:rPr>
                        <a:t>Ruta del vino en Baja California (la Concha y el vino nuevo, Fiestas de los viñedos en flor y las Fiestas de la vendimia).</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5">
                <a:tc>
                  <a:txBody>
                    <a:bodyPr/>
                    <a:lstStyle/>
                    <a:p>
                      <a:pPr>
                        <a:spcAft>
                          <a:spcPts val="0"/>
                        </a:spcAft>
                      </a:pPr>
                      <a:r>
                        <a:rPr lang="es-AR" sz="1800" dirty="0">
                          <a:solidFill>
                            <a:srgbClr val="000000"/>
                          </a:solidFill>
                          <a:latin typeface="Calibri"/>
                          <a:ea typeface="Times New Roman"/>
                          <a:cs typeface="Times New Roman"/>
                        </a:rPr>
                        <a:t>Ruta del desierto en Coahuila (</a:t>
                      </a:r>
                      <a:r>
                        <a:rPr lang="es-AR" sz="1800" dirty="0" err="1">
                          <a:solidFill>
                            <a:srgbClr val="000000"/>
                          </a:solidFill>
                          <a:latin typeface="Calibri"/>
                          <a:ea typeface="Times New Roman"/>
                          <a:cs typeface="Times New Roman"/>
                        </a:rPr>
                        <a:t>Cuatrociénegas</a:t>
                      </a:r>
                      <a:r>
                        <a:rPr lang="es-AR" sz="1800" dirty="0">
                          <a:solidFill>
                            <a:srgbClr val="000000"/>
                          </a:solidFill>
                          <a:latin typeface="Calibri"/>
                          <a:ea typeface="Times New Roman"/>
                          <a:cs typeface="Times New Roman"/>
                        </a:rPr>
                        <a:t>, Monclova y San Buenaventura</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Celebración de la noche de muertos en </a:t>
                      </a:r>
                      <a:r>
                        <a:rPr lang="es-AR" sz="1800" dirty="0" err="1">
                          <a:solidFill>
                            <a:srgbClr val="000000"/>
                          </a:solidFill>
                          <a:latin typeface="Calibri"/>
                          <a:ea typeface="Times New Roman"/>
                          <a:cs typeface="Times New Roman"/>
                        </a:rPr>
                        <a:t>Patzcuaro</a:t>
                      </a:r>
                      <a:r>
                        <a:rPr lang="es-AR" sz="1800" dirty="0">
                          <a:solidFill>
                            <a:srgbClr val="000000"/>
                          </a:solidFill>
                          <a:latin typeface="Calibri"/>
                          <a:ea typeface="Times New Roman"/>
                          <a:cs typeface="Times New Roman"/>
                        </a:rPr>
                        <a:t>, </a:t>
                      </a:r>
                      <a:r>
                        <a:rPr lang="es-AR" sz="1800" dirty="0" err="1">
                          <a:solidFill>
                            <a:srgbClr val="000000"/>
                          </a:solidFill>
                          <a:latin typeface="Calibri"/>
                          <a:ea typeface="Times New Roman"/>
                          <a:cs typeface="Times New Roman"/>
                        </a:rPr>
                        <a:t>Michoacan</a:t>
                      </a:r>
                      <a:r>
                        <a:rPr lang="es-AR" sz="1800" dirty="0">
                          <a:solidFill>
                            <a:srgbClr val="000000"/>
                          </a:solidFill>
                          <a:latin typeface="Calibri"/>
                          <a:ea typeface="Times New Roman"/>
                          <a:cs typeface="Times New Roman"/>
                        </a:rPr>
                        <a:t>. </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spcAft>
                          <a:spcPts val="0"/>
                        </a:spcAft>
                      </a:pPr>
                      <a:r>
                        <a:rPr lang="es-AR" sz="1800" dirty="0">
                          <a:solidFill>
                            <a:srgbClr val="000000"/>
                          </a:solidFill>
                          <a:latin typeface="Calibri"/>
                          <a:ea typeface="Times New Roman"/>
                          <a:cs typeface="Times New Roman"/>
                        </a:rPr>
                        <a:t>Los festivales de los sietes moles, el </a:t>
                      </a:r>
                      <a:r>
                        <a:rPr lang="es-AR" sz="1800" dirty="0" err="1">
                          <a:solidFill>
                            <a:srgbClr val="000000"/>
                          </a:solidFill>
                          <a:latin typeface="Calibri"/>
                          <a:ea typeface="Times New Roman"/>
                          <a:cs typeface="Times New Roman"/>
                        </a:rPr>
                        <a:t>tejate</a:t>
                      </a:r>
                      <a:r>
                        <a:rPr lang="es-AR" sz="1800" dirty="0">
                          <a:solidFill>
                            <a:srgbClr val="000000"/>
                          </a:solidFill>
                          <a:latin typeface="Calibri"/>
                          <a:ea typeface="Times New Roman"/>
                          <a:cs typeface="Times New Roman"/>
                        </a:rPr>
                        <a:t> y el tamal en Oaxaca así como la </a:t>
                      </a:r>
                      <a:r>
                        <a:rPr lang="es-AR" sz="1800" dirty="0" err="1">
                          <a:solidFill>
                            <a:srgbClr val="000000"/>
                          </a:solidFill>
                          <a:latin typeface="Calibri"/>
                          <a:ea typeface="Times New Roman"/>
                          <a:cs typeface="Times New Roman"/>
                        </a:rPr>
                        <a:t>Guelaguetza</a:t>
                      </a:r>
                      <a:r>
                        <a:rPr lang="es-AR" sz="1800" dirty="0">
                          <a:solidFill>
                            <a:srgbClr val="000000"/>
                          </a:solidFill>
                          <a:latin typeface="Calibri"/>
                          <a:ea typeface="Times New Roman"/>
                          <a:cs typeface="Times New Roman"/>
                        </a:rPr>
                        <a:t> en el mes de julio.</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spcAft>
                          <a:spcPts val="0"/>
                        </a:spcAft>
                      </a:pPr>
                      <a:r>
                        <a:rPr lang="es-AR" sz="1800" dirty="0">
                          <a:solidFill>
                            <a:srgbClr val="000000"/>
                          </a:solidFill>
                          <a:latin typeface="Calibri"/>
                          <a:ea typeface="Times New Roman"/>
                          <a:cs typeface="Times New Roman"/>
                        </a:rPr>
                        <a:t>La ruta de Sierra Mixteca en Puebla en donde se presentan paisajes naturales en convivencia con el ser humano</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spcAft>
                          <a:spcPts val="0"/>
                        </a:spcAft>
                      </a:pPr>
                      <a:r>
                        <a:rPr lang="es-AR" sz="1800" dirty="0">
                          <a:solidFill>
                            <a:srgbClr val="000000"/>
                          </a:solidFill>
                          <a:latin typeface="Calibri"/>
                          <a:ea typeface="Times New Roman"/>
                          <a:cs typeface="Times New Roman"/>
                        </a:rPr>
                        <a:t>Ruta gastronómica de "Aromas y Sabores de México" de los estados de </a:t>
                      </a:r>
                      <a:r>
                        <a:rPr lang="es-AR" sz="1800" dirty="0" err="1">
                          <a:solidFill>
                            <a:srgbClr val="000000"/>
                          </a:solidFill>
                          <a:latin typeface="Calibri"/>
                          <a:ea typeface="Times New Roman"/>
                          <a:cs typeface="Times New Roman"/>
                        </a:rPr>
                        <a:t>Puebla,Tlaxcala,Oaxaca</a:t>
                      </a:r>
                      <a:r>
                        <a:rPr lang="es-AR" sz="1800" dirty="0">
                          <a:solidFill>
                            <a:srgbClr val="000000"/>
                          </a:solidFill>
                          <a:latin typeface="Calibri"/>
                          <a:ea typeface="Times New Roman"/>
                          <a:cs typeface="Times New Roman"/>
                        </a:rPr>
                        <a:t>, Chiapas, Hidalgo y el Estado de México</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Ferias del maíz y la tortilla, del dulce cristalizado, de la nieve del nopal</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AR" sz="1800" dirty="0">
                          <a:solidFill>
                            <a:srgbClr val="000000"/>
                          </a:solidFill>
                          <a:latin typeface="Calibri"/>
                          <a:ea typeface="Times New Roman"/>
                          <a:cs typeface="Times New Roman"/>
                        </a:rPr>
                        <a:t>Otras</a:t>
                      </a:r>
                      <a:endParaRPr lang="es-AR"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TotalTime>
  <Words>7815</Words>
  <Application>Microsoft Office PowerPoint</Application>
  <PresentationFormat>Presentación en pantalla (4:3)</PresentationFormat>
  <Paragraphs>2070</Paragraphs>
  <Slides>113</Slides>
  <Notes>67</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113</vt:i4>
      </vt:variant>
    </vt:vector>
  </HeadingPairs>
  <TitlesOfParts>
    <vt:vector size="121" baseType="lpstr">
      <vt:lpstr>Arial</vt:lpstr>
      <vt:lpstr>Times New Roman</vt:lpstr>
      <vt:lpstr>Verdana</vt:lpstr>
      <vt:lpstr>Arial Black</vt:lpstr>
      <vt:lpstr>Arial Narrow</vt:lpstr>
      <vt:lpstr>Calibri</vt:lpstr>
      <vt:lpstr>Diseño predeterminado</vt:lpstr>
      <vt:lpstr>Galería de imágenes de Microsoft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pc</cp:lastModifiedBy>
  <cp:revision>97</cp:revision>
  <dcterms:created xsi:type="dcterms:W3CDTF">2009-10-12T19:15:32Z</dcterms:created>
  <dcterms:modified xsi:type="dcterms:W3CDTF">2009-10-30T17:31:31Z</dcterms:modified>
</cp:coreProperties>
</file>