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4" r:id="rId6"/>
    <p:sldId id="266" r:id="rId7"/>
    <p:sldId id="269" r:id="rId8"/>
    <p:sldId id="272" r:id="rId9"/>
    <p:sldId id="275" r:id="rId10"/>
    <p:sldId id="277" r:id="rId11"/>
    <p:sldId id="328" r:id="rId12"/>
    <p:sldId id="330" r:id="rId13"/>
    <p:sldId id="383" r:id="rId14"/>
    <p:sldId id="428" r:id="rId15"/>
    <p:sldId id="431" r:id="rId16"/>
    <p:sldId id="429" r:id="rId17"/>
    <p:sldId id="432" r:id="rId18"/>
    <p:sldId id="427" r:id="rId19"/>
    <p:sldId id="433" r:id="rId20"/>
    <p:sldId id="434" r:id="rId21"/>
    <p:sldId id="381" r:id="rId22"/>
    <p:sldId id="382" r:id="rId23"/>
    <p:sldId id="426" r:id="rId24"/>
    <p:sldId id="319"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65"/>
    <a:srgbClr val="CFEFFF"/>
    <a:srgbClr val="FFD6C9"/>
    <a:srgbClr val="FFA88D"/>
    <a:srgbClr val="FF906D"/>
    <a:srgbClr val="FF6B3D"/>
    <a:srgbClr val="99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6574" autoAdjust="0"/>
    <p:restoredTop sz="94660"/>
  </p:normalViewPr>
  <p:slideViewPr>
    <p:cSldViewPr>
      <p:cViewPr varScale="1">
        <p:scale>
          <a:sx n="27" d="100"/>
          <a:sy n="27" d="100"/>
        </p:scale>
        <p:origin x="-7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4785834-61B7-4DD3-A6B5-93598D69DCF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7A0790E-3CBB-41A2-8281-608034ABC720}"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C683A30-61F4-44CC-A834-08C0D71A59D0}"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1C9DB75-82D2-4659-9282-AB93AFE369D9}"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86520833-C448-4882-8D36-09684DCB117C}"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4DB5B80-84AF-4C7D-9C5F-18543B815BC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0F60A17-64B6-4C0D-9339-DF47FC266A12}"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99B4567-37F8-4723-B320-644E70F9546E}"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C83DA92-CE06-4FF0-B2CE-C69B991AF939}"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397A1F9-FE90-4834-B68D-B7377E8C542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771E9D3-356C-481A-A5A6-3701B609597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9701074-EB0F-481B-B4D8-9849F4398B07}"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693B131-87D3-4E68-A344-EF77A3F6D527}"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5A3F73-1928-468F-BBED-3B5651AA7669}" type="slidenum">
              <a:rPr lang="es-ES"/>
              <a:pPr/>
              <a:t>‹Nº›</a:t>
            </a:fld>
            <a:endParaRPr lang="es-ES"/>
          </a:p>
        </p:txBody>
      </p:sp>
      <p:sp>
        <p:nvSpPr>
          <p:cNvPr id="1031" name="Rectangle 7"/>
          <p:cNvSpPr>
            <a:spLocks noChangeArrowheads="1"/>
          </p:cNvSpPr>
          <p:nvPr userDrawn="1"/>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mx/imgres?imgurl=http://www.dalequedale.com/media/blogs/personas/hamburguesa.jpg&amp;imgrefurl=http://www.dalequedale.com/index.php%3Fcat%3D68&amp;h=910&amp;w=1086&amp;sz=70&amp;hl=es&amp;start=2&amp;tbnid=2d7FtJBEE9yc8M:&amp;tbnh=126&amp;tbnw=150&amp;prev=/images%3Fq%3Dhamburguesa%26svnum%3D10%26hl%3Des"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com.mx/imgres?imgurl=http://www.nuevaconciencia.com.mx/img/db/feliz%2520aporta.jpg&amp;imgrefurl=http://devaneiosbyju.zip.net/&amp;h=200&amp;w=159&amp;sz=11&amp;hl=es&amp;start=7&amp;tbnid=z8vMWRn6GqkDwM:&amp;tbnh=104&amp;tbnw=83&amp;prev=/images%3Fq%3Dfeliz%26gbv%3D2%26svnum%3D10%26hl%3D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images.google.com.mx/imgres?imgurl=http://ciencias.huascaran.edu.pe/modulos/m_sucesiones/guia_docente/Imagenes%2520Act2/dinero%2520escalera.png&amp;imgrefurl=http://ciencias.huascaran.edu.pe/modulos/m_sucesiones/guia_docente/guia2_contenidos.htm&amp;h=300&amp;w=300&amp;sz=36&amp;hl=es&amp;start=3&amp;tbnid=6H5-pzSumPQ5gM:&amp;tbnh=116&amp;tbnw=116&amp;prev=/images%3Fq%3Ddinero%26svnum%3D10%26hl%3Des" TargetMode="External"/><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rds.yahoo.com/_ylt=A9G_Rq_tt_1FZmoBMSSJzbkF;_ylu=X3oDMTBwaWQxdjFyBHBvcwM3BHNlYwNzcgR2dGlkA0kwNjZfODg-/SIG=1e7ve2kn7/EXP=1174341997/**http%3A/images.search.yahoo.com/search/images/view%3Fback=http%253A%252F%252Fimages.search.yahoo.com%252Fsearch%252Fimages%253Fp%253Ddoctora%2526ei%253DUTF-8%2526fr%253Dyfp-t-501%2526x%253Dwrt%26w=200%26h=240%26imgurl=www.estetica-aece.com%252Fimages%252Fdoctora.jpg%26rurl=http%253A%252F%252Fwww.estetica-aece.com%252Finfo.htm%26size=14.5kB%26name=doctora.jpg%26p=doctora%26type=jpeg%26no=7%26tt=9,312%26oid=22ac042600c2462e%26ei=UTF-8" TargetMode="External"/><Relationship Id="rId4" Type="http://schemas.openxmlformats.org/officeDocument/2006/relationships/image" Target="../media/image4.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mx/imgres?imgurl=http://www.mycampusdining.com/albany/admin/images/Burger%2520King.jpg&amp;imgrefurl=http://www.mycampusdining.com/albany/admin/view.asp%3Fid%3D36&amp;h=365&amp;w=365&amp;sz=32&amp;hl=es&amp;start=1&amp;tbnid=BkDKp-0iMdgTHM:&amp;tbnh=121&amp;tbnw=121&amp;prev=/images%3Fq%3Dburger%2Bking%26svnum%3D10%26hl%3Des"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teleantioquia.com.co/Programas/Relatos/Imagesalbum/Islafte-pescadores.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mx/imgres?imgurl=http://www.logosoftwear.com/cgi-images/LG0588.JPG&amp;imgrefurl=http://www.logosoftwear.com/embroiderydesigns/100Pack2&amp;h=350&amp;w=332&amp;sz=11&amp;hl=es&amp;start=7&amp;tbnid=qVLWnppYkAt2nM:&amp;tbnh=120&amp;tbnw=114&amp;prev=/images%3Fq%3DCHEFF%26ndsp%3D18%26svnum%3D10%26hl%3Des%26sa%3DN" TargetMode="External"/><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2050" name="Rectangle 2"/>
          <p:cNvSpPr>
            <a:spLocks noGrp="1" noChangeArrowheads="1"/>
          </p:cNvSpPr>
          <p:nvPr>
            <p:ph type="ctrTitle"/>
          </p:nvPr>
        </p:nvSpPr>
        <p:spPr>
          <a:xfrm>
            <a:off x="0" y="476250"/>
            <a:ext cx="8820150" cy="2089150"/>
          </a:xfrm>
        </p:spPr>
        <p:txBody>
          <a:bodyPr/>
          <a:lstStyle/>
          <a:p>
            <a:r>
              <a:rPr lang="es-ES_tradnl" sz="4500" i="1">
                <a:solidFill>
                  <a:srgbClr val="009900"/>
                </a:solidFill>
                <a:latin typeface="Trebuchet MS" pitchFamily="34" charset="0"/>
              </a:rPr>
              <a:t>¡¡La Gastronomía,</a:t>
            </a:r>
            <a:br>
              <a:rPr lang="es-ES_tradnl" sz="4500" i="1">
                <a:solidFill>
                  <a:srgbClr val="009900"/>
                </a:solidFill>
                <a:latin typeface="Trebuchet MS" pitchFamily="34" charset="0"/>
              </a:rPr>
            </a:br>
            <a:r>
              <a:rPr lang="es-ES_tradnl" sz="4500" i="1">
                <a:solidFill>
                  <a:srgbClr val="009900"/>
                </a:solidFill>
                <a:latin typeface="Trebuchet MS" pitchFamily="34" charset="0"/>
              </a:rPr>
              <a:t>una opción de sustentabilidad para los productos turísticos!!</a:t>
            </a:r>
            <a:endParaRPr lang="es-ES" sz="4500" i="1">
              <a:solidFill>
                <a:srgbClr val="009900"/>
              </a:solidFill>
              <a:latin typeface="Trebuchet MS" pitchFamily="34" charset="0"/>
            </a:endParaRPr>
          </a:p>
        </p:txBody>
      </p:sp>
      <p:sp>
        <p:nvSpPr>
          <p:cNvPr id="2051" name="Rectangle 3"/>
          <p:cNvSpPr>
            <a:spLocks noGrp="1" noChangeArrowheads="1"/>
          </p:cNvSpPr>
          <p:nvPr>
            <p:ph type="subTitle" idx="1"/>
          </p:nvPr>
        </p:nvSpPr>
        <p:spPr>
          <a:xfrm>
            <a:off x="1476375" y="4941888"/>
            <a:ext cx="6400800" cy="1752600"/>
          </a:xfrm>
        </p:spPr>
        <p:txBody>
          <a:bodyPr/>
          <a:lstStyle/>
          <a:p>
            <a:pPr>
              <a:lnSpc>
                <a:spcPct val="80000"/>
              </a:lnSpc>
            </a:pPr>
            <a:endParaRPr lang="es-ES_tradnl" sz="2400"/>
          </a:p>
          <a:p>
            <a:pPr>
              <a:lnSpc>
                <a:spcPct val="80000"/>
              </a:lnSpc>
            </a:pPr>
            <a:r>
              <a:rPr lang="es-ES_tradnl" sz="2000"/>
              <a:t>M.D.G.T. Mónica Pérez Sánchez</a:t>
            </a:r>
          </a:p>
          <a:p>
            <a:pPr>
              <a:lnSpc>
                <a:spcPct val="80000"/>
              </a:lnSpc>
            </a:pPr>
            <a:r>
              <a:rPr lang="es-ES_tradnl" sz="2000"/>
              <a:t>M.D.G.T. Walter Daniel Cisneros Mújica</a:t>
            </a:r>
          </a:p>
          <a:p>
            <a:pPr>
              <a:lnSpc>
                <a:spcPct val="80000"/>
              </a:lnSpc>
            </a:pPr>
            <a:r>
              <a:rPr lang="es-ES_tradnl" sz="2000"/>
              <a:t>CONPETH BOLIVIA</a:t>
            </a:r>
          </a:p>
          <a:p>
            <a:pPr>
              <a:lnSpc>
                <a:spcPct val="80000"/>
              </a:lnSpc>
            </a:pPr>
            <a:r>
              <a:rPr lang="es-ES_tradnl" sz="2000"/>
              <a:t>Octubre 2009</a:t>
            </a:r>
            <a:endParaRPr lang="es-ES" sz="2000"/>
          </a:p>
        </p:txBody>
      </p:sp>
      <p:pic>
        <p:nvPicPr>
          <p:cNvPr id="2054" name="Picture 6" descr="transgenicos_1"/>
          <p:cNvPicPr>
            <a:picLocks noChangeAspect="1" noChangeArrowheads="1"/>
          </p:cNvPicPr>
          <p:nvPr/>
        </p:nvPicPr>
        <p:blipFill>
          <a:blip r:embed="rId2"/>
          <a:srcRect/>
          <a:stretch>
            <a:fillRect/>
          </a:stretch>
        </p:blipFill>
        <p:spPr bwMode="auto">
          <a:xfrm>
            <a:off x="3132138" y="2781300"/>
            <a:ext cx="3024187" cy="23653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0"/>
            <a:ext cx="9144000" cy="3429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23554" name="Rectangle 2"/>
          <p:cNvSpPr>
            <a:spLocks noGrp="1" noChangeArrowheads="1"/>
          </p:cNvSpPr>
          <p:nvPr>
            <p:ph type="title"/>
          </p:nvPr>
        </p:nvSpPr>
        <p:spPr>
          <a:xfrm>
            <a:off x="395288" y="0"/>
            <a:ext cx="8229600" cy="706438"/>
          </a:xfrm>
        </p:spPr>
        <p:txBody>
          <a:bodyPr/>
          <a:lstStyle/>
          <a:p>
            <a:r>
              <a:rPr lang="es-ES_tradnl" sz="4000">
                <a:solidFill>
                  <a:srgbClr val="990000"/>
                </a:solidFill>
              </a:rPr>
              <a:t>Moda alimenticia</a:t>
            </a:r>
            <a:endParaRPr lang="es-ES" sz="4000">
              <a:solidFill>
                <a:srgbClr val="990000"/>
              </a:solidFill>
            </a:endParaRPr>
          </a:p>
        </p:txBody>
      </p:sp>
      <p:sp>
        <p:nvSpPr>
          <p:cNvPr id="23555" name="Rectangle 3"/>
          <p:cNvSpPr>
            <a:spLocks noGrp="1" noChangeArrowheads="1"/>
          </p:cNvSpPr>
          <p:nvPr>
            <p:ph type="body" idx="1"/>
          </p:nvPr>
        </p:nvSpPr>
        <p:spPr>
          <a:xfrm>
            <a:off x="107950" y="1600200"/>
            <a:ext cx="9036050" cy="4525963"/>
          </a:xfrm>
        </p:spPr>
        <p:txBody>
          <a:bodyPr/>
          <a:lstStyle/>
          <a:p>
            <a:r>
              <a:rPr lang="es-MX" sz="2600"/>
              <a:t>La moda alimenticia marcó de manera significativa el consumo de alimentos poco nutritivos, pasando por alto la composición de estos alimentos y sin importar lo que generaría a su salud esta ingestión.</a:t>
            </a:r>
            <a:r>
              <a:rPr lang="es-MX"/>
              <a:t> </a:t>
            </a:r>
            <a:endParaRPr lang="es-ES"/>
          </a:p>
        </p:txBody>
      </p:sp>
      <p:pic>
        <p:nvPicPr>
          <p:cNvPr id="23558" name="Picture 6" descr="barcel_takis"/>
          <p:cNvPicPr>
            <a:picLocks noChangeAspect="1" noChangeArrowheads="1"/>
          </p:cNvPicPr>
          <p:nvPr/>
        </p:nvPicPr>
        <p:blipFill>
          <a:blip r:embed="rId2"/>
          <a:srcRect/>
          <a:stretch>
            <a:fillRect/>
          </a:stretch>
        </p:blipFill>
        <p:spPr bwMode="auto">
          <a:xfrm>
            <a:off x="323850" y="3500438"/>
            <a:ext cx="1428750" cy="2419350"/>
          </a:xfrm>
          <a:prstGeom prst="rect">
            <a:avLst/>
          </a:prstGeom>
          <a:noFill/>
        </p:spPr>
      </p:pic>
      <p:pic>
        <p:nvPicPr>
          <p:cNvPr id="23560" name="Picture 8" descr="hamburguesa">
            <a:hlinkClick r:id="rId3"/>
          </p:cNvPr>
          <p:cNvPicPr>
            <a:picLocks noChangeAspect="1" noChangeArrowheads="1"/>
          </p:cNvPicPr>
          <p:nvPr/>
        </p:nvPicPr>
        <p:blipFill>
          <a:blip r:embed="rId4"/>
          <a:srcRect/>
          <a:stretch>
            <a:fillRect/>
          </a:stretch>
        </p:blipFill>
        <p:spPr bwMode="auto">
          <a:xfrm>
            <a:off x="2268538" y="3716338"/>
            <a:ext cx="1428750" cy="1200150"/>
          </a:xfrm>
          <a:prstGeom prst="rect">
            <a:avLst/>
          </a:prstGeom>
          <a:noFill/>
        </p:spPr>
      </p:pic>
      <p:pic>
        <p:nvPicPr>
          <p:cNvPr id="23562" name="Picture 10" descr="gomitas"/>
          <p:cNvPicPr>
            <a:picLocks noChangeAspect="1" noChangeArrowheads="1"/>
          </p:cNvPicPr>
          <p:nvPr/>
        </p:nvPicPr>
        <p:blipFill>
          <a:blip r:embed="rId5"/>
          <a:srcRect/>
          <a:stretch>
            <a:fillRect/>
          </a:stretch>
        </p:blipFill>
        <p:spPr bwMode="auto">
          <a:xfrm>
            <a:off x="4427538" y="3500438"/>
            <a:ext cx="2255837" cy="1692275"/>
          </a:xfrm>
          <a:prstGeom prst="rect">
            <a:avLst/>
          </a:prstGeom>
          <a:noFill/>
        </p:spPr>
      </p:pic>
      <p:pic>
        <p:nvPicPr>
          <p:cNvPr id="23564" name="Picture 12" descr="72Gansito"/>
          <p:cNvPicPr>
            <a:picLocks noChangeAspect="1" noChangeArrowheads="1"/>
          </p:cNvPicPr>
          <p:nvPr/>
        </p:nvPicPr>
        <p:blipFill>
          <a:blip r:embed="rId6"/>
          <a:srcRect/>
          <a:stretch>
            <a:fillRect/>
          </a:stretch>
        </p:blipFill>
        <p:spPr bwMode="auto">
          <a:xfrm>
            <a:off x="7092950" y="3141663"/>
            <a:ext cx="1470025" cy="1727200"/>
          </a:xfrm>
          <a:prstGeom prst="rect">
            <a:avLst/>
          </a:prstGeom>
          <a:noFill/>
        </p:spPr>
      </p:pic>
      <p:sp>
        <p:nvSpPr>
          <p:cNvPr id="23566" name="WordArt 14"/>
          <p:cNvSpPr>
            <a:spLocks noChangeArrowheads="1" noChangeShapeType="1" noTextEdit="1"/>
          </p:cNvSpPr>
          <p:nvPr/>
        </p:nvSpPr>
        <p:spPr bwMode="auto">
          <a:xfrm>
            <a:off x="2195513" y="5373688"/>
            <a:ext cx="4924425" cy="836612"/>
          </a:xfrm>
          <a:prstGeom prst="rect">
            <a:avLst/>
          </a:prstGeom>
        </p:spPr>
        <p:txBody>
          <a:bodyPr wrap="none" fromWordArt="1">
            <a:prstTxWarp prst="textCanDown">
              <a:avLst>
                <a:gd name="adj" fmla="val 33333"/>
              </a:avLst>
            </a:prstTxWarp>
          </a:bodyPr>
          <a:lstStyle/>
          <a:p>
            <a:pPr algn="ctr"/>
            <a:r>
              <a:rPr lang="es-ES" sz="3600" kern="10">
                <a:ln w="9525">
                  <a:solidFill>
                    <a:srgbClr val="000000"/>
                  </a:solidFill>
                  <a:round/>
                  <a:headEnd/>
                  <a:tailEnd/>
                </a:ln>
                <a:solidFill>
                  <a:srgbClr val="FF0000"/>
                </a:solidFill>
                <a:latin typeface="Times New Roman"/>
                <a:cs typeface="Times New Roman"/>
              </a:rPr>
              <a:t>excesivo consumo de carne</a:t>
            </a:r>
          </a:p>
        </p:txBody>
      </p:sp>
      <p:sp>
        <p:nvSpPr>
          <p:cNvPr id="23567" name="WordArt 15"/>
          <p:cNvSpPr>
            <a:spLocks noChangeArrowheads="1" noChangeShapeType="1" noTextEdit="1"/>
          </p:cNvSpPr>
          <p:nvPr/>
        </p:nvSpPr>
        <p:spPr bwMode="auto">
          <a:xfrm>
            <a:off x="1835150" y="1125538"/>
            <a:ext cx="5772150" cy="647700"/>
          </a:xfrm>
          <a:prstGeom prst="rect">
            <a:avLst/>
          </a:prstGeom>
        </p:spPr>
        <p:txBody>
          <a:bodyPr spcFirstLastPara="1" wrap="none" fromWordArt="1">
            <a:prstTxWarp prst="textArchUp">
              <a:avLst>
                <a:gd name="adj" fmla="val 10800000"/>
              </a:avLst>
            </a:prstTxWarp>
          </a:bodyPr>
          <a:lstStyle/>
          <a:p>
            <a:pPr algn="ctr"/>
            <a:r>
              <a:rPr lang="es-ES" sz="3600" kern="10">
                <a:ln w="9525">
                  <a:solidFill>
                    <a:srgbClr val="000000"/>
                  </a:solidFill>
                  <a:round/>
                  <a:headEnd/>
                  <a:tailEnd/>
                </a:ln>
                <a:solidFill>
                  <a:srgbClr val="008080"/>
                </a:solidFill>
                <a:latin typeface="Arial Black"/>
              </a:rPr>
              <a:t>Nutrición ¿Qué es eso?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600">
                                          <p:stCondLst>
                                            <p:cond delay="0"/>
                                          </p:stCondLst>
                                        </p:cTn>
                                        <p:tgtEl>
                                          <p:spTgt spid="23554"/>
                                        </p:tgtEl>
                                      </p:cBhvr>
                                    </p:animEffect>
                                    <p:anim calcmode="lin" valueType="num">
                                      <p:cBhvr>
                                        <p:cTn id="8" dur="600" fill="hold">
                                          <p:stCondLst>
                                            <p:cond delay="0"/>
                                          </p:stCondLst>
                                        </p:cTn>
                                        <p:tgtEl>
                                          <p:spTgt spid="2355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355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3554"/>
                                        </p:tgtEl>
                                        <p:attrNameLst>
                                          <p:attrName>ppt_w</p:attrName>
                                        </p:attrNameLst>
                                      </p:cBhvr>
                                      <p:tavLst>
                                        <p:tav tm="0">
                                          <p:val>
                                            <p:fltVal val="0"/>
                                          </p:val>
                                        </p:tav>
                                        <p:tav tm="100000">
                                          <p:val>
                                            <p:strVal val="#ppt_w"/>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slide(fromBottom)">
                                      <p:cBhvr>
                                        <p:cTn id="13" dur="500">
                                          <p:stCondLst>
                                            <p:cond delay="0"/>
                                          </p:stCondLst>
                                        </p:cTn>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s-ES_tradnl"/>
              <a:t>Alimentación contemporánea</a:t>
            </a:r>
            <a:endParaRPr lang="es-ES"/>
          </a:p>
        </p:txBody>
      </p:sp>
      <p:sp>
        <p:nvSpPr>
          <p:cNvPr id="76803" name="Rectangle 3"/>
          <p:cNvSpPr>
            <a:spLocks noGrp="1" noChangeArrowheads="1"/>
          </p:cNvSpPr>
          <p:nvPr>
            <p:ph type="body" idx="1"/>
          </p:nvPr>
        </p:nvSpPr>
        <p:spPr/>
        <p:txBody>
          <a:bodyPr/>
          <a:lstStyle/>
          <a:p>
            <a:pPr>
              <a:lnSpc>
                <a:spcPct val="90000"/>
              </a:lnSpc>
            </a:pPr>
            <a:r>
              <a:rPr lang="es-MX"/>
              <a:t>La sobrealimentación, </a:t>
            </a:r>
          </a:p>
          <a:p>
            <a:pPr>
              <a:lnSpc>
                <a:spcPct val="90000"/>
              </a:lnSpc>
            </a:pPr>
            <a:r>
              <a:rPr lang="es-MX"/>
              <a:t>Redes de distribución</a:t>
            </a:r>
          </a:p>
          <a:p>
            <a:pPr>
              <a:lnSpc>
                <a:spcPct val="90000"/>
              </a:lnSpc>
            </a:pPr>
            <a:r>
              <a:rPr lang="es-MX"/>
              <a:t>Enfermedades cotidianas</a:t>
            </a:r>
          </a:p>
          <a:p>
            <a:pPr>
              <a:lnSpc>
                <a:spcPct val="90000"/>
              </a:lnSpc>
            </a:pPr>
            <a:r>
              <a:rPr lang="es-MX"/>
              <a:t>Un ejemplo de los comportamientos psicológicos anormales son la bulimia y la anorexia, que “constituyen las enfermedades de la sociedad de abundancias” (Farb-Armelagos, 1985).</a:t>
            </a:r>
          </a:p>
          <a:p>
            <a:pPr>
              <a:lnSpc>
                <a:spcPct val="90000"/>
              </a:lnSpc>
            </a:pPr>
            <a:r>
              <a:rPr lang="es-MX"/>
              <a:t>Accesibilidad Vs. Dudosa calidad</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s-ES_tradnl" sz="4000">
                <a:solidFill>
                  <a:srgbClr val="990000"/>
                </a:solidFill>
              </a:rPr>
              <a:t>Pros y contras de </a:t>
            </a:r>
            <a:br>
              <a:rPr lang="es-ES_tradnl" sz="4000">
                <a:solidFill>
                  <a:srgbClr val="990000"/>
                </a:solidFill>
              </a:rPr>
            </a:br>
            <a:r>
              <a:rPr lang="es-ES_tradnl" sz="4000">
                <a:solidFill>
                  <a:srgbClr val="990000"/>
                </a:solidFill>
              </a:rPr>
              <a:t>la industrialización</a:t>
            </a:r>
            <a:endParaRPr lang="es-ES" sz="4000">
              <a:solidFill>
                <a:srgbClr val="990000"/>
              </a:solidFill>
            </a:endParaRPr>
          </a:p>
        </p:txBody>
      </p:sp>
      <p:sp>
        <p:nvSpPr>
          <p:cNvPr id="78851" name="Rectangle 3"/>
          <p:cNvSpPr>
            <a:spLocks noGrp="1" noChangeArrowheads="1"/>
          </p:cNvSpPr>
          <p:nvPr>
            <p:ph type="body" idx="1"/>
          </p:nvPr>
        </p:nvSpPr>
        <p:spPr>
          <a:xfrm>
            <a:off x="0" y="1600200"/>
            <a:ext cx="9144000" cy="5141913"/>
          </a:xfrm>
        </p:spPr>
        <p:txBody>
          <a:bodyPr/>
          <a:lstStyle/>
          <a:p>
            <a:pPr>
              <a:lnSpc>
                <a:spcPct val="90000"/>
              </a:lnSpc>
              <a:buFontTx/>
              <a:buNone/>
            </a:pPr>
            <a:r>
              <a:rPr lang="es-MX" sz="2800"/>
              <a:t>	Cuestionado por diversos colectivos:</a:t>
            </a:r>
          </a:p>
          <a:p>
            <a:pPr>
              <a:lnSpc>
                <a:spcPct val="90000"/>
              </a:lnSpc>
            </a:pPr>
            <a:r>
              <a:rPr lang="es-MX" sz="2800" u="sng"/>
              <a:t>Origen de insumos</a:t>
            </a:r>
            <a:r>
              <a:rPr lang="es-MX" sz="2800"/>
              <a:t> necesarios para la producción del alimento a comercializar en grandes volúmenes,</a:t>
            </a:r>
          </a:p>
          <a:p>
            <a:pPr>
              <a:lnSpc>
                <a:spcPct val="90000"/>
              </a:lnSpc>
            </a:pPr>
            <a:r>
              <a:rPr lang="es-MX" sz="2800" u="sng"/>
              <a:t>Proceso de producción</a:t>
            </a:r>
            <a:r>
              <a:rPr lang="es-MX" sz="2800"/>
              <a:t>, eslabones por los que el alimento debe pasar para salir al mercado,</a:t>
            </a:r>
          </a:p>
          <a:p>
            <a:pPr>
              <a:lnSpc>
                <a:spcPct val="90000"/>
              </a:lnSpc>
            </a:pPr>
            <a:r>
              <a:rPr lang="es-MX" sz="2800" u="sng"/>
              <a:t>Manipulación de los productos</a:t>
            </a:r>
            <a:r>
              <a:rPr lang="es-MX" sz="2800"/>
              <a:t> al que son sometidos. </a:t>
            </a:r>
          </a:p>
          <a:p>
            <a:pPr>
              <a:lnSpc>
                <a:spcPct val="90000"/>
              </a:lnSpc>
            </a:pPr>
            <a:endParaRPr lang="es-MX" sz="2800"/>
          </a:p>
          <a:p>
            <a:pPr>
              <a:lnSpc>
                <a:spcPct val="90000"/>
              </a:lnSpc>
              <a:buFontTx/>
              <a:buNone/>
            </a:pPr>
            <a:r>
              <a:rPr lang="es-MX" sz="2800"/>
              <a:t>“El beneficio de la abundancia queda en duda cuando la calidad del alimento es también dudosa y talvez incluso un conductor de enfermedades”. (García Arnaiz, 1996).</a:t>
            </a:r>
            <a:endParaRPr lang="es-E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9750" y="476250"/>
            <a:ext cx="8229600" cy="850900"/>
          </a:xfrm>
        </p:spPr>
        <p:txBody>
          <a:bodyPr/>
          <a:lstStyle/>
          <a:p>
            <a:r>
              <a:rPr lang="es-ES" sz="3600"/>
              <a:t>CRISIS DE LA</a:t>
            </a:r>
            <a:br>
              <a:rPr lang="es-ES" sz="3600"/>
            </a:br>
            <a:r>
              <a:rPr lang="es-ES" sz="3600"/>
              <a:t>SEGURIDAD ALIMENTARIA</a:t>
            </a:r>
            <a:br>
              <a:rPr lang="es-ES" sz="3600"/>
            </a:br>
            <a:endParaRPr lang="es-ES" sz="3600"/>
          </a:p>
        </p:txBody>
      </p:sp>
      <p:sp>
        <p:nvSpPr>
          <p:cNvPr id="134147" name="Rectangle 3"/>
          <p:cNvSpPr>
            <a:spLocks noGrp="1" noChangeArrowheads="1"/>
          </p:cNvSpPr>
          <p:nvPr>
            <p:ph type="body" idx="1"/>
          </p:nvPr>
        </p:nvSpPr>
        <p:spPr>
          <a:xfrm>
            <a:off x="323850" y="1341438"/>
            <a:ext cx="8362950" cy="5183187"/>
          </a:xfrm>
        </p:spPr>
        <p:txBody>
          <a:bodyPr/>
          <a:lstStyle/>
          <a:p>
            <a:r>
              <a:rPr lang="es-ES" sz="2000"/>
              <a:t>La escalada de los precios de los alimentos de 2007‑2008 fue devastadora para los más pobres. Disturbios por alimentos en docenas de países y agudo incremento del hambre mundial.</a:t>
            </a:r>
          </a:p>
          <a:p>
            <a:r>
              <a:rPr lang="es-ES" sz="2000"/>
              <a:t>En 2009, otros 105 millones de personas sufrieron hambre conforme el bache económico hizo disminuir los salarios, el empleo y las remesas que reciben las familias pobres. </a:t>
            </a:r>
          </a:p>
          <a:p>
            <a:r>
              <a:rPr lang="es-ES" sz="2000"/>
              <a:t>Por primera vez en la historia de la humanidad más de un millardo de personas sufre hambre. Parece que el hambre sólo es un daño colateral del mal funcionamiento de los mercados bursátiles y los bancos. </a:t>
            </a:r>
          </a:p>
          <a:p>
            <a:r>
              <a:rPr lang="es-ES" sz="2000"/>
              <a:t>Se prevé que la desaceleración de la inversión foránea directa y la disminución de las exportaciones de productos básicos, aumento del desempleo y las dificultades en los países en desarrollo.</a:t>
            </a:r>
          </a:p>
          <a:p>
            <a:endParaRPr lang="es-ES" sz="2000"/>
          </a:p>
          <a:p>
            <a:pPr>
              <a:buFontTx/>
              <a:buNone/>
            </a:pPr>
            <a:r>
              <a:rPr lang="es-ES" sz="2000"/>
              <a:t>Fuente: FAO 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s-ES" sz="4000"/>
              <a:t>FAO</a:t>
            </a:r>
            <a:br>
              <a:rPr lang="es-ES" sz="4000"/>
            </a:br>
            <a:r>
              <a:rPr lang="es-ES" sz="2400"/>
              <a:t>Organización de las Naciones Unidas </a:t>
            </a:r>
            <a:br>
              <a:rPr lang="es-ES" sz="2400"/>
            </a:br>
            <a:r>
              <a:rPr lang="es-ES" sz="2400"/>
              <a:t>para la agricultura y la alimentación</a:t>
            </a:r>
          </a:p>
        </p:txBody>
      </p:sp>
      <p:sp>
        <p:nvSpPr>
          <p:cNvPr id="218115" name="Rectangle 3"/>
          <p:cNvSpPr>
            <a:spLocks noGrp="1" noChangeArrowheads="1"/>
          </p:cNvSpPr>
          <p:nvPr>
            <p:ph type="body" idx="1"/>
          </p:nvPr>
        </p:nvSpPr>
        <p:spPr>
          <a:xfrm>
            <a:off x="0" y="1773238"/>
            <a:ext cx="9144000" cy="5084762"/>
          </a:xfrm>
        </p:spPr>
        <p:txBody>
          <a:bodyPr/>
          <a:lstStyle/>
          <a:p>
            <a:r>
              <a:rPr lang="es-ES" sz="2800"/>
              <a:t>Mueren casi 24000 vidas al día, 1000 personas por hora (2003)</a:t>
            </a:r>
          </a:p>
          <a:p>
            <a:r>
              <a:rPr lang="es-ES" sz="2800"/>
              <a:t>En el año 2002 al rededor de 70 millones de personas fueron seriamente afectados por la pobreza y la desnutrición</a:t>
            </a:r>
          </a:p>
          <a:p>
            <a:r>
              <a:rPr lang="es-ES" sz="2800"/>
              <a:t>Existen 2000 mill de personas malnutridas, uno de cada tres.</a:t>
            </a:r>
          </a:p>
          <a:p>
            <a:r>
              <a:rPr lang="es-ES" sz="2800"/>
              <a:t>950 mill de personas amenazadas por el hambre crónica (2008 800 mill)</a:t>
            </a:r>
          </a:p>
          <a:p>
            <a:endParaRPr lang="es-ES" sz="2800"/>
          </a:p>
          <a:p>
            <a:pPr>
              <a:buFontTx/>
              <a:buNone/>
            </a:pPr>
            <a:r>
              <a:rPr lang="es-ES" sz="1800"/>
              <a:t>Fuente: programa mundial de alimentación de la ONU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endParaRPr lang="es-ES"/>
          </a:p>
        </p:txBody>
      </p:sp>
      <p:sp>
        <p:nvSpPr>
          <p:cNvPr id="221187" name="Rectangle 3"/>
          <p:cNvSpPr>
            <a:spLocks noGrp="1" noChangeArrowheads="1"/>
          </p:cNvSpPr>
          <p:nvPr>
            <p:ph type="body" idx="1"/>
          </p:nvPr>
        </p:nvSpPr>
        <p:spPr/>
        <p:txBody>
          <a:bodyPr/>
          <a:lstStyle/>
          <a:p>
            <a:r>
              <a:rPr lang="es-ES">
                <a:latin typeface="Interstate-Light" charset="0"/>
              </a:rPr>
              <a:t>Dado que el 70 por ciento de la población mundial que padece hambre vive en las zonas rurales, las ganancias de la agricultura necesitarán desempeñar una función decisiva en el intento de acumular activos: equipo agrícola, ganado, tierras, incluso oro.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68313" y="260350"/>
            <a:ext cx="8229600" cy="1143000"/>
          </a:xfrm>
        </p:spPr>
        <p:txBody>
          <a:bodyPr/>
          <a:lstStyle/>
          <a:p>
            <a:r>
              <a:rPr lang="es-ES" sz="4000"/>
              <a:t>Reflexión ante la crisis de la seguridad alimentaria</a:t>
            </a:r>
          </a:p>
        </p:txBody>
      </p:sp>
      <p:sp>
        <p:nvSpPr>
          <p:cNvPr id="219139" name="Rectangle 3"/>
          <p:cNvSpPr>
            <a:spLocks noGrp="1" noChangeArrowheads="1"/>
          </p:cNvSpPr>
          <p:nvPr>
            <p:ph type="body" idx="1"/>
          </p:nvPr>
        </p:nvSpPr>
        <p:spPr>
          <a:xfrm>
            <a:off x="468313" y="1916113"/>
            <a:ext cx="8229600" cy="4525962"/>
          </a:xfrm>
        </p:spPr>
        <p:txBody>
          <a:bodyPr/>
          <a:lstStyle/>
          <a:p>
            <a:pPr>
              <a:lnSpc>
                <a:spcPct val="90000"/>
              </a:lnSpc>
            </a:pPr>
            <a:r>
              <a:rPr lang="es-ES" sz="2800"/>
              <a:t>Sobre los pobres, carecen de activos para vender o de ahorros para afrontar los elevados precios de los alimentos; y pérdida de remesas</a:t>
            </a:r>
          </a:p>
          <a:p>
            <a:pPr>
              <a:lnSpc>
                <a:spcPct val="90000"/>
              </a:lnSpc>
            </a:pPr>
            <a:r>
              <a:rPr lang="es-ES" sz="2800"/>
              <a:t>Seguimiento anticipado de los precios para dirigir la distribución de alimentos, las transferencias de efectivo o planes de empleo hacia los más necesitados.</a:t>
            </a:r>
          </a:p>
          <a:p>
            <a:pPr>
              <a:lnSpc>
                <a:spcPct val="90000"/>
              </a:lnSpc>
            </a:pPr>
            <a:r>
              <a:rPr lang="es-ES" sz="2800"/>
              <a:t>Los programas de alimentos deberán tratar de mantener o mejorar la variedad de los alimentos o incluso distribuir complementos de micronutrientes o alimentos enriquecidos.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endParaRPr lang="es-ES"/>
          </a:p>
        </p:txBody>
      </p:sp>
      <p:sp>
        <p:nvSpPr>
          <p:cNvPr id="222211" name="Rectangle 3"/>
          <p:cNvSpPr>
            <a:spLocks noGrp="1" noChangeArrowheads="1"/>
          </p:cNvSpPr>
          <p:nvPr>
            <p:ph type="body" idx="1"/>
          </p:nvPr>
        </p:nvSpPr>
        <p:spPr/>
        <p:txBody>
          <a:bodyPr/>
          <a:lstStyle/>
          <a:p>
            <a:endParaRPr lang="es-ES"/>
          </a:p>
        </p:txBody>
      </p:sp>
      <p:pic>
        <p:nvPicPr>
          <p:cNvPr id="222212" name="Picture 4"/>
          <p:cNvPicPr>
            <a:picLocks noChangeAspect="1" noChangeArrowheads="1"/>
          </p:cNvPicPr>
          <p:nvPr/>
        </p:nvPicPr>
        <p:blipFill>
          <a:blip r:embed="rId2"/>
          <a:srcRect/>
          <a:stretch>
            <a:fillRect/>
          </a:stretch>
        </p:blipFill>
        <p:spPr bwMode="auto">
          <a:xfrm>
            <a:off x="539750" y="0"/>
            <a:ext cx="82804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6" name="Rectangle 12"/>
          <p:cNvSpPr>
            <a:spLocks noGrp="1" noChangeArrowheads="1"/>
          </p:cNvSpPr>
          <p:nvPr>
            <p:ph type="title"/>
          </p:nvPr>
        </p:nvSpPr>
        <p:spPr>
          <a:xfrm>
            <a:off x="457200" y="274638"/>
            <a:ext cx="8229600" cy="706437"/>
          </a:xfrm>
        </p:spPr>
        <p:txBody>
          <a:bodyPr/>
          <a:lstStyle/>
          <a:p>
            <a:r>
              <a:rPr lang="es-ES" sz="4000"/>
              <a:t>Análisis de los componentes</a:t>
            </a:r>
          </a:p>
        </p:txBody>
      </p:sp>
      <p:graphicFrame>
        <p:nvGraphicFramePr>
          <p:cNvPr id="216069" name="Diagram 5"/>
          <p:cNvGraphicFramePr>
            <a:graphicFrameLocks/>
          </p:cNvGraphicFramePr>
          <p:nvPr>
            <p:ph sz="half" idx="2"/>
          </p:nvPr>
        </p:nvGraphicFramePr>
        <p:xfrm>
          <a:off x="323850" y="681038"/>
          <a:ext cx="8424863" cy="6176962"/>
        </p:xfrm>
        <a:graphic>
          <a:graphicData uri="http://schemas.openxmlformats.org/drawingml/2006/compatibility">
            <com:legacyDrawing xmlns:com="http://schemas.openxmlformats.org/drawingml/2006/compatibility" spid="_x0000_s216069"/>
          </a:graphicData>
        </a:graphic>
      </p:graphicFrame>
      <p:sp>
        <p:nvSpPr>
          <p:cNvPr id="216078" name="Text Box 14"/>
          <p:cNvSpPr txBox="1">
            <a:spLocks noChangeArrowheads="1"/>
          </p:cNvSpPr>
          <p:nvPr/>
        </p:nvSpPr>
        <p:spPr bwMode="auto">
          <a:xfrm>
            <a:off x="3708400" y="2636838"/>
            <a:ext cx="1728788" cy="366712"/>
          </a:xfrm>
          <a:prstGeom prst="rect">
            <a:avLst/>
          </a:prstGeom>
          <a:noFill/>
          <a:ln w="9525">
            <a:noFill/>
            <a:miter lim="800000"/>
            <a:headEnd/>
            <a:tailEnd/>
          </a:ln>
          <a:effectLst/>
        </p:spPr>
        <p:txBody>
          <a:bodyPr>
            <a:spAutoFit/>
          </a:bodyPr>
          <a:lstStyle/>
          <a:p>
            <a:pPr>
              <a:spcBef>
                <a:spcPct val="50000"/>
              </a:spcBef>
            </a:pPr>
            <a:r>
              <a:rPr lang="es-ES"/>
              <a:t>Económicos</a:t>
            </a:r>
          </a:p>
        </p:txBody>
      </p:sp>
      <p:sp>
        <p:nvSpPr>
          <p:cNvPr id="216079" name="Text Box 15"/>
          <p:cNvSpPr txBox="1">
            <a:spLocks noChangeArrowheads="1"/>
          </p:cNvSpPr>
          <p:nvPr/>
        </p:nvSpPr>
        <p:spPr bwMode="auto">
          <a:xfrm>
            <a:off x="5076825" y="4076700"/>
            <a:ext cx="2016125" cy="366713"/>
          </a:xfrm>
          <a:prstGeom prst="rect">
            <a:avLst/>
          </a:prstGeom>
          <a:noFill/>
          <a:ln w="9525">
            <a:noFill/>
            <a:miter lim="800000"/>
            <a:headEnd/>
            <a:tailEnd/>
          </a:ln>
          <a:effectLst/>
        </p:spPr>
        <p:txBody>
          <a:bodyPr>
            <a:spAutoFit/>
          </a:bodyPr>
          <a:lstStyle/>
          <a:p>
            <a:pPr>
              <a:spcBef>
                <a:spcPct val="50000"/>
              </a:spcBef>
            </a:pPr>
            <a:r>
              <a:rPr lang="es-ES"/>
              <a:t>Socioculturales</a:t>
            </a:r>
          </a:p>
        </p:txBody>
      </p:sp>
      <p:sp>
        <p:nvSpPr>
          <p:cNvPr id="216080" name="Text Box 16"/>
          <p:cNvSpPr txBox="1">
            <a:spLocks noChangeArrowheads="1"/>
          </p:cNvSpPr>
          <p:nvPr/>
        </p:nvSpPr>
        <p:spPr bwMode="auto">
          <a:xfrm>
            <a:off x="1908175" y="4005263"/>
            <a:ext cx="2160588" cy="366712"/>
          </a:xfrm>
          <a:prstGeom prst="rect">
            <a:avLst/>
          </a:prstGeom>
          <a:noFill/>
          <a:ln w="9525">
            <a:noFill/>
            <a:miter lim="800000"/>
            <a:headEnd/>
            <a:tailEnd/>
          </a:ln>
          <a:effectLst/>
        </p:spPr>
        <p:txBody>
          <a:bodyPr>
            <a:spAutoFit/>
          </a:bodyPr>
          <a:lstStyle/>
          <a:p>
            <a:pPr>
              <a:spcBef>
                <a:spcPct val="50000"/>
              </a:spcBef>
            </a:pPr>
            <a:r>
              <a:rPr lang="es-ES"/>
              <a:t>Medioambientales</a:t>
            </a:r>
          </a:p>
        </p:txBody>
      </p:sp>
      <p:sp>
        <p:nvSpPr>
          <p:cNvPr id="216081" name="Text Box 17"/>
          <p:cNvSpPr txBox="1">
            <a:spLocks noChangeArrowheads="1"/>
          </p:cNvSpPr>
          <p:nvPr/>
        </p:nvSpPr>
        <p:spPr bwMode="auto">
          <a:xfrm>
            <a:off x="3924300" y="3644900"/>
            <a:ext cx="1223963" cy="366713"/>
          </a:xfrm>
          <a:prstGeom prst="rect">
            <a:avLst/>
          </a:prstGeom>
          <a:noFill/>
          <a:ln w="9525">
            <a:noFill/>
            <a:miter lim="800000"/>
            <a:headEnd/>
            <a:tailEnd/>
          </a:ln>
          <a:effectLst/>
        </p:spPr>
        <p:txBody>
          <a:bodyPr>
            <a:spAutoFit/>
          </a:bodyPr>
          <a:lstStyle/>
          <a:p>
            <a:pPr>
              <a:spcBef>
                <a:spcPct val="50000"/>
              </a:spcBef>
            </a:pPr>
            <a:r>
              <a:rPr lang="es-ES"/>
              <a:t>Alimentos</a:t>
            </a:r>
          </a:p>
        </p:txBody>
      </p:sp>
      <p:sp>
        <p:nvSpPr>
          <p:cNvPr id="216082" name="Text Box 18"/>
          <p:cNvSpPr txBox="1">
            <a:spLocks noChangeArrowheads="1"/>
          </p:cNvSpPr>
          <p:nvPr/>
        </p:nvSpPr>
        <p:spPr bwMode="auto">
          <a:xfrm>
            <a:off x="900113" y="5084763"/>
            <a:ext cx="2016125" cy="641350"/>
          </a:xfrm>
          <a:prstGeom prst="rect">
            <a:avLst/>
          </a:prstGeom>
          <a:noFill/>
          <a:ln w="9525">
            <a:noFill/>
            <a:miter lim="800000"/>
            <a:headEnd/>
            <a:tailEnd/>
          </a:ln>
          <a:effectLst/>
        </p:spPr>
        <p:txBody>
          <a:bodyPr>
            <a:spAutoFit/>
          </a:bodyPr>
          <a:lstStyle/>
          <a:p>
            <a:pPr>
              <a:spcBef>
                <a:spcPct val="50000"/>
              </a:spcBef>
            </a:pPr>
            <a:r>
              <a:rPr lang="es-ES"/>
              <a:t>Realidades contratadas</a:t>
            </a:r>
          </a:p>
        </p:txBody>
      </p:sp>
      <p:sp>
        <p:nvSpPr>
          <p:cNvPr id="216083" name="Text Box 19"/>
          <p:cNvSpPr txBox="1">
            <a:spLocks noChangeArrowheads="1"/>
          </p:cNvSpPr>
          <p:nvPr/>
        </p:nvSpPr>
        <p:spPr bwMode="auto">
          <a:xfrm>
            <a:off x="5940425" y="5516563"/>
            <a:ext cx="2879725" cy="641350"/>
          </a:xfrm>
          <a:prstGeom prst="rect">
            <a:avLst/>
          </a:prstGeom>
          <a:noFill/>
          <a:ln w="9525">
            <a:noFill/>
            <a:miter lim="800000"/>
            <a:headEnd/>
            <a:tailEnd/>
          </a:ln>
          <a:effectLst/>
        </p:spPr>
        <p:txBody>
          <a:bodyPr>
            <a:spAutoFit/>
          </a:bodyPr>
          <a:lstStyle/>
          <a:p>
            <a:pPr>
              <a:spcBef>
                <a:spcPct val="50000"/>
              </a:spcBef>
            </a:pPr>
            <a:r>
              <a:rPr lang="es-ES"/>
              <a:t>Contrastes entre los bloques económicos</a:t>
            </a:r>
          </a:p>
        </p:txBody>
      </p:sp>
      <p:sp>
        <p:nvSpPr>
          <p:cNvPr id="216084" name="Text Box 20"/>
          <p:cNvSpPr txBox="1">
            <a:spLocks noChangeArrowheads="1"/>
          </p:cNvSpPr>
          <p:nvPr/>
        </p:nvSpPr>
        <p:spPr bwMode="auto">
          <a:xfrm>
            <a:off x="6443663" y="1557338"/>
            <a:ext cx="2232025" cy="366712"/>
          </a:xfrm>
          <a:prstGeom prst="rect">
            <a:avLst/>
          </a:prstGeom>
          <a:noFill/>
          <a:ln w="9525">
            <a:noFill/>
            <a:miter lim="800000"/>
            <a:headEnd/>
            <a:tailEnd/>
          </a:ln>
          <a:effectLst/>
        </p:spPr>
        <p:txBody>
          <a:bodyPr>
            <a:spAutoFit/>
          </a:bodyPr>
          <a:lstStyle/>
          <a:p>
            <a:pPr>
              <a:spcBef>
                <a:spcPct val="50000"/>
              </a:spcBef>
            </a:pPr>
            <a:r>
              <a:rPr lang="es-ES"/>
              <a:t>Diferencias </a:t>
            </a:r>
          </a:p>
        </p:txBody>
      </p:sp>
      <p:sp>
        <p:nvSpPr>
          <p:cNvPr id="216086" name="Rectangle 22"/>
          <p:cNvSpPr>
            <a:spLocks noChangeArrowheads="1"/>
          </p:cNvSpPr>
          <p:nvPr/>
        </p:nvSpPr>
        <p:spPr bwMode="auto">
          <a:xfrm>
            <a:off x="611188" y="1196975"/>
            <a:ext cx="8137525" cy="5111750"/>
          </a:xfrm>
          <a:prstGeom prst="rect">
            <a:avLst/>
          </a:prstGeom>
          <a:noFill/>
          <a:ln w="9525">
            <a:solidFill>
              <a:schemeClr val="tx1"/>
            </a:solidFill>
            <a:prstDash val="lgDash"/>
            <a:miter lim="800000"/>
            <a:headEnd/>
            <a:tailEnd/>
          </a:ln>
          <a:effectLst/>
        </p:spPr>
        <p:txBody>
          <a:bodyPr wrap="none" anchor="ctr"/>
          <a:lstStyle/>
          <a:p>
            <a:endParaRPr lang="es-ES"/>
          </a:p>
        </p:txBody>
      </p:sp>
      <p:sp>
        <p:nvSpPr>
          <p:cNvPr id="216087" name="AutoShape 23"/>
          <p:cNvSpPr>
            <a:spLocks noChangeArrowheads="1"/>
          </p:cNvSpPr>
          <p:nvPr/>
        </p:nvSpPr>
        <p:spPr bwMode="auto">
          <a:xfrm rot="7343623">
            <a:off x="6911975" y="2530475"/>
            <a:ext cx="1512888" cy="719138"/>
          </a:xfrm>
          <a:prstGeom prst="curvedDownArrow">
            <a:avLst>
              <a:gd name="adj1" fmla="val 42075"/>
              <a:gd name="adj2" fmla="val 84150"/>
              <a:gd name="adj3" fmla="val 33333"/>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706437"/>
          </a:xfrm>
        </p:spPr>
        <p:txBody>
          <a:bodyPr/>
          <a:lstStyle/>
          <a:p>
            <a:r>
              <a:rPr lang="es-ES" sz="4000"/>
              <a:t>Acciones</a:t>
            </a:r>
          </a:p>
        </p:txBody>
      </p:sp>
      <p:sp>
        <p:nvSpPr>
          <p:cNvPr id="223235" name="Rectangle 3"/>
          <p:cNvSpPr>
            <a:spLocks noGrp="1" noChangeArrowheads="1"/>
          </p:cNvSpPr>
          <p:nvPr>
            <p:ph type="body" idx="1"/>
          </p:nvPr>
        </p:nvSpPr>
        <p:spPr>
          <a:xfrm>
            <a:off x="250825" y="1196975"/>
            <a:ext cx="8686800" cy="5145088"/>
          </a:xfrm>
        </p:spPr>
        <p:txBody>
          <a:bodyPr/>
          <a:lstStyle/>
          <a:p>
            <a:pPr>
              <a:lnSpc>
                <a:spcPct val="80000"/>
              </a:lnSpc>
            </a:pPr>
            <a:r>
              <a:rPr lang="es-ES" sz="2800">
                <a:latin typeface="Interstate-Light" charset="0"/>
              </a:rPr>
              <a:t>Crecimiento agrícola en favor de los pobres, la pequeña agricultura tiene que ser competitiva y sostenible, </a:t>
            </a:r>
          </a:p>
          <a:p>
            <a:pPr>
              <a:lnSpc>
                <a:spcPct val="80000"/>
              </a:lnSpc>
            </a:pPr>
            <a:r>
              <a:rPr lang="es-ES" sz="2800">
                <a:latin typeface="Interstate-Light" charset="0"/>
              </a:rPr>
              <a:t>Los efectos del crecimiento dependen de una economía rural próspera en actividades complementarias como la transformación de los alimentos y el transporte, ingresos para la población.</a:t>
            </a:r>
          </a:p>
          <a:p>
            <a:pPr>
              <a:lnSpc>
                <a:spcPct val="80000"/>
              </a:lnSpc>
            </a:pPr>
            <a:r>
              <a:rPr lang="es-ES" sz="2800">
                <a:latin typeface="Interstate-Light" charset="0"/>
              </a:rPr>
              <a:t>Acceso a las tierras, el agua, los conocimientos y la capacitación, participar en los mercados agrícolas, ganarse la vida con la agricultura, competir como empresarios en la economía rural no agrícola y encontrar empleo en ocupaciones calificadas.</a:t>
            </a:r>
          </a:p>
          <a:p>
            <a:pPr>
              <a:lnSpc>
                <a:spcPct val="80000"/>
              </a:lnSpc>
            </a:pPr>
            <a:endParaRPr lang="es-ES" sz="2800">
              <a:latin typeface="Interstate-Light"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3074" name="Rectangle 2"/>
          <p:cNvSpPr>
            <a:spLocks noGrp="1" noChangeArrowheads="1"/>
          </p:cNvSpPr>
          <p:nvPr>
            <p:ph type="title"/>
          </p:nvPr>
        </p:nvSpPr>
        <p:spPr>
          <a:xfrm>
            <a:off x="468313" y="0"/>
            <a:ext cx="8229600" cy="1143000"/>
          </a:xfrm>
        </p:spPr>
        <p:txBody>
          <a:bodyPr/>
          <a:lstStyle/>
          <a:p>
            <a:r>
              <a:rPr lang="es-ES_tradnl">
                <a:solidFill>
                  <a:srgbClr val="990000"/>
                </a:solidFill>
              </a:rPr>
              <a:t>Alimentación</a:t>
            </a:r>
            <a:endParaRPr lang="es-ES">
              <a:solidFill>
                <a:srgbClr val="990000"/>
              </a:solidFill>
            </a:endParaRPr>
          </a:p>
        </p:txBody>
      </p:sp>
      <p:pic>
        <p:nvPicPr>
          <p:cNvPr id="3078" name="Picture 6" descr="Restaurantes en Santo Domingo"/>
          <p:cNvPicPr>
            <a:picLocks noChangeAspect="1" noChangeArrowheads="1"/>
          </p:cNvPicPr>
          <p:nvPr/>
        </p:nvPicPr>
        <p:blipFill>
          <a:blip r:embed="rId2"/>
          <a:srcRect/>
          <a:stretch>
            <a:fillRect/>
          </a:stretch>
        </p:blipFill>
        <p:spPr bwMode="auto">
          <a:xfrm>
            <a:off x="5651500" y="2138363"/>
            <a:ext cx="3240088" cy="3175000"/>
          </a:xfrm>
          <a:prstGeom prst="rect">
            <a:avLst/>
          </a:prstGeom>
          <a:noFill/>
        </p:spPr>
      </p:pic>
      <p:sp>
        <p:nvSpPr>
          <p:cNvPr id="3079" name="Text Box 7"/>
          <p:cNvSpPr txBox="1">
            <a:spLocks noChangeArrowheads="1"/>
          </p:cNvSpPr>
          <p:nvPr/>
        </p:nvSpPr>
        <p:spPr bwMode="auto">
          <a:xfrm>
            <a:off x="684213" y="1052513"/>
            <a:ext cx="8459787" cy="974725"/>
          </a:xfrm>
          <a:prstGeom prst="rect">
            <a:avLst/>
          </a:prstGeom>
          <a:noFill/>
          <a:ln w="9525">
            <a:noFill/>
            <a:miter lim="800000"/>
            <a:headEnd/>
            <a:tailEnd/>
          </a:ln>
          <a:effectLst/>
        </p:spPr>
        <p:txBody>
          <a:bodyPr>
            <a:spAutoFit/>
          </a:bodyPr>
          <a:lstStyle/>
          <a:p>
            <a:pPr>
              <a:spcBef>
                <a:spcPct val="50000"/>
              </a:spcBef>
            </a:pPr>
            <a:r>
              <a:rPr lang="es-MX" sz="2900"/>
              <a:t>Afirma Brillat que “comer y beber es un instinto de supervivencia”.</a:t>
            </a:r>
            <a:endParaRPr lang="es-ES" sz="2900"/>
          </a:p>
        </p:txBody>
      </p:sp>
      <p:sp>
        <p:nvSpPr>
          <p:cNvPr id="3080" name="Rectangle 8"/>
          <p:cNvSpPr>
            <a:spLocks noGrp="1" noChangeArrowheads="1"/>
          </p:cNvSpPr>
          <p:nvPr>
            <p:ph type="body" idx="1"/>
          </p:nvPr>
        </p:nvSpPr>
        <p:spPr>
          <a:xfrm>
            <a:off x="250825" y="2349500"/>
            <a:ext cx="4968875" cy="3992563"/>
          </a:xfrm>
        </p:spPr>
        <p:txBody>
          <a:bodyPr/>
          <a:lstStyle/>
          <a:p>
            <a:pPr>
              <a:lnSpc>
                <a:spcPct val="80000"/>
              </a:lnSpc>
            </a:pPr>
            <a:r>
              <a:rPr lang="es-MX" sz="2500"/>
              <a:t>La cultura alimentaría evoluciona a la par de la cultura urbana, afecta a los grupos sociales, quienes procuran cubrir la necesidad estableciendo normas de conducta, consumo y la optimización de recursos naturales y animales para cumplir las obligaciones orgánicas que el cuerpo exige para su supervivencia.</a:t>
            </a:r>
            <a:endParaRPr lang="es-ES" sz="2500"/>
          </a:p>
          <a:p>
            <a:pPr>
              <a:lnSpc>
                <a:spcPct val="80000"/>
              </a:lnSpc>
            </a:pPr>
            <a:endParaRPr lang="es-MX" sz="2400"/>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0" y="333375"/>
            <a:ext cx="9144000" cy="6524625"/>
          </a:xfrm>
        </p:spPr>
        <p:txBody>
          <a:bodyPr/>
          <a:lstStyle/>
          <a:p>
            <a:pPr>
              <a:lnSpc>
                <a:spcPct val="80000"/>
              </a:lnSpc>
            </a:pPr>
            <a:r>
              <a:rPr lang="es-ES" sz="2100" b="1">
                <a:latin typeface="Interstate-Light" charset="0"/>
              </a:rPr>
              <a:t>Contacto a los pequeños productores con los nuevos mercados dinámicos de productos. Inversiones en infraestructura de mercado, incremento de la capacidad técnica de los agricultores para satisfacer las exigentes normas de los productos.</a:t>
            </a:r>
          </a:p>
          <a:p>
            <a:pPr>
              <a:lnSpc>
                <a:spcPct val="80000"/>
              </a:lnSpc>
            </a:pPr>
            <a:endParaRPr lang="es-ES" sz="2100" b="1">
              <a:latin typeface="Interstate-Light" charset="0"/>
            </a:endParaRPr>
          </a:p>
          <a:p>
            <a:pPr>
              <a:lnSpc>
                <a:spcPct val="80000"/>
              </a:lnSpc>
            </a:pPr>
            <a:r>
              <a:rPr lang="es-ES" sz="2100" b="1">
                <a:latin typeface="Interstate-Light" charset="0"/>
              </a:rPr>
              <a:t>Investigación y desarrollo para mejorar la productividad agrícola.</a:t>
            </a:r>
          </a:p>
          <a:p>
            <a:pPr>
              <a:lnSpc>
                <a:spcPct val="80000"/>
              </a:lnSpc>
            </a:pPr>
            <a:endParaRPr lang="es-ES" sz="2100" b="1">
              <a:latin typeface="Interstate-Light" charset="0"/>
            </a:endParaRPr>
          </a:p>
          <a:p>
            <a:pPr>
              <a:lnSpc>
                <a:spcPct val="80000"/>
              </a:lnSpc>
            </a:pPr>
            <a:r>
              <a:rPr lang="es-ES" sz="2100" b="1">
                <a:latin typeface="Interstate-Light" charset="0"/>
              </a:rPr>
              <a:t>Tecnologías mejores para la gestión del suelo, el agua y el ganado, así como los sistemas  agrícolas sostenibles y con capacidad de recuperación, variedades más resistentes a las plagas, las enfermedades y la sequía.</a:t>
            </a:r>
          </a:p>
          <a:p>
            <a:pPr>
              <a:lnSpc>
                <a:spcPct val="80000"/>
              </a:lnSpc>
            </a:pPr>
            <a:endParaRPr lang="es-ES" sz="2100" b="1">
              <a:latin typeface="Interstate-Light" charset="0"/>
            </a:endParaRPr>
          </a:p>
          <a:p>
            <a:pPr>
              <a:lnSpc>
                <a:spcPct val="80000"/>
              </a:lnSpc>
            </a:pPr>
            <a:r>
              <a:rPr lang="es-ES" sz="2100" b="1">
                <a:latin typeface="Interstate-Light" charset="0"/>
              </a:rPr>
              <a:t>La ordenación de los recursos naturales, conforme el calentamiento del planeta y la presión demográfica se agraven. </a:t>
            </a:r>
          </a:p>
          <a:p>
            <a:pPr>
              <a:lnSpc>
                <a:spcPct val="80000"/>
              </a:lnSpc>
            </a:pPr>
            <a:endParaRPr lang="es-ES" sz="2100" b="1">
              <a:latin typeface="Interstate-Light" charset="0"/>
            </a:endParaRPr>
          </a:p>
          <a:p>
            <a:pPr>
              <a:lnSpc>
                <a:spcPct val="80000"/>
              </a:lnSpc>
            </a:pPr>
            <a:r>
              <a:rPr lang="es-ES" sz="2100" b="1">
                <a:latin typeface="Interstate-Light" charset="0"/>
              </a:rPr>
              <a:t>Dar a los pobres voz en la toma de decisiones, que las instituciones sean más responsables a través de la descentralización, componentes centrales de una estrategia de crecimiento a favor de los pobres.</a:t>
            </a:r>
          </a:p>
          <a:p>
            <a:pPr>
              <a:lnSpc>
                <a:spcPct val="80000"/>
              </a:lnSpc>
            </a:pPr>
            <a:endParaRPr lang="es-ES" sz="21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s-ES_tradnl">
                <a:solidFill>
                  <a:srgbClr val="990000"/>
                </a:solidFill>
              </a:rPr>
              <a:t>Los nuevos valores</a:t>
            </a:r>
            <a:endParaRPr lang="es-ES">
              <a:solidFill>
                <a:srgbClr val="990000"/>
              </a:solidFill>
            </a:endParaRPr>
          </a:p>
        </p:txBody>
      </p:sp>
      <p:sp>
        <p:nvSpPr>
          <p:cNvPr id="132099" name="Rectangle 3"/>
          <p:cNvSpPr>
            <a:spLocks noGrp="1" noChangeArrowheads="1"/>
          </p:cNvSpPr>
          <p:nvPr>
            <p:ph type="body" idx="1"/>
          </p:nvPr>
        </p:nvSpPr>
        <p:spPr>
          <a:xfrm>
            <a:off x="468313" y="1268413"/>
            <a:ext cx="8229600" cy="5068887"/>
          </a:xfrm>
        </p:spPr>
        <p:txBody>
          <a:bodyPr/>
          <a:lstStyle/>
          <a:p>
            <a:pPr>
              <a:buFontTx/>
              <a:buNone/>
            </a:pPr>
            <a:r>
              <a:rPr lang="es-MX"/>
              <a:t>	Valores que han tenido y tendrán cada vez más influencia directa en los comportamientos alimenticios, Michel Rochat los clasifica así:</a:t>
            </a:r>
          </a:p>
          <a:p>
            <a:r>
              <a:rPr lang="es-MX"/>
              <a:t>Aparición de nuevos segmentos</a:t>
            </a:r>
          </a:p>
          <a:p>
            <a:r>
              <a:rPr lang="es-MX"/>
              <a:t>Nuevas formas de esparcimiento.</a:t>
            </a:r>
          </a:p>
          <a:p>
            <a:r>
              <a:rPr lang="es-MX"/>
              <a:t>Turismo mas itinerante pero no renuncia a una exigencia cualitativa</a:t>
            </a:r>
          </a:p>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s-ES_tradnl">
                <a:solidFill>
                  <a:srgbClr val="990000"/>
                </a:solidFill>
              </a:rPr>
              <a:t>Los nuevos valores</a:t>
            </a:r>
            <a:endParaRPr lang="es-ES">
              <a:solidFill>
                <a:srgbClr val="990000"/>
              </a:solidFill>
            </a:endParaRPr>
          </a:p>
        </p:txBody>
      </p:sp>
      <p:sp>
        <p:nvSpPr>
          <p:cNvPr id="133123" name="Rectangle 3"/>
          <p:cNvSpPr>
            <a:spLocks noGrp="1" noChangeArrowheads="1"/>
          </p:cNvSpPr>
          <p:nvPr>
            <p:ph type="body" idx="1"/>
          </p:nvPr>
        </p:nvSpPr>
        <p:spPr>
          <a:xfrm>
            <a:off x="179388" y="1600200"/>
            <a:ext cx="8785225" cy="5068888"/>
          </a:xfrm>
        </p:spPr>
        <p:txBody>
          <a:bodyPr/>
          <a:lstStyle/>
          <a:p>
            <a:pPr>
              <a:lnSpc>
                <a:spcPct val="80000"/>
              </a:lnSpc>
            </a:pPr>
            <a:r>
              <a:rPr lang="es-MX" sz="2800"/>
              <a:t>El sector cocina evoluciona: producción culinaria cada vez más industrializada,. </a:t>
            </a:r>
          </a:p>
          <a:p>
            <a:pPr>
              <a:lnSpc>
                <a:spcPct val="80000"/>
              </a:lnSpc>
            </a:pPr>
            <a:r>
              <a:rPr lang="es-MX" sz="2800"/>
              <a:t>Modificaciones demográficas</a:t>
            </a:r>
          </a:p>
          <a:p>
            <a:pPr>
              <a:lnSpc>
                <a:spcPct val="80000"/>
              </a:lnSpc>
            </a:pPr>
            <a:r>
              <a:rPr lang="es-MX" sz="2800"/>
              <a:t>Nuevas demandas. Debidas esencialmente al desarrollo y popularización del transporte de distancia medio y grande.</a:t>
            </a:r>
          </a:p>
          <a:p>
            <a:pPr>
              <a:lnSpc>
                <a:spcPct val="80000"/>
              </a:lnSpc>
            </a:pPr>
            <a:r>
              <a:rPr lang="es-MX" sz="2800"/>
              <a:t>Los responsables de la restauración, generan servicios, con base en la evolución de los usos, las costumbres, las mentalidades, Hacia una restauración que respete el entorno.</a:t>
            </a:r>
          </a:p>
          <a:p>
            <a:pPr>
              <a:lnSpc>
                <a:spcPct val="80000"/>
              </a:lnSpc>
            </a:pPr>
            <a:r>
              <a:rPr lang="es-MX" sz="2800"/>
              <a:t>La ecología toma una dimensión económica en la que los factores de rentabilidad e higiene no son los menores.</a:t>
            </a:r>
            <a:endParaRPr lang="es-ES" sz="2800"/>
          </a:p>
          <a:p>
            <a:pPr>
              <a:lnSpc>
                <a:spcPct val="80000"/>
              </a:lnSpc>
            </a:pPr>
            <a:endParaRPr lang="es-MX"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95288" y="0"/>
            <a:ext cx="8229600" cy="1143000"/>
          </a:xfrm>
        </p:spPr>
        <p:txBody>
          <a:bodyPr/>
          <a:lstStyle/>
          <a:p>
            <a:r>
              <a:rPr lang="es-ES" sz="3200" b="1"/>
              <a:t>La Globalización amenaza a culturas regionales</a:t>
            </a:r>
            <a:r>
              <a:rPr lang="es-ES" sz="4000"/>
              <a:t> </a:t>
            </a:r>
          </a:p>
        </p:txBody>
      </p:sp>
      <p:sp>
        <p:nvSpPr>
          <p:cNvPr id="181251" name="Rectangle 3"/>
          <p:cNvSpPr>
            <a:spLocks noGrp="1" noChangeArrowheads="1"/>
          </p:cNvSpPr>
          <p:nvPr>
            <p:ph type="body" sz="half" idx="1"/>
          </p:nvPr>
        </p:nvSpPr>
        <p:spPr>
          <a:xfrm>
            <a:off x="468313" y="2852738"/>
            <a:ext cx="8362950" cy="3833812"/>
          </a:xfrm>
        </p:spPr>
        <p:txBody>
          <a:bodyPr/>
          <a:lstStyle/>
          <a:p>
            <a:pPr>
              <a:lnSpc>
                <a:spcPct val="90000"/>
              </a:lnSpc>
            </a:pPr>
            <a:r>
              <a:rPr lang="es-ES" sz="2400"/>
              <a:t>Estandarizar del mercado convirtiendo a los productores locales, en consumidores de productos venidos de fuera. </a:t>
            </a:r>
          </a:p>
          <a:p>
            <a:pPr>
              <a:lnSpc>
                <a:spcPct val="90000"/>
              </a:lnSpc>
            </a:pPr>
            <a:r>
              <a:rPr lang="es-ES" sz="2400"/>
              <a:t>Drástica disminución de las superficies de bosques y selvas, destrucción del hábitat de la fauna silvestre, acelerada e irracional explotación de los recursos naturales. Rupturas de ecosistema: pérdidas culturales. </a:t>
            </a:r>
          </a:p>
          <a:p>
            <a:pPr>
              <a:lnSpc>
                <a:spcPct val="90000"/>
              </a:lnSpc>
            </a:pPr>
            <a:r>
              <a:rPr lang="es-ES" sz="2400"/>
              <a:t>Valorar y fortalecer las culturas y cocinas regionales, y los ámbitos en los que se desarrollan. Preservando nuestras cocinas como signo de identidad, como herencia y patrimonio del mundo.</a:t>
            </a:r>
          </a:p>
        </p:txBody>
      </p:sp>
      <p:pic>
        <p:nvPicPr>
          <p:cNvPr id="181253" name="Picture 5" descr="tehuana2"/>
          <p:cNvPicPr>
            <a:picLocks noChangeAspect="1" noChangeArrowheads="1"/>
          </p:cNvPicPr>
          <p:nvPr>
            <p:ph sz="quarter" idx="2"/>
          </p:nvPr>
        </p:nvPicPr>
        <p:blipFill>
          <a:blip r:embed="rId2"/>
          <a:srcRect/>
          <a:stretch>
            <a:fillRect/>
          </a:stretch>
        </p:blipFill>
        <p:spPr>
          <a:xfrm>
            <a:off x="6307138" y="908050"/>
            <a:ext cx="1920875" cy="2016125"/>
          </a:xfrm>
          <a:noFill/>
          <a:ln/>
        </p:spPr>
      </p:pic>
      <p:pic>
        <p:nvPicPr>
          <p:cNvPr id="181256" name="Picture 8" descr="6_-_Selva_caducifolia_1"/>
          <p:cNvPicPr>
            <a:picLocks noChangeAspect="1" noChangeArrowheads="1"/>
          </p:cNvPicPr>
          <p:nvPr>
            <p:ph sz="quarter" idx="3"/>
          </p:nvPr>
        </p:nvPicPr>
        <p:blipFill>
          <a:blip r:embed="rId3"/>
          <a:srcRect/>
          <a:stretch>
            <a:fillRect/>
          </a:stretch>
        </p:blipFill>
        <p:spPr>
          <a:xfrm>
            <a:off x="3276600" y="1125538"/>
            <a:ext cx="2519363" cy="1643062"/>
          </a:xfrm>
          <a:noFill/>
          <a:ln/>
        </p:spPr>
      </p:pic>
      <p:pic>
        <p:nvPicPr>
          <p:cNvPr id="181258" name="Picture 10" descr="sor_juana_y_su_libro_de_cocina_3"/>
          <p:cNvPicPr>
            <a:picLocks noChangeAspect="1" noChangeArrowheads="1"/>
          </p:cNvPicPr>
          <p:nvPr/>
        </p:nvPicPr>
        <p:blipFill>
          <a:blip r:embed="rId4"/>
          <a:srcRect/>
          <a:stretch>
            <a:fillRect/>
          </a:stretch>
        </p:blipFill>
        <p:spPr bwMode="auto">
          <a:xfrm>
            <a:off x="0" y="908050"/>
            <a:ext cx="2987675" cy="1976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181258"/>
                                        </p:tgtEl>
                                        <p:attrNameLst>
                                          <p:attrName>style.visibility</p:attrName>
                                        </p:attrNameLst>
                                      </p:cBhvr>
                                      <p:to>
                                        <p:strVal val="visible"/>
                                      </p:to>
                                    </p:set>
                                    <p:animEffect transition="in" filter="randombar(horizontal)">
                                      <p:cBhvr>
                                        <p:cTn id="7" dur="500"/>
                                        <p:tgtEl>
                                          <p:spTgt spid="181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81075"/>
          </a:xfrm>
        </p:spPr>
        <p:txBody>
          <a:bodyPr/>
          <a:lstStyle/>
          <a:p>
            <a:r>
              <a:rPr lang="es-ES_tradnl">
                <a:solidFill>
                  <a:srgbClr val="990000"/>
                </a:solidFill>
              </a:rPr>
              <a:t>Patrimonio gastronómico</a:t>
            </a:r>
            <a:endParaRPr lang="es-ES">
              <a:solidFill>
                <a:srgbClr val="990000"/>
              </a:solidFill>
            </a:endParaRPr>
          </a:p>
        </p:txBody>
      </p:sp>
      <p:sp>
        <p:nvSpPr>
          <p:cNvPr id="67587" name="Rectangle 3"/>
          <p:cNvSpPr>
            <a:spLocks noGrp="1" noChangeArrowheads="1"/>
          </p:cNvSpPr>
          <p:nvPr>
            <p:ph type="body" idx="1"/>
          </p:nvPr>
        </p:nvSpPr>
        <p:spPr>
          <a:xfrm>
            <a:off x="179388" y="908050"/>
            <a:ext cx="8785225" cy="3097213"/>
          </a:xfrm>
        </p:spPr>
        <p:txBody>
          <a:bodyPr/>
          <a:lstStyle/>
          <a:p>
            <a:pPr>
              <a:lnSpc>
                <a:spcPct val="90000"/>
              </a:lnSpc>
            </a:pPr>
            <a:r>
              <a:rPr lang="es-MX" sz="2800"/>
              <a:t>La gastronomía, música, bebidas representativas de los pueblos generan un ambiente de hospitalidad: patrimonio gastronómico. </a:t>
            </a:r>
          </a:p>
          <a:p>
            <a:pPr>
              <a:lnSpc>
                <a:spcPct val="90000"/>
              </a:lnSpc>
            </a:pPr>
            <a:r>
              <a:rPr lang="es-MX" sz="2800"/>
              <a:t>Procurar popularizar la cultura gastronómica, y fortalecer la cultura de la buena mesa.</a:t>
            </a:r>
          </a:p>
          <a:p>
            <a:pPr>
              <a:lnSpc>
                <a:spcPct val="90000"/>
              </a:lnSpc>
            </a:pPr>
            <a:r>
              <a:rPr lang="es-MX" sz="2800"/>
              <a:t>Los restaurantes dentro de la oferta turística, son de vital importancia en la experiencia global del turista;</a:t>
            </a:r>
            <a:endParaRPr lang="es-ES" sz="2800"/>
          </a:p>
        </p:txBody>
      </p:sp>
      <p:pic>
        <p:nvPicPr>
          <p:cNvPr id="67589" name="Picture 5" descr="feliz%2520aporta">
            <a:hlinkClick r:id="rId2"/>
          </p:cNvPr>
          <p:cNvPicPr>
            <a:picLocks noChangeAspect="1" noChangeArrowheads="1"/>
          </p:cNvPicPr>
          <p:nvPr/>
        </p:nvPicPr>
        <p:blipFill>
          <a:blip r:embed="rId3"/>
          <a:srcRect/>
          <a:stretch>
            <a:fillRect/>
          </a:stretch>
        </p:blipFill>
        <p:spPr bwMode="auto">
          <a:xfrm>
            <a:off x="3203575" y="3933825"/>
            <a:ext cx="2324100" cy="2592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770" decel="100000"/>
                                        <p:tgtEl>
                                          <p:spTgt spid="67586"/>
                                        </p:tgtEl>
                                      </p:cBhvr>
                                    </p:animEffect>
                                    <p:animScale>
                                      <p:cBhvr>
                                        <p:cTn id="8" dur="770" decel="100000"/>
                                        <p:tgtEl>
                                          <p:spTgt spid="67586"/>
                                        </p:tgtEl>
                                      </p:cBhvr>
                                      <p:from x="10000" y="10000"/>
                                      <p:to x="200000" y="450000"/>
                                    </p:animScale>
                                    <p:animScale>
                                      <p:cBhvr>
                                        <p:cTn id="9" dur="1230" accel="100000" fill="hold">
                                          <p:stCondLst>
                                            <p:cond delay="770"/>
                                          </p:stCondLst>
                                        </p:cTn>
                                        <p:tgtEl>
                                          <p:spTgt spid="67586"/>
                                        </p:tgtEl>
                                      </p:cBhvr>
                                      <p:from x="200000" y="450000"/>
                                      <p:to x="100000" y="100000"/>
                                    </p:animScale>
                                    <p:set>
                                      <p:cBhvr>
                                        <p:cTn id="10" dur="770" fill="hold"/>
                                        <p:tgtEl>
                                          <p:spTgt spid="67586"/>
                                        </p:tgtEl>
                                        <p:attrNameLst>
                                          <p:attrName>ppt_x</p:attrName>
                                        </p:attrNameLst>
                                      </p:cBhvr>
                                      <p:to>
                                        <p:strVal val="(0.5)"/>
                                      </p:to>
                                    </p:set>
                                    <p:anim from="(0.5)" to="(#ppt_x)" calcmode="lin" valueType="num">
                                      <p:cBhvr>
                                        <p:cTn id="11" dur="1230" accel="100000" fill="hold">
                                          <p:stCondLst>
                                            <p:cond delay="770"/>
                                          </p:stCondLst>
                                        </p:cTn>
                                        <p:tgtEl>
                                          <p:spTgt spid="67586"/>
                                        </p:tgtEl>
                                        <p:attrNameLst>
                                          <p:attrName>ppt_x</p:attrName>
                                        </p:attrNameLst>
                                      </p:cBhvr>
                                    </p:anim>
                                    <p:set>
                                      <p:cBhvr>
                                        <p:cTn id="12" dur="770" fill="hold"/>
                                        <p:tgtEl>
                                          <p:spTgt spid="67586"/>
                                        </p:tgtEl>
                                        <p:attrNameLst>
                                          <p:attrName>ppt_y</p:attrName>
                                        </p:attrNameLst>
                                      </p:cBhvr>
                                      <p:to>
                                        <p:strVal val="(#ppt_y+0.4)"/>
                                      </p:to>
                                    </p:set>
                                    <p:anim from="(#ppt_y+0.4)" to="(#ppt_y)" calcmode="lin" valueType="num">
                                      <p:cBhvr>
                                        <p:cTn id="13" dur="1230" accel="100000" fill="hold">
                                          <p:stCondLst>
                                            <p:cond delay="770"/>
                                          </p:stCondLst>
                                        </p:cTn>
                                        <p:tgtEl>
                                          <p:spTgt spid="67586"/>
                                        </p:tgtEl>
                                        <p:attrNameLst>
                                          <p:attrName>ppt_y</p:attrName>
                                        </p:attrNameLst>
                                      </p:cBhvr>
                                    </p:anim>
                                  </p:childTnLst>
                                </p:cTn>
                              </p:par>
                              <p:par>
                                <p:cTn id="14" presetID="30" presetClass="entr" presetSubtype="0" fill="hold" grpId="0" nodeType="withEffect">
                                  <p:stCondLst>
                                    <p:cond delay="0"/>
                                  </p:stCondLst>
                                  <p:childTnLst>
                                    <p:set>
                                      <p:cBhvr>
                                        <p:cTn id="15" dur="1" fill="hold">
                                          <p:stCondLst>
                                            <p:cond delay="0"/>
                                          </p:stCondLst>
                                        </p:cTn>
                                        <p:tgtEl>
                                          <p:spTgt spid="67587">
                                            <p:txEl>
                                              <p:pRg st="0" end="0"/>
                                            </p:txEl>
                                          </p:spTgt>
                                        </p:tgtEl>
                                        <p:attrNameLst>
                                          <p:attrName>style.visibility</p:attrName>
                                        </p:attrNameLst>
                                      </p:cBhvr>
                                      <p:to>
                                        <p:strVal val="visible"/>
                                      </p:to>
                                    </p:set>
                                    <p:animEffect transition="in" filter="fade">
                                      <p:cBhvr>
                                        <p:cTn id="16" dur="800" decel="100000"/>
                                        <p:tgtEl>
                                          <p:spTgt spid="67587">
                                            <p:txEl>
                                              <p:pRg st="0" end="0"/>
                                            </p:txEl>
                                          </p:spTgt>
                                        </p:tgtEl>
                                      </p:cBhvr>
                                    </p:animEffect>
                                    <p:anim calcmode="lin" valueType="num">
                                      <p:cBhvr>
                                        <p:cTn id="17" dur="800" decel="100000" fill="hold"/>
                                        <p:tgtEl>
                                          <p:spTgt spid="67587">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67587">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67587">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7587">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7587">
                                            <p:txEl>
                                              <p:pRg st="0" end="0"/>
                                            </p:txEl>
                                          </p:spTgt>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67587">
                                            <p:txEl>
                                              <p:pRg st="1" end="1"/>
                                            </p:txEl>
                                          </p:spTgt>
                                        </p:tgtEl>
                                        <p:attrNameLst>
                                          <p:attrName>style.visibility</p:attrName>
                                        </p:attrNameLst>
                                      </p:cBhvr>
                                      <p:to>
                                        <p:strVal val="visible"/>
                                      </p:to>
                                    </p:set>
                                    <p:animEffect transition="in" filter="fade">
                                      <p:cBhvr>
                                        <p:cTn id="24" dur="800" decel="100000"/>
                                        <p:tgtEl>
                                          <p:spTgt spid="67587">
                                            <p:txEl>
                                              <p:pRg st="1" end="1"/>
                                            </p:txEl>
                                          </p:spTgt>
                                        </p:tgtEl>
                                      </p:cBhvr>
                                    </p:animEffect>
                                    <p:anim calcmode="lin" valueType="num">
                                      <p:cBhvr>
                                        <p:cTn id="25" dur="800" decel="100000" fill="hold"/>
                                        <p:tgtEl>
                                          <p:spTgt spid="67587">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67587">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67587">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7587">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758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67587">
                                            <p:txEl>
                                              <p:pRg st="2" end="2"/>
                                            </p:txEl>
                                          </p:spTgt>
                                        </p:tgtEl>
                                        <p:attrNameLst>
                                          <p:attrName>style.visibility</p:attrName>
                                        </p:attrNameLst>
                                      </p:cBhvr>
                                      <p:to>
                                        <p:strVal val="visible"/>
                                      </p:to>
                                    </p:set>
                                    <p:animEffect transition="in" filter="fade">
                                      <p:cBhvr>
                                        <p:cTn id="34" dur="800" decel="100000"/>
                                        <p:tgtEl>
                                          <p:spTgt spid="67587">
                                            <p:txEl>
                                              <p:pRg st="2" end="2"/>
                                            </p:txEl>
                                          </p:spTgt>
                                        </p:tgtEl>
                                      </p:cBhvr>
                                    </p:animEffect>
                                    <p:anim calcmode="lin" valueType="num">
                                      <p:cBhvr>
                                        <p:cTn id="35" dur="800" decel="100000" fill="hold"/>
                                        <p:tgtEl>
                                          <p:spTgt spid="67587">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7587">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7587">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7587">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7587">
                                            <p:txEl>
                                              <p:pRg st="2" end="2"/>
                                            </p:txEl>
                                          </p:spTgt>
                                        </p:tgtEl>
                                        <p:attrNameLst>
                                          <p:attrName>ppt_y</p:attrName>
                                        </p:attrNameLst>
                                      </p:cBhvr>
                                      <p:tavLst>
                                        <p:tav tm="0">
                                          <p:val>
                                            <p:strVal val="#ppt_y+0.1"/>
                                          </p:val>
                                        </p:tav>
                                        <p:tav tm="100000">
                                          <p:val>
                                            <p:strVal val="#ppt_y"/>
                                          </p:val>
                                        </p:tav>
                                      </p:tavLst>
                                    </p:anim>
                                  </p:childTnLst>
                                </p:cTn>
                              </p:par>
                            </p:childTnLst>
                          </p:cTn>
                        </p:par>
                        <p:par>
                          <p:cTn id="40" fill="hold">
                            <p:stCondLst>
                              <p:cond delay="1000"/>
                            </p:stCondLst>
                            <p:childTnLst>
                              <p:par>
                                <p:cTn id="41" presetID="3" presetClass="emph" presetSubtype="2" fill="hold" grpId="1" nodeType="afterEffect">
                                  <p:stCondLst>
                                    <p:cond delay="500"/>
                                  </p:stCondLst>
                                  <p:childTnLst>
                                    <p:animClr clrSpc="rgb" dir="cw">
                                      <p:cBhvr override="childStyle">
                                        <p:cTn id="42" dur="2000" fill="hold"/>
                                        <p:tgtEl>
                                          <p:spTgt spid="6758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6" grpId="1"/>
      <p:bldP spid="6758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7170" name="Rectangle 2"/>
          <p:cNvSpPr>
            <a:spLocks noGrp="1" noChangeArrowheads="1"/>
          </p:cNvSpPr>
          <p:nvPr>
            <p:ph type="title"/>
          </p:nvPr>
        </p:nvSpPr>
        <p:spPr>
          <a:xfrm>
            <a:off x="468313" y="0"/>
            <a:ext cx="8229600" cy="1143000"/>
          </a:xfrm>
        </p:spPr>
        <p:txBody>
          <a:bodyPr/>
          <a:lstStyle/>
          <a:p>
            <a:r>
              <a:rPr lang="es-ES_tradnl">
                <a:solidFill>
                  <a:srgbClr val="990000"/>
                </a:solidFill>
              </a:rPr>
              <a:t>La mujer y la Alimentación</a:t>
            </a:r>
            <a:endParaRPr lang="es-ES">
              <a:solidFill>
                <a:srgbClr val="990000"/>
              </a:solidFill>
            </a:endParaRPr>
          </a:p>
        </p:txBody>
      </p:sp>
      <p:pic>
        <p:nvPicPr>
          <p:cNvPr id="7174" name="Picture 6" descr="Coco Chanel"/>
          <p:cNvPicPr>
            <a:picLocks noChangeAspect="1" noChangeArrowheads="1"/>
          </p:cNvPicPr>
          <p:nvPr/>
        </p:nvPicPr>
        <p:blipFill>
          <a:blip r:embed="rId2"/>
          <a:srcRect/>
          <a:stretch>
            <a:fillRect/>
          </a:stretch>
        </p:blipFill>
        <p:spPr bwMode="auto">
          <a:xfrm>
            <a:off x="0" y="1989138"/>
            <a:ext cx="2176463" cy="2952750"/>
          </a:xfrm>
          <a:prstGeom prst="rect">
            <a:avLst/>
          </a:prstGeom>
          <a:noFill/>
        </p:spPr>
      </p:pic>
      <p:sp>
        <p:nvSpPr>
          <p:cNvPr id="7175" name="AutoShape 7"/>
          <p:cNvSpPr>
            <a:spLocks noChangeArrowheads="1"/>
          </p:cNvSpPr>
          <p:nvPr/>
        </p:nvSpPr>
        <p:spPr bwMode="auto">
          <a:xfrm>
            <a:off x="2195513" y="2781300"/>
            <a:ext cx="1150937" cy="863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sp>
        <p:nvSpPr>
          <p:cNvPr id="7176" name="Rectangle 8"/>
          <p:cNvSpPr>
            <a:spLocks noChangeArrowheads="1"/>
          </p:cNvSpPr>
          <p:nvPr/>
        </p:nvSpPr>
        <p:spPr bwMode="auto">
          <a:xfrm>
            <a:off x="3419475" y="2708275"/>
            <a:ext cx="1871663" cy="1008063"/>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sp>
        <p:nvSpPr>
          <p:cNvPr id="7177" name="Text Box 9"/>
          <p:cNvSpPr txBox="1">
            <a:spLocks noChangeArrowheads="1"/>
          </p:cNvSpPr>
          <p:nvPr/>
        </p:nvSpPr>
        <p:spPr bwMode="auto">
          <a:xfrm>
            <a:off x="3492500" y="2924175"/>
            <a:ext cx="1873250" cy="519113"/>
          </a:xfrm>
          <a:prstGeom prst="rect">
            <a:avLst/>
          </a:prstGeom>
          <a:noFill/>
          <a:ln w="9525">
            <a:noFill/>
            <a:miter lim="800000"/>
            <a:headEnd/>
            <a:tailEnd/>
          </a:ln>
          <a:effectLst/>
        </p:spPr>
        <p:txBody>
          <a:bodyPr>
            <a:spAutoFit/>
          </a:bodyPr>
          <a:lstStyle/>
          <a:p>
            <a:pPr>
              <a:spcBef>
                <a:spcPct val="50000"/>
              </a:spcBef>
            </a:pPr>
            <a:r>
              <a:rPr lang="es-ES_tradnl" sz="2800"/>
              <a:t>TRABAJO</a:t>
            </a:r>
            <a:endParaRPr lang="es-ES" sz="2800"/>
          </a:p>
        </p:txBody>
      </p:sp>
      <p:sp>
        <p:nvSpPr>
          <p:cNvPr id="7178" name="AutoShape 10"/>
          <p:cNvSpPr>
            <a:spLocks noChangeArrowheads="1"/>
          </p:cNvSpPr>
          <p:nvPr/>
        </p:nvSpPr>
        <p:spPr bwMode="auto">
          <a:xfrm rot="-1680550">
            <a:off x="4211638" y="1628775"/>
            <a:ext cx="1655762" cy="576263"/>
          </a:xfrm>
          <a:prstGeom prst="curvedDownArrow">
            <a:avLst>
              <a:gd name="adj1" fmla="val 57465"/>
              <a:gd name="adj2" fmla="val 114931"/>
              <a:gd name="adj3" fmla="val 33333"/>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s-ES"/>
          </a:p>
        </p:txBody>
      </p:sp>
      <p:sp>
        <p:nvSpPr>
          <p:cNvPr id="7179" name="AutoShape 11"/>
          <p:cNvSpPr>
            <a:spLocks noChangeArrowheads="1"/>
          </p:cNvSpPr>
          <p:nvPr/>
        </p:nvSpPr>
        <p:spPr bwMode="auto">
          <a:xfrm>
            <a:off x="4427538" y="4076700"/>
            <a:ext cx="1368425" cy="647700"/>
          </a:xfrm>
          <a:prstGeom prst="curvedUpArrow">
            <a:avLst>
              <a:gd name="adj1" fmla="val 42255"/>
              <a:gd name="adj2" fmla="val 84510"/>
              <a:gd name="adj3" fmla="val 33333"/>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s-ES"/>
          </a:p>
        </p:txBody>
      </p:sp>
      <p:pic>
        <p:nvPicPr>
          <p:cNvPr id="7182" name="Picture 14" descr="dinero%2520escalera">
            <a:hlinkClick r:id="rId3"/>
          </p:cNvPr>
          <p:cNvPicPr>
            <a:picLocks noChangeAspect="1" noChangeArrowheads="1"/>
          </p:cNvPicPr>
          <p:nvPr/>
        </p:nvPicPr>
        <p:blipFill>
          <a:blip r:embed="rId4"/>
          <a:srcRect/>
          <a:stretch>
            <a:fillRect/>
          </a:stretch>
        </p:blipFill>
        <p:spPr bwMode="auto">
          <a:xfrm>
            <a:off x="6011863" y="836613"/>
            <a:ext cx="1979612" cy="1979612"/>
          </a:xfrm>
          <a:prstGeom prst="rect">
            <a:avLst/>
          </a:prstGeom>
          <a:noFill/>
        </p:spPr>
      </p:pic>
      <p:pic>
        <p:nvPicPr>
          <p:cNvPr id="7184" name="Picture 16" descr="Go to fullsize image">
            <a:hlinkClick r:id="rId5"/>
          </p:cNvPr>
          <p:cNvPicPr>
            <a:picLocks noChangeAspect="1" noChangeArrowheads="1"/>
          </p:cNvPicPr>
          <p:nvPr/>
        </p:nvPicPr>
        <p:blipFill>
          <a:blip r:embed="rId6"/>
          <a:srcRect/>
          <a:stretch>
            <a:fillRect/>
          </a:stretch>
        </p:blipFill>
        <p:spPr bwMode="auto">
          <a:xfrm>
            <a:off x="5940425" y="2997200"/>
            <a:ext cx="1674813" cy="2016125"/>
          </a:xfrm>
          <a:prstGeom prst="rect">
            <a:avLst/>
          </a:prstGeom>
          <a:noFill/>
        </p:spPr>
      </p:pic>
      <p:sp>
        <p:nvSpPr>
          <p:cNvPr id="7187" name="Text Box 19"/>
          <p:cNvSpPr txBox="1">
            <a:spLocks noChangeArrowheads="1"/>
          </p:cNvSpPr>
          <p:nvPr/>
        </p:nvSpPr>
        <p:spPr bwMode="auto">
          <a:xfrm>
            <a:off x="323850" y="5157788"/>
            <a:ext cx="8064500" cy="1431925"/>
          </a:xfrm>
          <a:prstGeom prst="rect">
            <a:avLst/>
          </a:prstGeom>
          <a:noFill/>
          <a:ln w="9525">
            <a:noFill/>
            <a:miter lim="800000"/>
            <a:headEnd/>
            <a:tailEnd/>
          </a:ln>
          <a:effectLst/>
        </p:spPr>
        <p:txBody>
          <a:bodyPr>
            <a:spAutoFit/>
          </a:bodyPr>
          <a:lstStyle/>
          <a:p>
            <a:pPr>
              <a:spcBef>
                <a:spcPct val="50000"/>
              </a:spcBef>
            </a:pPr>
            <a:r>
              <a:rPr lang="es-ES_tradnl" sz="2200"/>
              <a:t>Según García Arnaiz (1996), en los años 70´s la mujer inicia a incorporarse al trabajo (fuera del hogar), buscando estabilidad económica e independencia, logrando así incorporarse al mundo productivo que el hombre había dominado tiempo atrás.</a:t>
            </a:r>
            <a:endParaRPr lang="es-ES" sz="2200"/>
          </a:p>
        </p:txBody>
      </p:sp>
      <p:pic>
        <p:nvPicPr>
          <p:cNvPr id="7189" name="Picture 21" descr="amadecasa2g"/>
          <p:cNvPicPr>
            <a:picLocks noChangeAspect="1" noChangeArrowheads="1"/>
          </p:cNvPicPr>
          <p:nvPr/>
        </p:nvPicPr>
        <p:blipFill>
          <a:blip r:embed="rId7"/>
          <a:srcRect/>
          <a:stretch>
            <a:fillRect/>
          </a:stretch>
        </p:blipFill>
        <p:spPr bwMode="auto">
          <a:xfrm>
            <a:off x="1763713" y="981075"/>
            <a:ext cx="1306512" cy="1657350"/>
          </a:xfrm>
          <a:prstGeom prst="rect">
            <a:avLst/>
          </a:prstGeom>
          <a:noFill/>
          <a:ln w="9525">
            <a:noFill/>
            <a:miter lim="800000"/>
            <a:headEnd/>
            <a:tailEnd/>
          </a:ln>
        </p:spPr>
      </p:pic>
      <p:pic>
        <p:nvPicPr>
          <p:cNvPr id="7190" name="Picture 22" descr="CHICA_PORTADA"/>
          <p:cNvPicPr>
            <a:picLocks noChangeAspect="1" noChangeArrowheads="1"/>
          </p:cNvPicPr>
          <p:nvPr/>
        </p:nvPicPr>
        <p:blipFill>
          <a:blip r:embed="rId8"/>
          <a:srcRect/>
          <a:stretch>
            <a:fillRect/>
          </a:stretch>
        </p:blipFill>
        <p:spPr bwMode="auto">
          <a:xfrm>
            <a:off x="7524750" y="2420938"/>
            <a:ext cx="1409700" cy="1508125"/>
          </a:xfrm>
          <a:prstGeom prst="rect">
            <a:avLst/>
          </a:prstGeom>
          <a:noFill/>
          <a:ln w="9525">
            <a:noFill/>
            <a:miter lim="800000"/>
            <a:headEnd/>
            <a:tailEnd/>
          </a:ln>
        </p:spPr>
      </p:pic>
      <p:pic>
        <p:nvPicPr>
          <p:cNvPr id="7191" name="Picture 23" descr="Salud Coomeva"/>
          <p:cNvPicPr>
            <a:picLocks noChangeAspect="1" noChangeArrowheads="1"/>
          </p:cNvPicPr>
          <p:nvPr/>
        </p:nvPicPr>
        <p:blipFill>
          <a:blip r:embed="rId9"/>
          <a:srcRect/>
          <a:stretch>
            <a:fillRect/>
          </a:stretch>
        </p:blipFill>
        <p:spPr bwMode="auto">
          <a:xfrm>
            <a:off x="1763713" y="3716338"/>
            <a:ext cx="1152525" cy="15128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9218" name="Rectangle 2"/>
          <p:cNvSpPr>
            <a:spLocks noGrp="1" noChangeArrowheads="1"/>
          </p:cNvSpPr>
          <p:nvPr>
            <p:ph type="title"/>
          </p:nvPr>
        </p:nvSpPr>
        <p:spPr>
          <a:xfrm>
            <a:off x="179388" y="0"/>
            <a:ext cx="8964612" cy="1143000"/>
          </a:xfrm>
        </p:spPr>
        <p:txBody>
          <a:bodyPr/>
          <a:lstStyle/>
          <a:p>
            <a:r>
              <a:rPr lang="es-ES_tradnl" sz="3800">
                <a:solidFill>
                  <a:srgbClr val="990000"/>
                </a:solidFill>
              </a:rPr>
              <a:t>Integración laboral ocasiona rupturas de:</a:t>
            </a:r>
            <a:endParaRPr lang="es-ES" sz="3800">
              <a:solidFill>
                <a:srgbClr val="990000"/>
              </a:solidFill>
            </a:endParaRPr>
          </a:p>
        </p:txBody>
      </p:sp>
      <p:pic>
        <p:nvPicPr>
          <p:cNvPr id="9222" name="Picture 6" descr="mujer_negra_obrera"/>
          <p:cNvPicPr>
            <a:picLocks noChangeAspect="1" noChangeArrowheads="1"/>
          </p:cNvPicPr>
          <p:nvPr/>
        </p:nvPicPr>
        <p:blipFill>
          <a:blip r:embed="rId2" cstate="print"/>
          <a:srcRect/>
          <a:stretch>
            <a:fillRect/>
          </a:stretch>
        </p:blipFill>
        <p:spPr bwMode="auto">
          <a:xfrm>
            <a:off x="3708400" y="1700213"/>
            <a:ext cx="1871663" cy="2449512"/>
          </a:xfrm>
          <a:prstGeom prst="rect">
            <a:avLst/>
          </a:prstGeom>
          <a:noFill/>
        </p:spPr>
      </p:pic>
      <p:sp>
        <p:nvSpPr>
          <p:cNvPr id="9223" name="Rectangle 7"/>
          <p:cNvSpPr>
            <a:spLocks noChangeArrowheads="1"/>
          </p:cNvSpPr>
          <p:nvPr/>
        </p:nvSpPr>
        <p:spPr bwMode="auto">
          <a:xfrm>
            <a:off x="3635375" y="1341438"/>
            <a:ext cx="2016125" cy="2808287"/>
          </a:xfrm>
          <a:prstGeom prst="rect">
            <a:avLst/>
          </a:prstGeom>
          <a:noFill/>
          <a:ln w="9525">
            <a:solidFill>
              <a:schemeClr val="tx1"/>
            </a:solidFill>
            <a:miter lim="800000"/>
            <a:headEnd/>
            <a:tailEnd/>
          </a:ln>
          <a:effectLst/>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endParaRPr lang="es-ES"/>
          </a:p>
        </p:txBody>
      </p:sp>
      <p:sp>
        <p:nvSpPr>
          <p:cNvPr id="9224" name="Text Box 8"/>
          <p:cNvSpPr txBox="1">
            <a:spLocks noChangeArrowheads="1"/>
          </p:cNvSpPr>
          <p:nvPr/>
        </p:nvSpPr>
        <p:spPr bwMode="auto">
          <a:xfrm>
            <a:off x="2051050" y="1700213"/>
            <a:ext cx="1439863" cy="519112"/>
          </a:xfrm>
          <a:prstGeom prst="rect">
            <a:avLst/>
          </a:prstGeom>
          <a:noFill/>
          <a:ln w="9525">
            <a:noFill/>
            <a:miter lim="800000"/>
            <a:headEnd/>
            <a:tailEnd/>
          </a:ln>
          <a:effectLst/>
        </p:spPr>
        <p:txBody>
          <a:bodyPr>
            <a:spAutoFit/>
          </a:bodyPr>
          <a:lstStyle/>
          <a:p>
            <a:pPr>
              <a:spcBef>
                <a:spcPct val="50000"/>
              </a:spcBef>
            </a:pPr>
            <a:r>
              <a:rPr lang="es-ES_tradnl" sz="2800"/>
              <a:t>Valores</a:t>
            </a:r>
            <a:endParaRPr lang="es-ES" sz="2800"/>
          </a:p>
        </p:txBody>
      </p:sp>
      <p:sp>
        <p:nvSpPr>
          <p:cNvPr id="9225" name="Text Box 9"/>
          <p:cNvSpPr txBox="1">
            <a:spLocks noChangeArrowheads="1"/>
          </p:cNvSpPr>
          <p:nvPr/>
        </p:nvSpPr>
        <p:spPr bwMode="auto">
          <a:xfrm>
            <a:off x="6588125" y="1052513"/>
            <a:ext cx="2232025" cy="946150"/>
          </a:xfrm>
          <a:prstGeom prst="rect">
            <a:avLst/>
          </a:prstGeom>
          <a:noFill/>
          <a:ln w="9525">
            <a:noFill/>
            <a:miter lim="800000"/>
            <a:headEnd/>
            <a:tailEnd/>
          </a:ln>
          <a:effectLst/>
        </p:spPr>
        <p:txBody>
          <a:bodyPr>
            <a:spAutoFit/>
          </a:bodyPr>
          <a:lstStyle/>
          <a:p>
            <a:pPr algn="ctr">
              <a:spcBef>
                <a:spcPct val="50000"/>
              </a:spcBef>
            </a:pPr>
            <a:r>
              <a:rPr lang="es-ES_tradnl" sz="2800"/>
              <a:t>Costumbres y modales</a:t>
            </a:r>
            <a:endParaRPr lang="es-ES" sz="2800"/>
          </a:p>
        </p:txBody>
      </p:sp>
      <p:sp>
        <p:nvSpPr>
          <p:cNvPr id="9226" name="Text Box 10"/>
          <p:cNvSpPr txBox="1">
            <a:spLocks noChangeArrowheads="1"/>
          </p:cNvSpPr>
          <p:nvPr/>
        </p:nvSpPr>
        <p:spPr bwMode="auto">
          <a:xfrm>
            <a:off x="5724525" y="3644900"/>
            <a:ext cx="3168650" cy="519113"/>
          </a:xfrm>
          <a:prstGeom prst="rect">
            <a:avLst/>
          </a:prstGeom>
          <a:noFill/>
          <a:ln w="9525">
            <a:noFill/>
            <a:miter lim="800000"/>
            <a:headEnd/>
            <a:tailEnd/>
          </a:ln>
          <a:effectLst/>
        </p:spPr>
        <p:txBody>
          <a:bodyPr>
            <a:spAutoFit/>
          </a:bodyPr>
          <a:lstStyle/>
          <a:p>
            <a:pPr algn="ctr">
              <a:spcBef>
                <a:spcPct val="50000"/>
              </a:spcBef>
            </a:pPr>
            <a:r>
              <a:rPr lang="es-ES_tradnl" sz="2800"/>
              <a:t>Mando en el hogar</a:t>
            </a:r>
            <a:endParaRPr lang="es-ES" sz="2800"/>
          </a:p>
        </p:txBody>
      </p:sp>
      <p:sp>
        <p:nvSpPr>
          <p:cNvPr id="9227" name="Text Box 11"/>
          <p:cNvSpPr txBox="1">
            <a:spLocks noChangeArrowheads="1"/>
          </p:cNvSpPr>
          <p:nvPr/>
        </p:nvSpPr>
        <p:spPr bwMode="auto">
          <a:xfrm>
            <a:off x="0" y="2276475"/>
            <a:ext cx="2339975" cy="519113"/>
          </a:xfrm>
          <a:prstGeom prst="rect">
            <a:avLst/>
          </a:prstGeom>
          <a:noFill/>
          <a:ln w="9525">
            <a:noFill/>
            <a:miter lim="800000"/>
            <a:headEnd/>
            <a:tailEnd/>
          </a:ln>
          <a:effectLst/>
        </p:spPr>
        <p:txBody>
          <a:bodyPr>
            <a:spAutoFit/>
          </a:bodyPr>
          <a:lstStyle/>
          <a:p>
            <a:pPr>
              <a:spcBef>
                <a:spcPct val="50000"/>
              </a:spcBef>
            </a:pPr>
            <a:r>
              <a:rPr lang="es-ES_tradnl" sz="2800"/>
              <a:t>Dependencia</a:t>
            </a:r>
            <a:endParaRPr lang="es-ES" sz="2800"/>
          </a:p>
        </p:txBody>
      </p:sp>
      <p:sp>
        <p:nvSpPr>
          <p:cNvPr id="9228" name="AutoShape 12"/>
          <p:cNvSpPr>
            <a:spLocks/>
          </p:cNvSpPr>
          <p:nvPr/>
        </p:nvSpPr>
        <p:spPr bwMode="auto">
          <a:xfrm rot="16200000">
            <a:off x="4499770" y="548481"/>
            <a:ext cx="360362" cy="8137525"/>
          </a:xfrm>
          <a:prstGeom prst="leftBrace">
            <a:avLst>
              <a:gd name="adj1" fmla="val 188179"/>
              <a:gd name="adj2" fmla="val 50000"/>
            </a:avLst>
          </a:prstGeom>
          <a:noFill/>
          <a:ln w="28575">
            <a:solidFill>
              <a:schemeClr val="tx1"/>
            </a:solidFill>
            <a:round/>
            <a:headEnd/>
            <a:tailEnd/>
          </a:ln>
          <a:effectLst/>
        </p:spPr>
        <p:txBody>
          <a:bodyPr wrap="none" anchor="ctr"/>
          <a:lstStyle/>
          <a:p>
            <a:endParaRPr lang="es-ES"/>
          </a:p>
        </p:txBody>
      </p:sp>
      <p:sp>
        <p:nvSpPr>
          <p:cNvPr id="9231" name="Rectangle 15"/>
          <p:cNvSpPr>
            <a:spLocks noChangeArrowheads="1"/>
          </p:cNvSpPr>
          <p:nvPr/>
        </p:nvSpPr>
        <p:spPr bwMode="auto">
          <a:xfrm>
            <a:off x="395288" y="4941888"/>
            <a:ext cx="8353425" cy="1655762"/>
          </a:xfrm>
          <a:prstGeom prst="rect">
            <a:avLst/>
          </a:prstGeom>
          <a:solidFill>
            <a:srgbClr val="FF6B3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s-ES"/>
          </a:p>
        </p:txBody>
      </p:sp>
      <p:sp>
        <p:nvSpPr>
          <p:cNvPr id="9229" name="Text Box 13"/>
          <p:cNvSpPr txBox="1">
            <a:spLocks noChangeArrowheads="1"/>
          </p:cNvSpPr>
          <p:nvPr/>
        </p:nvSpPr>
        <p:spPr bwMode="auto">
          <a:xfrm>
            <a:off x="468313" y="4941888"/>
            <a:ext cx="8280400" cy="1552575"/>
          </a:xfrm>
          <a:prstGeom prst="rect">
            <a:avLst/>
          </a:prstGeom>
          <a:noFill/>
          <a:ln w="9525">
            <a:noFill/>
            <a:miter lim="800000"/>
            <a:headEnd/>
            <a:tailEnd/>
          </a:ln>
          <a:effectLst/>
        </p:spPr>
        <p:txBody>
          <a:bodyPr>
            <a:spAutoFit/>
          </a:bodyPr>
          <a:lstStyle/>
          <a:p>
            <a:pPr>
              <a:spcBef>
                <a:spcPct val="50000"/>
              </a:spcBef>
            </a:pPr>
            <a:r>
              <a:rPr lang="es-ES_tradnl" sz="2400"/>
              <a:t>ADAPTACION DE LOS MIEMBROS DE LA FAMILIA AL NUEVO RITMO DE VIDA Y A CAMBIOS EN COSTUMBRES DOMÉSTICAS, HORARIOS DE COMIDA Y EL NÚMERO DE INTEGRANTES DE LA FAMILIA.</a:t>
            </a:r>
            <a:endParaRPr lang="es-ES" sz="2400"/>
          </a:p>
        </p:txBody>
      </p:sp>
      <p:sp>
        <p:nvSpPr>
          <p:cNvPr id="9233" name="Text Box 17"/>
          <p:cNvSpPr txBox="1">
            <a:spLocks noChangeArrowheads="1"/>
          </p:cNvSpPr>
          <p:nvPr/>
        </p:nvSpPr>
        <p:spPr bwMode="auto">
          <a:xfrm>
            <a:off x="539750" y="3141663"/>
            <a:ext cx="2627313" cy="946150"/>
          </a:xfrm>
          <a:prstGeom prst="rect">
            <a:avLst/>
          </a:prstGeom>
          <a:noFill/>
          <a:ln w="9525">
            <a:noFill/>
            <a:miter lim="800000"/>
            <a:headEnd/>
            <a:tailEnd/>
          </a:ln>
          <a:effectLst/>
        </p:spPr>
        <p:txBody>
          <a:bodyPr>
            <a:spAutoFit/>
          </a:bodyPr>
          <a:lstStyle/>
          <a:p>
            <a:pPr algn="ctr">
              <a:spcBef>
                <a:spcPct val="50000"/>
              </a:spcBef>
            </a:pPr>
            <a:r>
              <a:rPr lang="es-ES_tradnl" sz="2800"/>
              <a:t>Transmisión de conocimientos</a:t>
            </a:r>
            <a:endParaRPr lang="es-ES" sz="2800"/>
          </a:p>
        </p:txBody>
      </p:sp>
      <p:sp>
        <p:nvSpPr>
          <p:cNvPr id="9234" name="Text Box 18"/>
          <p:cNvSpPr txBox="1">
            <a:spLocks noChangeArrowheads="1"/>
          </p:cNvSpPr>
          <p:nvPr/>
        </p:nvSpPr>
        <p:spPr bwMode="auto">
          <a:xfrm>
            <a:off x="5651500" y="2205038"/>
            <a:ext cx="2665413" cy="946150"/>
          </a:xfrm>
          <a:prstGeom prst="rect">
            <a:avLst/>
          </a:prstGeom>
          <a:noFill/>
          <a:ln w="9525">
            <a:noFill/>
            <a:miter lim="800000"/>
            <a:headEnd/>
            <a:tailEnd/>
          </a:ln>
          <a:effectLst/>
        </p:spPr>
        <p:txBody>
          <a:bodyPr>
            <a:spAutoFit/>
          </a:bodyPr>
          <a:lstStyle/>
          <a:p>
            <a:pPr>
              <a:spcBef>
                <a:spcPct val="50000"/>
              </a:spcBef>
            </a:pPr>
            <a:r>
              <a:rPr lang="es-ES_tradnl" sz="2800"/>
              <a:t>Reducción y ruptura familiar</a:t>
            </a:r>
            <a:endParaRPr lang="es-ES" sz="2800"/>
          </a:p>
        </p:txBody>
      </p:sp>
      <p:sp>
        <p:nvSpPr>
          <p:cNvPr id="9236" name="Text Box 20"/>
          <p:cNvSpPr txBox="1">
            <a:spLocks noChangeArrowheads="1"/>
          </p:cNvSpPr>
          <p:nvPr/>
        </p:nvSpPr>
        <p:spPr bwMode="auto">
          <a:xfrm>
            <a:off x="107950" y="908050"/>
            <a:ext cx="4248150" cy="519113"/>
          </a:xfrm>
          <a:prstGeom prst="rect">
            <a:avLst/>
          </a:prstGeom>
          <a:noFill/>
          <a:ln w="9525">
            <a:noFill/>
            <a:miter lim="800000"/>
            <a:headEnd/>
            <a:tailEnd/>
          </a:ln>
          <a:effectLst/>
        </p:spPr>
        <p:txBody>
          <a:bodyPr>
            <a:spAutoFit/>
          </a:bodyPr>
          <a:lstStyle/>
          <a:p>
            <a:pPr>
              <a:spcBef>
                <a:spcPct val="50000"/>
              </a:spcBef>
            </a:pPr>
            <a:r>
              <a:rPr lang="es-ES_tradnl" sz="2800"/>
              <a:t>Modificación de horarios</a:t>
            </a:r>
            <a:endParaRPr lang="es-E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10242" name="Rectangle 2"/>
          <p:cNvSpPr>
            <a:spLocks noGrp="1" noChangeArrowheads="1"/>
          </p:cNvSpPr>
          <p:nvPr>
            <p:ph type="title"/>
          </p:nvPr>
        </p:nvSpPr>
        <p:spPr>
          <a:xfrm>
            <a:off x="395288" y="0"/>
            <a:ext cx="8229600" cy="1143000"/>
          </a:xfrm>
        </p:spPr>
        <p:txBody>
          <a:bodyPr/>
          <a:lstStyle/>
          <a:p>
            <a:r>
              <a:rPr lang="es-ES_tradnl">
                <a:solidFill>
                  <a:srgbClr val="990000"/>
                </a:solidFill>
              </a:rPr>
              <a:t>El rol de la mujer en el hogar</a:t>
            </a:r>
            <a:endParaRPr lang="es-ES">
              <a:solidFill>
                <a:srgbClr val="990000"/>
              </a:solidFill>
            </a:endParaRPr>
          </a:p>
        </p:txBody>
      </p:sp>
      <p:sp>
        <p:nvSpPr>
          <p:cNvPr id="10243" name="Rectangle 3"/>
          <p:cNvSpPr>
            <a:spLocks noGrp="1" noChangeArrowheads="1"/>
          </p:cNvSpPr>
          <p:nvPr>
            <p:ph type="body" idx="1"/>
          </p:nvPr>
        </p:nvSpPr>
        <p:spPr>
          <a:xfrm>
            <a:off x="0" y="1125538"/>
            <a:ext cx="6084888" cy="5616575"/>
          </a:xfrm>
        </p:spPr>
        <p:txBody>
          <a:bodyPr/>
          <a:lstStyle/>
          <a:p>
            <a:pPr>
              <a:lnSpc>
                <a:spcPct val="80000"/>
              </a:lnSpc>
              <a:buFontTx/>
              <a:buNone/>
            </a:pPr>
            <a:r>
              <a:rPr lang="es-MX" sz="2400"/>
              <a:t>Ambiente doméstico       microorganización</a:t>
            </a:r>
            <a:r>
              <a:rPr lang="es-MX" sz="2800"/>
              <a:t> </a:t>
            </a:r>
          </a:p>
          <a:p>
            <a:pPr>
              <a:lnSpc>
                <a:spcPct val="80000"/>
              </a:lnSpc>
              <a:buFontTx/>
              <a:buNone/>
            </a:pPr>
            <a:r>
              <a:rPr lang="es-MX" sz="2800"/>
              <a:t>(restauración u hotelería doméstica).</a:t>
            </a:r>
          </a:p>
          <a:p>
            <a:pPr>
              <a:lnSpc>
                <a:spcPct val="80000"/>
              </a:lnSpc>
              <a:buFontTx/>
              <a:buNone/>
            </a:pPr>
            <a:r>
              <a:rPr lang="es-MX" sz="2800"/>
              <a:t> </a:t>
            </a:r>
          </a:p>
          <a:p>
            <a:pPr>
              <a:lnSpc>
                <a:spcPct val="80000"/>
              </a:lnSpc>
            </a:pPr>
            <a:r>
              <a:rPr lang="es-MX" sz="2800"/>
              <a:t>“En las sociedades industrializadas la alimentación cubre múltiples actividades como la producción, el aprovisionamiento, las compras, almacenaje y la conservación, la preparación y el cocinado, el servicio, el lavado, recogida de utensilios, reciclaje de las sobras, así como horticultura, prestamos e intercambios”. (Menell, 1992).</a:t>
            </a:r>
            <a:endParaRPr lang="es-ES" sz="2800"/>
          </a:p>
          <a:p>
            <a:pPr>
              <a:lnSpc>
                <a:spcPct val="80000"/>
              </a:lnSpc>
            </a:pPr>
            <a:endParaRPr lang="es-ES" sz="2800"/>
          </a:p>
        </p:txBody>
      </p:sp>
      <p:pic>
        <p:nvPicPr>
          <p:cNvPr id="10246" name="Picture 6" descr="78_chef02"/>
          <p:cNvPicPr>
            <a:picLocks noChangeAspect="1" noChangeArrowheads="1"/>
          </p:cNvPicPr>
          <p:nvPr/>
        </p:nvPicPr>
        <p:blipFill>
          <a:blip r:embed="rId2"/>
          <a:srcRect/>
          <a:stretch>
            <a:fillRect/>
          </a:stretch>
        </p:blipFill>
        <p:spPr bwMode="auto">
          <a:xfrm>
            <a:off x="6118225" y="836613"/>
            <a:ext cx="3025775" cy="2162175"/>
          </a:xfrm>
          <a:prstGeom prst="rect">
            <a:avLst/>
          </a:prstGeom>
          <a:noFill/>
        </p:spPr>
      </p:pic>
      <p:pic>
        <p:nvPicPr>
          <p:cNvPr id="10248" name="Picture 8" descr="0910627487"/>
          <p:cNvPicPr>
            <a:picLocks noChangeAspect="1" noChangeArrowheads="1"/>
          </p:cNvPicPr>
          <p:nvPr/>
        </p:nvPicPr>
        <p:blipFill>
          <a:blip r:embed="rId3"/>
          <a:srcRect/>
          <a:stretch>
            <a:fillRect/>
          </a:stretch>
        </p:blipFill>
        <p:spPr bwMode="auto">
          <a:xfrm>
            <a:off x="5940425" y="3068638"/>
            <a:ext cx="1776413" cy="2736850"/>
          </a:xfrm>
          <a:prstGeom prst="rect">
            <a:avLst/>
          </a:prstGeom>
          <a:noFill/>
        </p:spPr>
      </p:pic>
      <p:pic>
        <p:nvPicPr>
          <p:cNvPr id="10252" name="Picture 12" descr="meseras"/>
          <p:cNvPicPr>
            <a:picLocks noChangeAspect="1" noChangeArrowheads="1"/>
          </p:cNvPicPr>
          <p:nvPr/>
        </p:nvPicPr>
        <p:blipFill>
          <a:blip r:embed="rId4"/>
          <a:srcRect/>
          <a:stretch>
            <a:fillRect/>
          </a:stretch>
        </p:blipFill>
        <p:spPr bwMode="auto">
          <a:xfrm>
            <a:off x="7451725" y="4149725"/>
            <a:ext cx="1520825" cy="2519363"/>
          </a:xfrm>
          <a:prstGeom prst="rect">
            <a:avLst/>
          </a:prstGeom>
          <a:noFill/>
        </p:spPr>
      </p:pic>
      <p:sp>
        <p:nvSpPr>
          <p:cNvPr id="10253" name="AutoShape 13"/>
          <p:cNvSpPr>
            <a:spLocks noChangeArrowheads="1"/>
          </p:cNvSpPr>
          <p:nvPr/>
        </p:nvSpPr>
        <p:spPr bwMode="auto">
          <a:xfrm>
            <a:off x="2843213" y="1268413"/>
            <a:ext cx="504825" cy="144462"/>
          </a:xfrm>
          <a:custGeom>
            <a:avLst/>
            <a:gdLst>
              <a:gd name="G0" fmla="+- 16224 0 0"/>
              <a:gd name="G1" fmla="+- 7465 0 0"/>
              <a:gd name="G2" fmla="+- 21600 0 7465"/>
              <a:gd name="G3" fmla="+- 10800 0 7465"/>
              <a:gd name="G4" fmla="+- 21600 0 16224"/>
              <a:gd name="G5" fmla="*/ G4 G3 10800"/>
              <a:gd name="G6" fmla="+- 21600 0 G5"/>
              <a:gd name="T0" fmla="*/ 16224 w 21600"/>
              <a:gd name="T1" fmla="*/ 0 h 21600"/>
              <a:gd name="T2" fmla="*/ 0 w 21600"/>
              <a:gd name="T3" fmla="*/ 10800 h 21600"/>
              <a:gd name="T4" fmla="*/ 1622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24" y="0"/>
                </a:moveTo>
                <a:lnTo>
                  <a:pt x="16224" y="7465"/>
                </a:lnTo>
                <a:lnTo>
                  <a:pt x="3375" y="7465"/>
                </a:lnTo>
                <a:lnTo>
                  <a:pt x="3375" y="14135"/>
                </a:lnTo>
                <a:lnTo>
                  <a:pt x="16224" y="14135"/>
                </a:lnTo>
                <a:lnTo>
                  <a:pt x="16224" y="21600"/>
                </a:lnTo>
                <a:lnTo>
                  <a:pt x="21600" y="10800"/>
                </a:lnTo>
                <a:close/>
              </a:path>
              <a:path w="21600" h="21600">
                <a:moveTo>
                  <a:pt x="1350" y="7465"/>
                </a:moveTo>
                <a:lnTo>
                  <a:pt x="1350" y="14135"/>
                </a:lnTo>
                <a:lnTo>
                  <a:pt x="2700" y="14135"/>
                </a:lnTo>
                <a:lnTo>
                  <a:pt x="2700" y="7465"/>
                </a:lnTo>
                <a:close/>
              </a:path>
              <a:path w="21600" h="21600">
                <a:moveTo>
                  <a:pt x="0" y="7465"/>
                </a:moveTo>
                <a:lnTo>
                  <a:pt x="0" y="14135"/>
                </a:lnTo>
                <a:lnTo>
                  <a:pt x="675" y="14135"/>
                </a:lnTo>
                <a:lnTo>
                  <a:pt x="675" y="7465"/>
                </a:lnTo>
                <a:close/>
              </a:path>
            </a:pathLst>
          </a:custGeom>
          <a:solidFill>
            <a:srgbClr val="CC99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12290" name="Rectangle 2"/>
          <p:cNvSpPr>
            <a:spLocks noGrp="1" noChangeArrowheads="1"/>
          </p:cNvSpPr>
          <p:nvPr>
            <p:ph type="title"/>
          </p:nvPr>
        </p:nvSpPr>
        <p:spPr>
          <a:xfrm>
            <a:off x="468313" y="0"/>
            <a:ext cx="8229600" cy="1143000"/>
          </a:xfrm>
        </p:spPr>
        <p:txBody>
          <a:bodyPr/>
          <a:lstStyle/>
          <a:p>
            <a:r>
              <a:rPr lang="es-ES_tradnl">
                <a:solidFill>
                  <a:srgbClr val="990000"/>
                </a:solidFill>
              </a:rPr>
              <a:t>El doble rol de la mujer</a:t>
            </a:r>
            <a:endParaRPr lang="es-ES">
              <a:solidFill>
                <a:srgbClr val="990000"/>
              </a:solidFill>
            </a:endParaRPr>
          </a:p>
        </p:txBody>
      </p:sp>
      <p:sp>
        <p:nvSpPr>
          <p:cNvPr id="12291" name="Rectangle 3"/>
          <p:cNvSpPr>
            <a:spLocks noGrp="1" noChangeArrowheads="1"/>
          </p:cNvSpPr>
          <p:nvPr>
            <p:ph type="body" idx="1"/>
          </p:nvPr>
        </p:nvSpPr>
        <p:spPr>
          <a:xfrm>
            <a:off x="0" y="1125538"/>
            <a:ext cx="7380288" cy="5732462"/>
          </a:xfrm>
        </p:spPr>
        <p:txBody>
          <a:bodyPr/>
          <a:lstStyle/>
          <a:p>
            <a:pPr>
              <a:lnSpc>
                <a:spcPct val="90000"/>
              </a:lnSpc>
            </a:pPr>
            <a:r>
              <a:rPr lang="es-MX" sz="2800"/>
              <a:t>“La ausencia de las mujeres en la esfera doméstica anima al consumo y demanda de los llamados alimentos-servicio, así como las prácticas de la comida rápida       y la tecnificación del espacio culinario”.     (García Arnaiz, 1996).</a:t>
            </a:r>
          </a:p>
          <a:p>
            <a:pPr>
              <a:lnSpc>
                <a:spcPct val="90000"/>
              </a:lnSpc>
            </a:pPr>
            <a:endParaRPr lang="es-MX" sz="2800"/>
          </a:p>
          <a:p>
            <a:pPr>
              <a:lnSpc>
                <a:spcPct val="90000"/>
              </a:lnSpc>
            </a:pPr>
            <a:r>
              <a:rPr lang="es-MX" sz="2800"/>
              <a:t>Los miembros de la familia se afectan positivamente debido a la reducción de tareas y responsabilidades domésticas.</a:t>
            </a:r>
          </a:p>
          <a:p>
            <a:pPr>
              <a:lnSpc>
                <a:spcPct val="90000"/>
              </a:lnSpc>
            </a:pPr>
            <a:endParaRPr lang="es-MX" sz="2800"/>
          </a:p>
          <a:p>
            <a:pPr>
              <a:lnSpc>
                <a:spcPct val="90000"/>
              </a:lnSpc>
            </a:pPr>
            <a:r>
              <a:rPr lang="es-MX" sz="2800"/>
              <a:t>Tecnología</a:t>
            </a:r>
            <a:endParaRPr lang="es-ES" sz="2800"/>
          </a:p>
          <a:p>
            <a:pPr>
              <a:lnSpc>
                <a:spcPct val="90000"/>
              </a:lnSpc>
            </a:pPr>
            <a:endParaRPr lang="es-ES" sz="2800"/>
          </a:p>
        </p:txBody>
      </p:sp>
      <p:pic>
        <p:nvPicPr>
          <p:cNvPr id="12294" name="Picture 6" descr="maruchan"/>
          <p:cNvPicPr>
            <a:picLocks noChangeAspect="1" noChangeArrowheads="1"/>
          </p:cNvPicPr>
          <p:nvPr/>
        </p:nvPicPr>
        <p:blipFill>
          <a:blip r:embed="rId2"/>
          <a:srcRect/>
          <a:stretch>
            <a:fillRect/>
          </a:stretch>
        </p:blipFill>
        <p:spPr bwMode="auto">
          <a:xfrm>
            <a:off x="7334250" y="908050"/>
            <a:ext cx="1809750" cy="1809750"/>
          </a:xfrm>
          <a:prstGeom prst="rect">
            <a:avLst/>
          </a:prstGeom>
          <a:noFill/>
        </p:spPr>
      </p:pic>
      <p:pic>
        <p:nvPicPr>
          <p:cNvPr id="12298" name="Picture 10" descr="Burger%2520King">
            <a:hlinkClick r:id="rId3"/>
          </p:cNvPr>
          <p:cNvPicPr>
            <a:picLocks noChangeAspect="1" noChangeArrowheads="1"/>
          </p:cNvPicPr>
          <p:nvPr/>
        </p:nvPicPr>
        <p:blipFill>
          <a:blip r:embed="rId4"/>
          <a:srcRect/>
          <a:stretch>
            <a:fillRect/>
          </a:stretch>
        </p:blipFill>
        <p:spPr bwMode="auto">
          <a:xfrm>
            <a:off x="7235825" y="2781300"/>
            <a:ext cx="1584325" cy="1584325"/>
          </a:xfrm>
          <a:prstGeom prst="rect">
            <a:avLst/>
          </a:prstGeom>
          <a:noFill/>
        </p:spPr>
      </p:pic>
      <p:pic>
        <p:nvPicPr>
          <p:cNvPr id="12300" name="Picture 12" descr="pizza_hut"/>
          <p:cNvPicPr>
            <a:picLocks noChangeAspect="1" noChangeArrowheads="1"/>
          </p:cNvPicPr>
          <p:nvPr/>
        </p:nvPicPr>
        <p:blipFill>
          <a:blip r:embed="rId5"/>
          <a:srcRect/>
          <a:stretch>
            <a:fillRect/>
          </a:stretch>
        </p:blipFill>
        <p:spPr bwMode="auto">
          <a:xfrm>
            <a:off x="6877050" y="4941888"/>
            <a:ext cx="2046288" cy="17002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stCondLst>
                                            <p:cond delay="0"/>
                                          </p:stCondLst>
                                        </p:cTn>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15362" name="Rectangle 2"/>
          <p:cNvSpPr>
            <a:spLocks noGrp="1" noChangeArrowheads="1"/>
          </p:cNvSpPr>
          <p:nvPr>
            <p:ph type="title"/>
          </p:nvPr>
        </p:nvSpPr>
        <p:spPr>
          <a:xfrm>
            <a:off x="468313" y="0"/>
            <a:ext cx="8229600" cy="1143000"/>
          </a:xfrm>
        </p:spPr>
        <p:txBody>
          <a:bodyPr/>
          <a:lstStyle/>
          <a:p>
            <a:r>
              <a:rPr lang="es-ES_tradnl">
                <a:solidFill>
                  <a:srgbClr val="990000"/>
                </a:solidFill>
              </a:rPr>
              <a:t>Productores Vs Consumidores</a:t>
            </a:r>
            <a:endParaRPr lang="es-ES">
              <a:solidFill>
                <a:srgbClr val="990000"/>
              </a:solidFill>
            </a:endParaRPr>
          </a:p>
        </p:txBody>
      </p:sp>
      <p:sp>
        <p:nvSpPr>
          <p:cNvPr id="15363" name="Rectangle 3"/>
          <p:cNvSpPr>
            <a:spLocks noGrp="1" noChangeArrowheads="1"/>
          </p:cNvSpPr>
          <p:nvPr>
            <p:ph type="body" idx="1"/>
          </p:nvPr>
        </p:nvSpPr>
        <p:spPr>
          <a:xfrm>
            <a:off x="323850" y="1052513"/>
            <a:ext cx="8445500" cy="4176712"/>
          </a:xfrm>
        </p:spPr>
        <p:txBody>
          <a:bodyPr/>
          <a:lstStyle/>
          <a:p>
            <a:pPr>
              <a:lnSpc>
                <a:spcPct val="90000"/>
              </a:lnSpc>
            </a:pPr>
            <a:r>
              <a:rPr lang="es-MX" sz="2400"/>
              <a:t>El crecimiento de la población y su ritmo acelerado genera que la industria alimenticia oferte nuevos productos, con mejor distribución y satisfacción de necesidades; al mismo tiempo, emanan nuevos consumidores, con nuevas necesidades y estilo de vida aún más rápido; respondiendo a ello, la industria actúa y crece bestialmente para permanecer en el mercado. </a:t>
            </a:r>
          </a:p>
          <a:p>
            <a:pPr>
              <a:lnSpc>
                <a:spcPct val="90000"/>
              </a:lnSpc>
            </a:pPr>
            <a:r>
              <a:rPr lang="es-MX" sz="2400"/>
              <a:t>Cadena interminable de lucha por la supervivencia.</a:t>
            </a:r>
          </a:p>
          <a:p>
            <a:pPr>
              <a:lnSpc>
                <a:spcPct val="90000"/>
              </a:lnSpc>
            </a:pPr>
            <a:r>
              <a:rPr lang="es-MX" sz="2400"/>
              <a:t>Fenómeno reflejado en el sector hotelero y restaurantero.</a:t>
            </a:r>
            <a:endParaRPr lang="es-ES" sz="2400"/>
          </a:p>
        </p:txBody>
      </p:sp>
      <p:pic>
        <p:nvPicPr>
          <p:cNvPr id="15366" name="Picture 6" descr="agricultores"/>
          <p:cNvPicPr>
            <a:picLocks noChangeAspect="1" noChangeArrowheads="1"/>
          </p:cNvPicPr>
          <p:nvPr/>
        </p:nvPicPr>
        <p:blipFill>
          <a:blip r:embed="rId2"/>
          <a:srcRect/>
          <a:stretch>
            <a:fillRect/>
          </a:stretch>
        </p:blipFill>
        <p:spPr bwMode="auto">
          <a:xfrm>
            <a:off x="0" y="5319713"/>
            <a:ext cx="2124075" cy="1538287"/>
          </a:xfrm>
          <a:prstGeom prst="rect">
            <a:avLst/>
          </a:prstGeom>
          <a:noFill/>
        </p:spPr>
      </p:pic>
      <p:pic>
        <p:nvPicPr>
          <p:cNvPr id="15368" name="Picture 8" descr="Agricultores"/>
          <p:cNvPicPr>
            <a:picLocks noChangeAspect="1" noChangeArrowheads="1"/>
          </p:cNvPicPr>
          <p:nvPr/>
        </p:nvPicPr>
        <p:blipFill>
          <a:blip r:embed="rId3"/>
          <a:srcRect/>
          <a:stretch>
            <a:fillRect/>
          </a:stretch>
        </p:blipFill>
        <p:spPr bwMode="auto">
          <a:xfrm>
            <a:off x="2124075" y="5300663"/>
            <a:ext cx="2016125" cy="1557337"/>
          </a:xfrm>
          <a:prstGeom prst="rect">
            <a:avLst/>
          </a:prstGeom>
          <a:noFill/>
        </p:spPr>
      </p:pic>
      <p:pic>
        <p:nvPicPr>
          <p:cNvPr id="15370" name="Picture 10" descr="Islafte-pescadores">
            <a:hlinkClick r:id="rId4"/>
          </p:cNvPr>
          <p:cNvPicPr>
            <a:picLocks noChangeAspect="1" noChangeArrowheads="1"/>
          </p:cNvPicPr>
          <p:nvPr/>
        </p:nvPicPr>
        <p:blipFill>
          <a:blip r:embed="rId5"/>
          <a:srcRect/>
          <a:stretch>
            <a:fillRect/>
          </a:stretch>
        </p:blipFill>
        <p:spPr bwMode="auto">
          <a:xfrm>
            <a:off x="4140200" y="5310188"/>
            <a:ext cx="1871663" cy="1547812"/>
          </a:xfrm>
          <a:prstGeom prst="rect">
            <a:avLst/>
          </a:prstGeom>
          <a:noFill/>
        </p:spPr>
      </p:pic>
      <p:pic>
        <p:nvPicPr>
          <p:cNvPr id="15372" name="Picture 12" descr="NA05FO01"/>
          <p:cNvPicPr>
            <a:picLocks noChangeAspect="1" noChangeArrowheads="1"/>
          </p:cNvPicPr>
          <p:nvPr/>
        </p:nvPicPr>
        <p:blipFill>
          <a:blip r:embed="rId6"/>
          <a:srcRect/>
          <a:stretch>
            <a:fillRect/>
          </a:stretch>
        </p:blipFill>
        <p:spPr bwMode="auto">
          <a:xfrm>
            <a:off x="6011863" y="5297488"/>
            <a:ext cx="1584325" cy="1560512"/>
          </a:xfrm>
          <a:prstGeom prst="rect">
            <a:avLst/>
          </a:prstGeom>
          <a:noFill/>
        </p:spPr>
      </p:pic>
      <p:pic>
        <p:nvPicPr>
          <p:cNvPr id="15374" name="Picture 14" descr="la-coexistencia-entre-cultivos"/>
          <p:cNvPicPr>
            <a:picLocks noChangeAspect="1" noChangeArrowheads="1"/>
          </p:cNvPicPr>
          <p:nvPr/>
        </p:nvPicPr>
        <p:blipFill>
          <a:blip r:embed="rId7"/>
          <a:srcRect/>
          <a:stretch>
            <a:fillRect/>
          </a:stretch>
        </p:blipFill>
        <p:spPr bwMode="auto">
          <a:xfrm>
            <a:off x="7451725" y="5300663"/>
            <a:ext cx="1692275" cy="155733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898" decel="100000" fill="hold"/>
                                        <p:tgtEl>
                                          <p:spTgt spid="1536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36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50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1000"/>
                                        <p:tgtEl>
                                          <p:spTgt spid="15363">
                                            <p:txEl>
                                              <p:pRg st="0" end="0"/>
                                            </p:txEl>
                                          </p:spTgt>
                                        </p:tgtEl>
                                      </p:cBhvr>
                                    </p:animEffect>
                                    <p:anim calcmode="lin" valueType="num">
                                      <p:cBhvr>
                                        <p:cTn id="15"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1536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1536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500"/>
                            </p:stCondLst>
                            <p:childTnLst>
                              <p:par>
                                <p:cTn id="19" presetID="37" presetClass="entr" presetSubtype="0" fill="hold" grpId="0" nodeType="afterEffect">
                                  <p:stCondLst>
                                    <p:cond delay="50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1000"/>
                                        <p:tgtEl>
                                          <p:spTgt spid="15363">
                                            <p:txEl>
                                              <p:pRg st="1" end="1"/>
                                            </p:txEl>
                                          </p:spTgt>
                                        </p:tgtEl>
                                      </p:cBhvr>
                                    </p:animEffect>
                                    <p:anim calcmode="lin" valueType="num">
                                      <p:cBhvr>
                                        <p:cTn id="22"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536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5363">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4000"/>
                            </p:stCondLst>
                            <p:childTnLst>
                              <p:par>
                                <p:cTn id="26" presetID="37" presetClass="entr" presetSubtype="0" fill="hold" grpId="0" nodeType="afterEffect">
                                  <p:stCondLst>
                                    <p:cond delay="50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1000"/>
                                        <p:tgtEl>
                                          <p:spTgt spid="15363">
                                            <p:txEl>
                                              <p:pRg st="2" end="2"/>
                                            </p:txEl>
                                          </p:spTgt>
                                        </p:tgtEl>
                                      </p:cBhvr>
                                    </p:animEffect>
                                    <p:anim calcmode="lin" valueType="num">
                                      <p:cBhvr>
                                        <p:cTn id="29"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0" dur="898" decel="100000" fill="hold"/>
                                        <p:tgtEl>
                                          <p:spTgt spid="1536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898"/>
                                          </p:stCondLst>
                                        </p:cTn>
                                        <p:tgtEl>
                                          <p:spTgt spid="1536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solidFill>
                <a:srgbClr val="990000"/>
              </a:solidFill>
            </a:endParaRPr>
          </a:p>
        </p:txBody>
      </p:sp>
      <p:sp>
        <p:nvSpPr>
          <p:cNvPr id="18434" name="Rectangle 2"/>
          <p:cNvSpPr>
            <a:spLocks noGrp="1" noChangeArrowheads="1"/>
          </p:cNvSpPr>
          <p:nvPr>
            <p:ph type="title"/>
          </p:nvPr>
        </p:nvSpPr>
        <p:spPr>
          <a:xfrm>
            <a:off x="468313" y="0"/>
            <a:ext cx="8207375" cy="1143000"/>
          </a:xfrm>
        </p:spPr>
        <p:txBody>
          <a:bodyPr/>
          <a:lstStyle/>
          <a:p>
            <a:r>
              <a:rPr lang="es-ES_tradnl">
                <a:solidFill>
                  <a:srgbClr val="990000"/>
                </a:solidFill>
              </a:rPr>
              <a:t>La restauración</a:t>
            </a:r>
            <a:endParaRPr lang="es-ES">
              <a:solidFill>
                <a:srgbClr val="990000"/>
              </a:solidFill>
            </a:endParaRPr>
          </a:p>
        </p:txBody>
      </p:sp>
      <p:sp>
        <p:nvSpPr>
          <p:cNvPr id="18435" name="Rectangle 3"/>
          <p:cNvSpPr>
            <a:spLocks noGrp="1" noChangeArrowheads="1"/>
          </p:cNvSpPr>
          <p:nvPr>
            <p:ph type="body" idx="1"/>
          </p:nvPr>
        </p:nvSpPr>
        <p:spPr>
          <a:xfrm>
            <a:off x="2484438" y="2708275"/>
            <a:ext cx="6659562" cy="4149725"/>
          </a:xfrm>
        </p:spPr>
        <p:txBody>
          <a:bodyPr/>
          <a:lstStyle/>
          <a:p>
            <a:pPr>
              <a:lnSpc>
                <a:spcPct val="80000"/>
              </a:lnSpc>
            </a:pPr>
            <a:r>
              <a:rPr lang="es-MX" sz="2400"/>
              <a:t>Con el tiempo la restauración fue ganando importancia en la vida de las personas, debido al acelerado ritmo de trabajo, horarios, nivel de ingresos y preferencias, la ingesta de alimentos fuera de casa incrementa día a día. </a:t>
            </a:r>
          </a:p>
          <a:p>
            <a:pPr>
              <a:lnSpc>
                <a:spcPct val="80000"/>
              </a:lnSpc>
            </a:pPr>
            <a:r>
              <a:rPr lang="es-MX" sz="2400"/>
              <a:t>La planeación y la administración fueron valorizadas</a:t>
            </a:r>
          </a:p>
          <a:p>
            <a:pPr>
              <a:lnSpc>
                <a:spcPct val="80000"/>
              </a:lnSpc>
            </a:pPr>
            <a:r>
              <a:rPr lang="es-ES_tradnl" sz="2400">
                <a:solidFill>
                  <a:srgbClr val="990000"/>
                </a:solidFill>
              </a:rPr>
              <a:t>Nuevas exigencias del comensal </a:t>
            </a:r>
            <a:r>
              <a:rPr lang="es-MX" sz="2400"/>
              <a:t>productos “light” con fines estéticos y dietéticos, “health food” o alimentación natural representada por productos orgánicos e integrales, </a:t>
            </a:r>
            <a:endParaRPr lang="es-ES" sz="2400"/>
          </a:p>
        </p:txBody>
      </p:sp>
      <p:pic>
        <p:nvPicPr>
          <p:cNvPr id="18438" name="Picture 6" descr="dinner"/>
          <p:cNvPicPr>
            <a:picLocks noChangeAspect="1" noChangeArrowheads="1"/>
          </p:cNvPicPr>
          <p:nvPr/>
        </p:nvPicPr>
        <p:blipFill>
          <a:blip r:embed="rId2"/>
          <a:srcRect/>
          <a:stretch>
            <a:fillRect/>
          </a:stretch>
        </p:blipFill>
        <p:spPr bwMode="auto">
          <a:xfrm>
            <a:off x="6659563" y="0"/>
            <a:ext cx="2484437" cy="2484438"/>
          </a:xfrm>
          <a:prstGeom prst="rect">
            <a:avLst/>
          </a:prstGeom>
          <a:noFill/>
        </p:spPr>
      </p:pic>
      <p:pic>
        <p:nvPicPr>
          <p:cNvPr id="18439" name="Picture 7" descr="LG0588">
            <a:hlinkClick r:id="rId3"/>
          </p:cNvPr>
          <p:cNvPicPr>
            <a:picLocks noChangeAspect="1" noChangeArrowheads="1"/>
          </p:cNvPicPr>
          <p:nvPr/>
        </p:nvPicPr>
        <p:blipFill>
          <a:blip r:embed="rId4"/>
          <a:srcRect/>
          <a:stretch>
            <a:fillRect/>
          </a:stretch>
        </p:blipFill>
        <p:spPr bwMode="auto">
          <a:xfrm rot="893055">
            <a:off x="611188" y="765175"/>
            <a:ext cx="1290637" cy="1358900"/>
          </a:xfrm>
          <a:prstGeom prst="rect">
            <a:avLst/>
          </a:prstGeom>
          <a:noFill/>
        </p:spPr>
      </p:pic>
      <p:pic>
        <p:nvPicPr>
          <p:cNvPr id="18440" name="Picture 8" descr="f_ea_01"/>
          <p:cNvPicPr>
            <a:picLocks noChangeAspect="1" noChangeArrowheads="1"/>
          </p:cNvPicPr>
          <p:nvPr/>
        </p:nvPicPr>
        <p:blipFill>
          <a:blip r:embed="rId5"/>
          <a:srcRect/>
          <a:stretch>
            <a:fillRect/>
          </a:stretch>
        </p:blipFill>
        <p:spPr bwMode="auto">
          <a:xfrm>
            <a:off x="0" y="4446588"/>
            <a:ext cx="2411413" cy="2411412"/>
          </a:xfrm>
          <a:prstGeom prst="rect">
            <a:avLst/>
          </a:prstGeom>
          <a:noFill/>
        </p:spPr>
      </p:pic>
      <p:pic>
        <p:nvPicPr>
          <p:cNvPr id="18441" name="Picture 9" descr="image016"/>
          <p:cNvPicPr>
            <a:picLocks noChangeAspect="1" noChangeArrowheads="1"/>
          </p:cNvPicPr>
          <p:nvPr/>
        </p:nvPicPr>
        <p:blipFill>
          <a:blip r:embed="rId6"/>
          <a:srcRect/>
          <a:stretch>
            <a:fillRect/>
          </a:stretch>
        </p:blipFill>
        <p:spPr bwMode="auto">
          <a:xfrm>
            <a:off x="1908175" y="5734050"/>
            <a:ext cx="647700" cy="1123950"/>
          </a:xfrm>
          <a:prstGeom prst="rect">
            <a:avLst/>
          </a:prstGeom>
          <a:noFill/>
        </p:spPr>
      </p:pic>
      <p:pic>
        <p:nvPicPr>
          <p:cNvPr id="18442" name="Picture 10" descr="diet-coke"/>
          <p:cNvPicPr>
            <a:picLocks noChangeAspect="1" noChangeArrowheads="1"/>
          </p:cNvPicPr>
          <p:nvPr/>
        </p:nvPicPr>
        <p:blipFill>
          <a:blip r:embed="rId7"/>
          <a:srcRect/>
          <a:stretch>
            <a:fillRect/>
          </a:stretch>
        </p:blipFill>
        <p:spPr bwMode="auto">
          <a:xfrm>
            <a:off x="0" y="3068638"/>
            <a:ext cx="1049338" cy="1495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435">
                                            <p:txEl>
                                              <p:pRg st="0" end="0"/>
                                            </p:txEl>
                                          </p:spTgt>
                                        </p:tgtEl>
                                        <p:attrNameLst>
                                          <p:attrName>style.opacity</p:attrName>
                                        </p:attrNameLst>
                                      </p:cBhvr>
                                      <p:to>
                                        <p:strVal val="0.25"/>
                                      </p:to>
                                    </p:set>
                                    <p:animEffect filter="image" prLst="opacity: 0.25">
                                      <p:cBhvr rctx="IE">
                                        <p:cTn id="7" dur="indefinite"/>
                                        <p:tgtEl>
                                          <p:spTgt spid="18435">
                                            <p:txEl>
                                              <p:pRg st="0" end="0"/>
                                            </p:txEl>
                                          </p:spTgt>
                                        </p:tgtEl>
                                      </p:cBhvr>
                                    </p:animEffect>
                                  </p:childTnLst>
                                </p:cTn>
                              </p:par>
                              <p:par>
                                <p:cTn id="8" presetID="9" presetClass="emph" presetSubtype="0" grpId="0" nodeType="withEffect">
                                  <p:stCondLst>
                                    <p:cond delay="0"/>
                                  </p:stCondLst>
                                  <p:childTnLst>
                                    <p:set>
                                      <p:cBhvr rctx="PPT">
                                        <p:cTn id="9" dur="indefinite"/>
                                        <p:tgtEl>
                                          <p:spTgt spid="18435">
                                            <p:txEl>
                                              <p:pRg st="1" end="1"/>
                                            </p:txEl>
                                          </p:spTgt>
                                        </p:tgtEl>
                                        <p:attrNameLst>
                                          <p:attrName>style.opacity</p:attrName>
                                        </p:attrNameLst>
                                      </p:cBhvr>
                                      <p:to>
                                        <p:strVal val="0.25"/>
                                      </p:to>
                                    </p:set>
                                    <p:animEffect filter="image" prLst="opacity: 0.25">
                                      <p:cBhvr rctx="IE">
                                        <p:cTn id="10" dur="indefinite"/>
                                        <p:tgtEl>
                                          <p:spTgt spid="18435">
                                            <p:txEl>
                                              <p:pRg st="1" end="1"/>
                                            </p:txEl>
                                          </p:spTgt>
                                        </p:tgtEl>
                                      </p:cBhvr>
                                    </p:animEffect>
                                  </p:childTnLst>
                                </p:cTn>
                              </p:par>
                              <p:par>
                                <p:cTn id="11" presetID="9" presetClass="emph" presetSubtype="0" grpId="0" nodeType="withEffect">
                                  <p:stCondLst>
                                    <p:cond delay="0"/>
                                  </p:stCondLst>
                                  <p:childTnLst>
                                    <p:set>
                                      <p:cBhvr rctx="PPT">
                                        <p:cTn id="12" dur="indefinite"/>
                                        <p:tgtEl>
                                          <p:spTgt spid="18435">
                                            <p:txEl>
                                              <p:pRg st="2" end="2"/>
                                            </p:txEl>
                                          </p:spTgt>
                                        </p:tgtEl>
                                        <p:attrNameLst>
                                          <p:attrName>style.opacity</p:attrName>
                                        </p:attrNameLst>
                                      </p:cBhvr>
                                      <p:to>
                                        <p:strVal val="0.25"/>
                                      </p:to>
                                    </p:set>
                                    <p:animEffect filter="image" prLst="opacity: 0.25">
                                      <p:cBhvr rctx="IE">
                                        <p:cTn id="13" dur="indefinite"/>
                                        <p:tgtEl>
                                          <p:spTgt spid="184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8435">
                                            <p:txEl>
                                              <p:pRg st="0" end="0"/>
                                            </p:txEl>
                                          </p:spTgt>
                                        </p:tgtEl>
                                        <p:attrNameLst>
                                          <p:attrName>style.opacity</p:attrName>
                                        </p:attrNameLst>
                                      </p:cBhvr>
                                      <p:to>
                                        <p:strVal val="1.0"/>
                                      </p:to>
                                    </p:set>
                                    <p:animEffect filter="image" prLst="opacity: 1.0">
                                      <p:cBhvr rctx="IE">
                                        <p:cTn id="18" dur="indefinite"/>
                                        <p:tgtEl>
                                          <p:spTgt spid="184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8435">
                                            <p:txEl>
                                              <p:pRg st="1" end="1"/>
                                            </p:txEl>
                                          </p:spTgt>
                                        </p:tgtEl>
                                        <p:attrNameLst>
                                          <p:attrName>style.opacity</p:attrName>
                                        </p:attrNameLst>
                                      </p:cBhvr>
                                      <p:to>
                                        <p:strVal val="1.0"/>
                                      </p:to>
                                    </p:set>
                                    <p:animEffect filter="image" prLst="opacity: 1.0">
                                      <p:cBhvr rctx="IE">
                                        <p:cTn id="23" dur="indefinite"/>
                                        <p:tgtEl>
                                          <p:spTgt spid="184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8435">
                                            <p:txEl>
                                              <p:pRg st="2" end="2"/>
                                            </p:txEl>
                                          </p:spTgt>
                                        </p:tgtEl>
                                        <p:attrNameLst>
                                          <p:attrName>style.opacity</p:attrName>
                                        </p:attrNameLst>
                                      </p:cBhvr>
                                      <p:to>
                                        <p:strVal val="1.0"/>
                                      </p:to>
                                    </p:set>
                                    <p:animEffect filter="image" prLst="opacity: 1.0">
                                      <p:cBhvr rctx="IE">
                                        <p:cTn id="28" dur="indefinite"/>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p:bldP spid="18435"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0"/>
            <a:ext cx="9144000" cy="6858000"/>
          </a:xfrm>
          <a:prstGeom prst="rect">
            <a:avLst/>
          </a:prstGeom>
          <a:gradFill rotWithShape="1">
            <a:gsLst>
              <a:gs pos="0">
                <a:schemeClr val="bg1"/>
              </a:gs>
              <a:gs pos="100000">
                <a:srgbClr val="DDFF7D"/>
              </a:gs>
            </a:gsLst>
            <a:lin ang="5400000" scaled="1"/>
          </a:gradFill>
          <a:ln w="9525">
            <a:solidFill>
              <a:schemeClr val="tx1"/>
            </a:solidFill>
            <a:miter lim="800000"/>
            <a:headEnd/>
            <a:tailEnd/>
          </a:ln>
          <a:effectLst/>
        </p:spPr>
        <p:txBody>
          <a:bodyPr wrap="none" anchor="ctr"/>
          <a:lstStyle/>
          <a:p>
            <a:pPr algn="ctr"/>
            <a:endParaRPr lang="es-MX"/>
          </a:p>
        </p:txBody>
      </p:sp>
      <p:sp>
        <p:nvSpPr>
          <p:cNvPr id="21506" name="Rectangle 2"/>
          <p:cNvSpPr>
            <a:spLocks noGrp="1" noChangeArrowheads="1"/>
          </p:cNvSpPr>
          <p:nvPr>
            <p:ph type="title"/>
          </p:nvPr>
        </p:nvSpPr>
        <p:spPr>
          <a:xfrm>
            <a:off x="457200" y="274638"/>
            <a:ext cx="8229600" cy="850900"/>
          </a:xfrm>
        </p:spPr>
        <p:txBody>
          <a:bodyPr/>
          <a:lstStyle/>
          <a:p>
            <a:r>
              <a:rPr lang="es-ES_tradnl">
                <a:solidFill>
                  <a:srgbClr val="990000"/>
                </a:solidFill>
              </a:rPr>
              <a:t>Cultura Alimenticia</a:t>
            </a:r>
            <a:endParaRPr lang="es-ES">
              <a:solidFill>
                <a:srgbClr val="990000"/>
              </a:solidFill>
            </a:endParaRPr>
          </a:p>
        </p:txBody>
      </p:sp>
      <p:sp>
        <p:nvSpPr>
          <p:cNvPr id="21507" name="Rectangle 3"/>
          <p:cNvSpPr>
            <a:spLocks noGrp="1" noChangeArrowheads="1"/>
          </p:cNvSpPr>
          <p:nvPr>
            <p:ph type="body" idx="1"/>
          </p:nvPr>
        </p:nvSpPr>
        <p:spPr>
          <a:xfrm>
            <a:off x="179388" y="1125538"/>
            <a:ext cx="8713787" cy="4319587"/>
          </a:xfrm>
        </p:spPr>
        <p:txBody>
          <a:bodyPr/>
          <a:lstStyle/>
          <a:p>
            <a:pPr algn="ctr">
              <a:lnSpc>
                <a:spcPct val="80000"/>
              </a:lnSpc>
              <a:buFontTx/>
              <a:buNone/>
            </a:pPr>
            <a:r>
              <a:rPr lang="es-MX" sz="3100"/>
              <a:t>Las preferencias y consumos marcan la identidad cultural, tanto los productos  como los consumidores se adaptan a los recursos naturales y animales de las áreas geográficas, que condicionan la existencia de productos específicos de una zona.</a:t>
            </a:r>
          </a:p>
          <a:p>
            <a:pPr algn="ctr">
              <a:lnSpc>
                <a:spcPct val="80000"/>
              </a:lnSpc>
              <a:buFontTx/>
              <a:buNone/>
            </a:pPr>
            <a:endParaRPr lang="es-MX" sz="3100"/>
          </a:p>
          <a:p>
            <a:pPr algn="ctr">
              <a:lnSpc>
                <a:spcPct val="80000"/>
              </a:lnSpc>
            </a:pPr>
            <a:r>
              <a:rPr lang="es-MX" sz="2800"/>
              <a:t>Cada época esta representada por su gastronomía, Cada hecho del pasado, precedente de cada suceso, su evolución, logra una explicación más lógica de nuestro presente.</a:t>
            </a:r>
            <a:endParaRPr lang="es-ES" sz="2800"/>
          </a:p>
          <a:p>
            <a:pPr algn="ctr">
              <a:lnSpc>
                <a:spcPct val="80000"/>
              </a:lnSpc>
              <a:buFontTx/>
              <a:buNone/>
            </a:pPr>
            <a:endParaRPr lang="es-ES" sz="3100"/>
          </a:p>
        </p:txBody>
      </p:sp>
      <p:pic>
        <p:nvPicPr>
          <p:cNvPr id="21510" name="Picture 6" descr="legumbres"/>
          <p:cNvPicPr>
            <a:picLocks noChangeAspect="1" noChangeArrowheads="1"/>
          </p:cNvPicPr>
          <p:nvPr/>
        </p:nvPicPr>
        <p:blipFill>
          <a:blip r:embed="rId2"/>
          <a:srcRect/>
          <a:stretch>
            <a:fillRect/>
          </a:stretch>
        </p:blipFill>
        <p:spPr bwMode="auto">
          <a:xfrm>
            <a:off x="0" y="5605463"/>
            <a:ext cx="1547813" cy="1252537"/>
          </a:xfrm>
          <a:prstGeom prst="rect">
            <a:avLst/>
          </a:prstGeom>
          <a:noFill/>
        </p:spPr>
      </p:pic>
      <p:pic>
        <p:nvPicPr>
          <p:cNvPr id="21512" name="Picture 8" descr="verduras"/>
          <p:cNvPicPr>
            <a:picLocks noChangeAspect="1" noChangeArrowheads="1"/>
          </p:cNvPicPr>
          <p:nvPr/>
        </p:nvPicPr>
        <p:blipFill>
          <a:blip r:embed="rId3"/>
          <a:srcRect/>
          <a:stretch>
            <a:fillRect/>
          </a:stretch>
        </p:blipFill>
        <p:spPr bwMode="auto">
          <a:xfrm>
            <a:off x="1547813" y="5594350"/>
            <a:ext cx="1511300" cy="1263650"/>
          </a:xfrm>
          <a:prstGeom prst="rect">
            <a:avLst/>
          </a:prstGeom>
          <a:noFill/>
        </p:spPr>
      </p:pic>
      <p:pic>
        <p:nvPicPr>
          <p:cNvPr id="21514" name="Picture 10" descr="tomatitos2ch"/>
          <p:cNvPicPr>
            <a:picLocks noChangeAspect="1" noChangeArrowheads="1"/>
          </p:cNvPicPr>
          <p:nvPr/>
        </p:nvPicPr>
        <p:blipFill>
          <a:blip r:embed="rId4" cstate="print"/>
          <a:srcRect/>
          <a:stretch>
            <a:fillRect/>
          </a:stretch>
        </p:blipFill>
        <p:spPr bwMode="auto">
          <a:xfrm>
            <a:off x="3059113" y="5589588"/>
            <a:ext cx="1441450" cy="1268412"/>
          </a:xfrm>
          <a:prstGeom prst="rect">
            <a:avLst/>
          </a:prstGeom>
          <a:noFill/>
        </p:spPr>
      </p:pic>
      <p:pic>
        <p:nvPicPr>
          <p:cNvPr id="21516" name="Picture 12" descr="Corn"/>
          <p:cNvPicPr>
            <a:picLocks noChangeAspect="1" noChangeArrowheads="1"/>
          </p:cNvPicPr>
          <p:nvPr/>
        </p:nvPicPr>
        <p:blipFill>
          <a:blip r:embed="rId5"/>
          <a:srcRect/>
          <a:stretch>
            <a:fillRect/>
          </a:stretch>
        </p:blipFill>
        <p:spPr bwMode="auto">
          <a:xfrm>
            <a:off x="4500563" y="5589588"/>
            <a:ext cx="1150937" cy="1268412"/>
          </a:xfrm>
          <a:prstGeom prst="rect">
            <a:avLst/>
          </a:prstGeom>
          <a:noFill/>
        </p:spPr>
      </p:pic>
      <p:pic>
        <p:nvPicPr>
          <p:cNvPr id="21518" name="Picture 14" descr="Asaja"/>
          <p:cNvPicPr>
            <a:picLocks noChangeAspect="1" noChangeArrowheads="1"/>
          </p:cNvPicPr>
          <p:nvPr/>
        </p:nvPicPr>
        <p:blipFill>
          <a:blip r:embed="rId6"/>
          <a:srcRect/>
          <a:stretch>
            <a:fillRect/>
          </a:stretch>
        </p:blipFill>
        <p:spPr bwMode="auto">
          <a:xfrm>
            <a:off x="5651500" y="5589588"/>
            <a:ext cx="901700" cy="1268412"/>
          </a:xfrm>
          <a:prstGeom prst="rect">
            <a:avLst/>
          </a:prstGeom>
          <a:noFill/>
        </p:spPr>
      </p:pic>
      <p:pic>
        <p:nvPicPr>
          <p:cNvPr id="21520" name="Picture 16" descr="aguacate"/>
          <p:cNvPicPr>
            <a:picLocks noChangeAspect="1" noChangeArrowheads="1"/>
          </p:cNvPicPr>
          <p:nvPr/>
        </p:nvPicPr>
        <p:blipFill>
          <a:blip r:embed="rId7"/>
          <a:srcRect/>
          <a:stretch>
            <a:fillRect/>
          </a:stretch>
        </p:blipFill>
        <p:spPr bwMode="auto">
          <a:xfrm>
            <a:off x="6516688" y="5583238"/>
            <a:ext cx="1295400" cy="1274762"/>
          </a:xfrm>
          <a:prstGeom prst="rect">
            <a:avLst/>
          </a:prstGeom>
          <a:noFill/>
        </p:spPr>
      </p:pic>
      <p:pic>
        <p:nvPicPr>
          <p:cNvPr id="21522" name="Picture 18" descr="sandia4"/>
          <p:cNvPicPr>
            <a:picLocks noChangeAspect="1" noChangeArrowheads="1"/>
          </p:cNvPicPr>
          <p:nvPr/>
        </p:nvPicPr>
        <p:blipFill>
          <a:blip r:embed="rId8" cstate="print"/>
          <a:srcRect/>
          <a:stretch>
            <a:fillRect/>
          </a:stretch>
        </p:blipFill>
        <p:spPr bwMode="auto">
          <a:xfrm>
            <a:off x="7812088" y="5589588"/>
            <a:ext cx="1331912" cy="126841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68" decel="100000"/>
                                        <p:tgtEl>
                                          <p:spTgt spid="21506"/>
                                        </p:tgtEl>
                                      </p:cBhvr>
                                    </p:animEffect>
                                    <p:animScale>
                                      <p:cBhvr>
                                        <p:cTn id="8" dur="768" decel="100000"/>
                                        <p:tgtEl>
                                          <p:spTgt spid="21506"/>
                                        </p:tgtEl>
                                      </p:cBhvr>
                                      <p:from x="10000" y="10000"/>
                                      <p:to x="200000" y="450000"/>
                                    </p:animScale>
                                    <p:animScale>
                                      <p:cBhvr>
                                        <p:cTn id="9" dur="1230" accel="100000" fill="hold">
                                          <p:stCondLst>
                                            <p:cond delay="768"/>
                                          </p:stCondLst>
                                        </p:cTn>
                                        <p:tgtEl>
                                          <p:spTgt spid="21506"/>
                                        </p:tgtEl>
                                      </p:cBhvr>
                                      <p:from x="200000" y="450000"/>
                                      <p:to x="100000" y="100000"/>
                                    </p:animScale>
                                    <p:set>
                                      <p:cBhvr>
                                        <p:cTn id="10" dur="768" fill="hold"/>
                                        <p:tgtEl>
                                          <p:spTgt spid="21506"/>
                                        </p:tgtEl>
                                        <p:attrNameLst>
                                          <p:attrName>ppt_x</p:attrName>
                                        </p:attrNameLst>
                                      </p:cBhvr>
                                      <p:to>
                                        <p:strVal val="(0.5)"/>
                                      </p:to>
                                    </p:set>
                                    <p:anim from="(0.5)" to="(#ppt_x)" calcmode="lin" valueType="num">
                                      <p:cBhvr>
                                        <p:cTn id="11" dur="1230" accel="100000" fill="hold">
                                          <p:stCondLst>
                                            <p:cond delay="768"/>
                                          </p:stCondLst>
                                        </p:cTn>
                                        <p:tgtEl>
                                          <p:spTgt spid="21506"/>
                                        </p:tgtEl>
                                        <p:attrNameLst>
                                          <p:attrName>ppt_x</p:attrName>
                                        </p:attrNameLst>
                                      </p:cBhvr>
                                    </p:anim>
                                    <p:set>
                                      <p:cBhvr>
                                        <p:cTn id="12" dur="768" fill="hold"/>
                                        <p:tgtEl>
                                          <p:spTgt spid="21506"/>
                                        </p:tgtEl>
                                        <p:attrNameLst>
                                          <p:attrName>ppt_y</p:attrName>
                                        </p:attrNameLst>
                                      </p:cBhvr>
                                      <p:to>
                                        <p:strVal val="(#ppt_y+0.4)"/>
                                      </p:to>
                                    </p:set>
                                    <p:anim from="(#ppt_y+0.4)" to="(#ppt_y)" calcmode="lin" valueType="num">
                                      <p:cBhvr>
                                        <p:cTn id="13" dur="1230" accel="100000" fill="hold">
                                          <p:stCondLst>
                                            <p:cond delay="768"/>
                                          </p:stCondLst>
                                        </p:cTn>
                                        <p:tgtEl>
                                          <p:spTgt spid="21506"/>
                                        </p:tgtEl>
                                        <p:attrNameLst>
                                          <p:attrName>ppt_y</p:attrName>
                                        </p:attrNameLst>
                                      </p:cBhvr>
                                    </p:anim>
                                  </p:childTnLst>
                                </p:cTn>
                              </p:par>
                              <p:par>
                                <p:cTn id="14" presetID="53" presetClass="entr" presetSubtype="0" fill="hold" grpId="0" nodeType="withEffect">
                                  <p:stCondLst>
                                    <p:cond delay="0"/>
                                  </p:stCondLst>
                                  <p:childTnLst>
                                    <p:set>
                                      <p:cBhvr>
                                        <p:cTn id="15" dur="1" fill="hold">
                                          <p:stCondLst>
                                            <p:cond delay="0"/>
                                          </p:stCondLst>
                                        </p:cTn>
                                        <p:tgtEl>
                                          <p:spTgt spid="21507">
                                            <p:txEl>
                                              <p:pRg st="0" end="0"/>
                                            </p:txEl>
                                          </p:spTgt>
                                        </p:tgtEl>
                                        <p:attrNameLst>
                                          <p:attrName>style.visibility</p:attrName>
                                        </p:attrNameLst>
                                      </p:cBhvr>
                                      <p:to>
                                        <p:strVal val="visible"/>
                                      </p:to>
                                    </p:set>
                                    <p:anim calcmode="lin" valueType="num">
                                      <p:cBhvr>
                                        <p:cTn id="16"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 calcmode="lin" valueType="num">
                                      <p:cBhvr>
                                        <p:cTn id="23"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1677</TotalTime>
  <Words>1473</Words>
  <Application>Microsoft PowerPoint</Application>
  <PresentationFormat>Presentación en pantalla (4:3)</PresentationFormat>
  <Paragraphs>120</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Trebuchet MS</vt:lpstr>
      <vt:lpstr>Interstate-Light</vt:lpstr>
      <vt:lpstr>Diseño predeterminado</vt:lpstr>
      <vt:lpstr>¡¡La Gastronomía, una opción de sustentabilidad para los productos turísticos!!</vt:lpstr>
      <vt:lpstr>Alimentación</vt:lpstr>
      <vt:lpstr>La mujer y la Alimentación</vt:lpstr>
      <vt:lpstr>Integración laboral ocasiona rupturas de:</vt:lpstr>
      <vt:lpstr>El rol de la mujer en el hogar</vt:lpstr>
      <vt:lpstr>El doble rol de la mujer</vt:lpstr>
      <vt:lpstr>Productores Vs Consumidores</vt:lpstr>
      <vt:lpstr>La restauración</vt:lpstr>
      <vt:lpstr>Cultura Alimenticia</vt:lpstr>
      <vt:lpstr>Moda alimenticia</vt:lpstr>
      <vt:lpstr>Alimentación contemporánea</vt:lpstr>
      <vt:lpstr>Pros y contras de  la industrialización</vt:lpstr>
      <vt:lpstr>CRISIS DE LA SEGURIDAD ALIMENTARIA </vt:lpstr>
      <vt:lpstr>FAO Organización de las Naciones Unidas  para la agricultura y la alimentación</vt:lpstr>
      <vt:lpstr>Diapositiva 15</vt:lpstr>
      <vt:lpstr>Reflexión ante la crisis de la seguridad alimentaria</vt:lpstr>
      <vt:lpstr>Diapositiva 17</vt:lpstr>
      <vt:lpstr>Análisis de los componentes</vt:lpstr>
      <vt:lpstr>Acciones</vt:lpstr>
      <vt:lpstr>Diapositiva 20</vt:lpstr>
      <vt:lpstr>Los nuevos valores</vt:lpstr>
      <vt:lpstr>Los nuevos valores</vt:lpstr>
      <vt:lpstr>La Globalización amenaza a culturas regionales </vt:lpstr>
      <vt:lpstr>Patrimonio gastronómico</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¡¡Gastronomía Mexicana, un mundo de oportunidades!!</dc:title>
  <dc:creator>Erikaps</dc:creator>
  <cp:lastModifiedBy>pc</cp:lastModifiedBy>
  <cp:revision>107</cp:revision>
  <dcterms:created xsi:type="dcterms:W3CDTF">2007-03-04T22:41:22Z</dcterms:created>
  <dcterms:modified xsi:type="dcterms:W3CDTF">2009-10-30T17:27:51Z</dcterms:modified>
</cp:coreProperties>
</file>