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sldIdLst>
    <p:sldId id="256" r:id="rId2"/>
    <p:sldId id="272" r:id="rId3"/>
    <p:sldId id="257" r:id="rId4"/>
    <p:sldId id="279" r:id="rId5"/>
    <p:sldId id="278" r:id="rId6"/>
    <p:sldId id="313" r:id="rId7"/>
    <p:sldId id="261" r:id="rId8"/>
    <p:sldId id="259" r:id="rId9"/>
    <p:sldId id="315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3" r:id="rId20"/>
    <p:sldId id="274" r:id="rId21"/>
    <p:sldId id="277" r:id="rId22"/>
    <p:sldId id="281" r:id="rId23"/>
    <p:sldId id="285" r:id="rId24"/>
    <p:sldId id="282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301" r:id="rId37"/>
    <p:sldId id="300" r:id="rId38"/>
    <p:sldId id="302" r:id="rId39"/>
    <p:sldId id="303" r:id="rId40"/>
    <p:sldId id="305" r:id="rId41"/>
    <p:sldId id="306" r:id="rId42"/>
    <p:sldId id="307" r:id="rId43"/>
    <p:sldId id="308" r:id="rId44"/>
    <p:sldId id="309" r:id="rId45"/>
    <p:sldId id="298" r:id="rId46"/>
    <p:sldId id="296" r:id="rId47"/>
    <p:sldId id="297" r:id="rId48"/>
    <p:sldId id="316" r:id="rId49"/>
    <p:sldId id="317" r:id="rId50"/>
    <p:sldId id="318" r:id="rId51"/>
    <p:sldId id="319" r:id="rId52"/>
    <p:sldId id="320" r:id="rId53"/>
    <p:sldId id="321" r:id="rId54"/>
    <p:sldId id="299" r:id="rId55"/>
    <p:sldId id="311" r:id="rId56"/>
    <p:sldId id="312" r:id="rId57"/>
    <p:sldId id="310" r:id="rId58"/>
    <p:sldId id="322" r:id="rId5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007" autoAdjust="0"/>
  </p:normalViewPr>
  <p:slideViewPr>
    <p:cSldViewPr>
      <p:cViewPr>
        <p:scale>
          <a:sx n="66" d="100"/>
          <a:sy n="66" d="100"/>
        </p:scale>
        <p:origin x="456" y="1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5967A-0010-4B57-B114-CFBCA0E2764F}" type="datetimeFigureOut">
              <a:rPr lang="es-ES" smtClean="0"/>
              <a:pPr/>
              <a:t>30/10/2009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F865-146C-49BA-9075-A1AC79AEF5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En una pequeña ciudad costera, en plena temporada vacacional,</a:t>
            </a:r>
            <a:endParaRPr lang="es-E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Proveedor también le pag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 al  que vende la pastura para sus animales.</a:t>
            </a:r>
            <a:endParaRPr lang="es-E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de la pastura se hace del billete y corre a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liquidarr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una chica de la vida alegre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13.-	El de la pastura se hace del billete al vuelo y corre a liquidar su deuda con la prostituta a la que hace tiempo que no paga. En tiempos de crisis, hasta ella ofrece servicios a crédito.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14.- La</a:t>
            </a:r>
            <a:r>
              <a:rPr lang="es-MX" baseline="0" dirty="0" smtClean="0"/>
              <a:t> chica de la vida alegre toma el billete y paga el motel que le </a:t>
            </a:r>
            <a:r>
              <a:rPr lang="es-MX" baseline="0" dirty="0" err="1" smtClean="0"/>
              <a:t>hab</a:t>
            </a:r>
            <a:r>
              <a:rPr lang="es-MX" baseline="0" dirty="0" smtClean="0"/>
              <a:t>{</a:t>
            </a:r>
            <a:r>
              <a:rPr lang="es-MX" baseline="0" dirty="0" err="1" smtClean="0"/>
              <a:t>ia</a:t>
            </a:r>
            <a:r>
              <a:rPr lang="es-MX" baseline="0" dirty="0" smtClean="0"/>
              <a:t> dado crédito.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este momento baja el turista,  no le convence el motel,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toma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billete de 100 dólares  y se va.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16.-Nadie ha ganado un peso, pero ahora toda la ciudad vive sin deudas y mira el futuro con confianza.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4.- 	 cae una lluvia torrencial desde hace varios días. La ciudad parece desierta.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5.-	Todos tienen deudas y viven del crédito.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6.- 	Por fortuna, llega un turista en transito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7.-	Entra en un pequeño hotel que parece atractivo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Pone un billete de 100 dólares en la mesa del recepcionista y se va a ver las habitaciones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motel</a:t>
            </a:r>
            <a:endParaRPr lang="es-E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9.-	El gerente, toma el billete y sale corriendo a pagar sus deudas con el carnicero.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carnicero toma el billete y corre a pagar su deuda con el criador de cerdos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carnicero le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paga</a:t>
            </a:r>
            <a:r>
              <a:rPr lang="es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 que le debe al proveedor 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F865-146C-49BA-9075-A1AC79AEF51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B45F1-066D-42C5-B637-72DAA48D15A3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D28E5-DAFC-48CE-9640-48CE60D5FF2D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546E9-8171-47A7-9852-24363210CF05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7C1CA-9ED9-4FF4-8FD6-C7933A59C8C8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815E-9995-4B01-8D3D-2A799F81CF19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9BB82-D3A5-4AAD-B54F-326A56104B3D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A46DE-340B-45B9-8372-9D892F3B0EFB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0898B-A6A6-4487-8289-83BADF866C7B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22AD9-4F7B-4F0E-8218-11AB5F94B893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D20B82-AE36-4F50-B327-BFA0BDCC34DD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884AF0F-A23B-4C91-8E8F-567E5ACD9968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431DAD-5179-4505-A99C-AEF5E7DCAA14}" type="datetime1">
              <a:rPr lang="es-ES" smtClean="0"/>
              <a:pPr/>
              <a:t>30/10/2009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93A62B0-9F02-4B2B-93A0-8E862FB2E1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0" y="1785926"/>
            <a:ext cx="9144000" cy="4714891"/>
          </a:xfrm>
        </p:spPr>
        <p:txBody>
          <a:bodyPr>
            <a:noAutofit/>
          </a:bodyPr>
          <a:lstStyle/>
          <a:p>
            <a:pPr algn="ctr"/>
            <a:r>
              <a:rPr lang="es-ES" sz="6000" b="1" dirty="0">
                <a:ln w="1905">
                  <a:noFill/>
                </a:ln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Patrimonio gastronómico, turismo y oportunidades en tiempo de </a:t>
            </a:r>
            <a:r>
              <a:rPr lang="es-ES" sz="6000" b="1" dirty="0" smtClean="0">
                <a:ln w="1905">
                  <a:noFill/>
                </a:ln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crisis</a:t>
            </a:r>
            <a:endParaRPr lang="es-ES" sz="6000" b="1" dirty="0">
              <a:ln w="1905">
                <a:noFill/>
              </a:ln>
              <a:solidFill>
                <a:schemeClr val="accent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5 Imagen" descr="fondoneg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59916"/>
            <a:ext cx="3457582" cy="1554572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rnicero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28596" y="428604"/>
            <a:ext cx="8072437" cy="600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8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11213" y="0"/>
            <a:ext cx="8332787" cy="6218238"/>
          </a:xfr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acos-alimentos-para-camarones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28662" y="-69850"/>
            <a:ext cx="6715125" cy="6927850"/>
          </a:xfr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ostitutas_Montera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14480" y="53975"/>
            <a:ext cx="5000625" cy="6804025"/>
          </a:xfr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ot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8" y="214315"/>
            <a:ext cx="8477276" cy="635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3348050" cy="439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3 Marcador de contenido" descr="image_hall_reception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588" y="2326790"/>
            <a:ext cx="5286412" cy="453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in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42"/>
            <a:ext cx="7358114" cy="552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1928813"/>
            <a:ext cx="8229600" cy="2786062"/>
          </a:xfrm>
        </p:spPr>
        <p:txBody>
          <a:bodyPr>
            <a:noAutofit/>
          </a:bodyPr>
          <a:lstStyle/>
          <a:p>
            <a:r>
              <a:rPr lang="es-ES" sz="11500" b="1" dirty="0" smtClean="0">
                <a:solidFill>
                  <a:srgbClr val="FFC000"/>
                </a:solidFill>
              </a:rPr>
              <a:t>ENTRADA…</a:t>
            </a:r>
            <a:endParaRPr lang="es-ES" sz="11500" b="1" dirty="0">
              <a:solidFill>
                <a:srgbClr val="FFC00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85720" y="2357430"/>
            <a:ext cx="8229600" cy="23574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800" b="1" dirty="0" smtClean="0">
                <a:solidFill>
                  <a:srgbClr val="FF0000"/>
                </a:solidFill>
              </a:rPr>
              <a:t>TODA EMPRESA SIEMPRE PASA POR ÉPOCAS DE “VACAS  FLACAS”, </a:t>
            </a:r>
            <a:endParaRPr lang="es-ES" sz="4800" b="1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sur_gran-depresion-crack-1929-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676367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 flipH="1">
            <a:off x="3143209" y="6072206"/>
            <a:ext cx="600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LA   GRAN   DEPRESIÓN    ECONÓMICA   DE    1929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34" y="1928802"/>
            <a:ext cx="8229600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APERITIVO…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29652" y="6215083"/>
            <a:ext cx="638148" cy="566718"/>
          </a:xfrm>
        </p:spPr>
        <p:txBody>
          <a:bodyPr/>
          <a:lstStyle/>
          <a:p>
            <a:fld id="{093A62B0-9F02-4B2B-93A0-8E862FB2E1EF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5_bolsas_caidas_a_plomo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86512" cy="526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85720" y="550070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LA CRISIS  HA  ASOLADO AMÉRICA  LATINA DESDE  HACE TRES  DÉCADAS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36n1eco-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4857465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3 Marcador de contenido" descr="030n1es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143248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 flipH="1">
            <a:off x="5357817" y="1643050"/>
            <a:ext cx="357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CRISIS ECONÓMICA MUNDIAL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214942" y="235743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PROBLEMÁTICA   ECONÓMICA  INTERNA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472" y="4857760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PERCEPCIÓN  DE INSEGURIDAD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214414" y="5500702"/>
            <a:ext cx="182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 INFLUENZA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285728"/>
            <a:ext cx="50930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 I B MUNDIAL </a:t>
            </a:r>
            <a:endParaRPr lang="es-E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1357298"/>
            <a:ext cx="55721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</a:t>
            </a:r>
            <a:r>
              <a:rPr lang="es-E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TURÍSTICA</a:t>
            </a:r>
            <a:endParaRPr lang="es-E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6643702" y="357166"/>
            <a:ext cx="1643074" cy="2571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786446" y="571480"/>
            <a:ext cx="31486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3.5%</a:t>
            </a:r>
            <a:endParaRPr lang="es-E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7 Imagen" descr="CheLatinoamerica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3000372"/>
            <a:ext cx="2837517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bandera-mexico.gif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6357950" y="3143248"/>
            <a:ext cx="2500330" cy="144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Brasil.jpg"/>
          <p:cNvPicPr>
            <a:picLocks noChangeAspect="1"/>
          </p:cNvPicPr>
          <p:nvPr/>
        </p:nvPicPr>
        <p:blipFill>
          <a:blip r:embed="rId4" cstate="screen">
            <a:lum bright="30000"/>
          </a:blip>
          <a:stretch>
            <a:fillRect/>
          </a:stretch>
        </p:blipFill>
        <p:spPr>
          <a:xfrm>
            <a:off x="6357950" y="4929198"/>
            <a:ext cx="2366962" cy="1606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Rectángulo"/>
          <p:cNvSpPr/>
          <p:nvPr/>
        </p:nvSpPr>
        <p:spPr>
          <a:xfrm>
            <a:off x="2857488" y="5286388"/>
            <a:ext cx="1714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1.9%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5643570" y="3500438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5643570" y="5357826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3357554" y="4714884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000628" y="4143380"/>
            <a:ext cx="1714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8%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00628" y="5929330"/>
            <a:ext cx="1714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1%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1928813"/>
            <a:ext cx="8229600" cy="2786062"/>
          </a:xfrm>
        </p:spPr>
        <p:txBody>
          <a:bodyPr>
            <a:noAutofit/>
          </a:bodyPr>
          <a:lstStyle/>
          <a:p>
            <a:r>
              <a:rPr lang="es-ES" sz="11500" b="1" dirty="0" smtClean="0">
                <a:solidFill>
                  <a:srgbClr val="FFC000"/>
                </a:solidFill>
              </a:rPr>
              <a:t>PLATO FUERTE…</a:t>
            </a:r>
            <a:endParaRPr lang="es-ES" sz="11500" b="1" dirty="0">
              <a:solidFill>
                <a:srgbClr val="FFC00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muerti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214842" cy="316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cama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786058"/>
            <a:ext cx="4762520" cy="385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500694" y="135729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  REINGENIERÍA 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19159_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14290"/>
            <a:ext cx="3500462" cy="262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Marcador de contenido" descr="vision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705350" y="714375"/>
            <a:ext cx="4438650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1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00504"/>
            <a:ext cx="2498010" cy="217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Llamada ovalada"/>
          <p:cNvSpPr/>
          <p:nvPr/>
        </p:nvSpPr>
        <p:spPr>
          <a:xfrm>
            <a:off x="3643306" y="357166"/>
            <a:ext cx="5286412" cy="4857784"/>
          </a:xfrm>
          <a:prstGeom prst="wedgeEllipseCallout">
            <a:avLst>
              <a:gd name="adj1" fmla="val -79589"/>
              <a:gd name="adj2" fmla="val 302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Nube"/>
          <p:cNvSpPr/>
          <p:nvPr/>
        </p:nvSpPr>
        <p:spPr>
          <a:xfrm>
            <a:off x="0" y="214290"/>
            <a:ext cx="4000496" cy="250033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786050" y="542926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MODIFICAR, CREAR ,  INNOVAR </a:t>
            </a:r>
          </a:p>
          <a:p>
            <a:endParaRPr lang="es-MX" dirty="0" smtClean="0"/>
          </a:p>
          <a:p>
            <a:r>
              <a:rPr lang="es-MX" dirty="0" smtClean="0"/>
              <a:t>CONSERVAR  LO  QUE SI  FUNCIONÓ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risis22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23332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407194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FIN DE LA SEGUNDA GUERRA MUNDIAL ,   DANDO INICIO A LA  ESTABILIDAD ECONÓMICA  QUE  CONCLUYE  EN  LOS   70S  PARA AMÉRICA LATINA.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857884" y="1428736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/>
              <a:t>VISTAZO </a:t>
            </a:r>
            <a:endParaRPr lang="es-MX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anquicias_124963633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714375"/>
            <a:ext cx="5883275" cy="550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gran1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28" y="0"/>
            <a:ext cx="31432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500166" y="1500174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MEML</a:t>
            </a:r>
            <a:r>
              <a:rPr lang="es-MX" dirty="0" smtClean="0"/>
              <a:t> TURISMO 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5857884" y="4214818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TURISMO ES  VULNERABLE</a:t>
            </a:r>
          </a:p>
          <a:p>
            <a:endParaRPr lang="es-MX" dirty="0" smtClean="0"/>
          </a:p>
          <a:p>
            <a:r>
              <a:rPr lang="es-MX" dirty="0" smtClean="0"/>
              <a:t> PERO A  LA  VEZ   ADAPTABLE  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714356"/>
            <a:ext cx="44063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50’S</a:t>
            </a:r>
            <a:endParaRPr lang="es-E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357694"/>
            <a:ext cx="44063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70’S</a:t>
            </a:r>
            <a:endParaRPr lang="es-E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5 Imagen" descr="121%20%20Acapulc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00496" y="357165"/>
            <a:ext cx="3643338" cy="246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copacabana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235743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4714884"/>
            <a:ext cx="335758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0" y="3429000"/>
            <a:ext cx="516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ÉPOCAS DE ORO  COMO   COPACABANA</a:t>
            </a:r>
          </a:p>
          <a:p>
            <a:r>
              <a:rPr lang="es-MX" dirty="0" smtClean="0"/>
              <a:t>ACAPULCO, HABANA  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oteles-cancun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1472" y="214290"/>
            <a:ext cx="8286750" cy="621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diner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86644" y="785794"/>
            <a:ext cx="1428444" cy="1168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st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563401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tinoameric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6753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7(9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256"/>
            <a:ext cx="1866893" cy="186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calendar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714356"/>
            <a:ext cx="298894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6009103" y="3786190"/>
            <a:ext cx="322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DEBILIDADES  Y  FORTALEZAS 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29388" y="4429132"/>
            <a:ext cx="237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CASO  PERÚ  Y BRASIL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642974" y="285728"/>
            <a:ext cx="44063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90’S</a:t>
            </a:r>
            <a:endParaRPr lang="es-E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Imagen" descr="BOLS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3116"/>
            <a:ext cx="6264563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3643306" y="928670"/>
            <a:ext cx="4982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EFECTO TEQUILA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643702" y="2143116"/>
            <a:ext cx="225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TANGO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643702" y="3714752"/>
            <a:ext cx="2330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SAMBA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-ilustrativa-del-crecimiento-economico-como-exclusiva-politica-eocnomic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2910" y="357188"/>
            <a:ext cx="8126413" cy="650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1000100" y="1857364"/>
            <a:ext cx="299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TURISMO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exican_Cession_in_Mexican_View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69131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mexi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2" y="0"/>
            <a:ext cx="2333628" cy="350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Chichen_Itz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829050"/>
            <a:ext cx="38100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14282" y="5143512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0"/>
            </a:pPr>
            <a:r>
              <a:rPr lang="es-MX" dirty="0" smtClean="0"/>
              <a:t>   AÑO CLAVE PARA LA RECUPERACIÓN  ECONÓMICA DE AMÉRICA LATINA ,  GRACIAS </a:t>
            </a:r>
          </a:p>
          <a:p>
            <a:pPr marL="342900" indent="-342900"/>
            <a:r>
              <a:rPr lang="es-MX" dirty="0" smtClean="0"/>
              <a:t>                                     AL TURISMO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xce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43063"/>
            <a:ext cx="3038475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coll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394" y="1071546"/>
            <a:ext cx="615160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071538" y="5572140"/>
            <a:ext cx="657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EMPLEOS  INDIRECTOS , ESPECIALMENTE LAS ZONAS RURALES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icio_foto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722384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357290" y="4357694"/>
            <a:ext cx="722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BENEFICIO  A  LA  POBLACIÓN  EN  LOS  MUNICIPIOS  TURÍSTICOS    30%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1010171-full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57188"/>
            <a:ext cx="3714750" cy="278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paisaje_cho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5860"/>
            <a:ext cx="4278276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IMG_6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64331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36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500562" y="928670"/>
            <a:ext cx="402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HACIA NUEVOS NICHOS DE MERCADO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nd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071678"/>
            <a:ext cx="4953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000364" y="357166"/>
            <a:ext cx="2843210" cy="914400"/>
          </a:xfrm>
        </p:spPr>
        <p:txBody>
          <a:bodyPr>
            <a:noAutofit/>
          </a:bodyPr>
          <a:lstStyle/>
          <a:p>
            <a:r>
              <a:rPr lang="es-ES" sz="7200" b="1" dirty="0" smtClean="0"/>
              <a:t>2010</a:t>
            </a:r>
            <a:endParaRPr lang="es-ES" sz="7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00034" y="1571612"/>
            <a:ext cx="8229600" cy="1114425"/>
          </a:xfrm>
        </p:spPr>
        <p:txBody>
          <a:bodyPr/>
          <a:lstStyle/>
          <a:p>
            <a:pPr>
              <a:buNone/>
            </a:pPr>
            <a:r>
              <a:rPr lang="es-ES" dirty="0"/>
              <a:t>Argentina, Chile, Colombia, </a:t>
            </a:r>
            <a:r>
              <a:rPr lang="es-ES" b="1" dirty="0"/>
              <a:t>México</a:t>
            </a:r>
            <a:r>
              <a:rPr lang="es-ES" dirty="0"/>
              <a:t> y Venezuela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57158" y="3000372"/>
            <a:ext cx="8229600" cy="111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4800" b="1" i="1" dirty="0" smtClean="0">
                <a:solidFill>
                  <a:schemeClr val="accent3">
                    <a:lumMod val="50000"/>
                  </a:schemeClr>
                </a:solidFill>
              </a:rPr>
              <a:t>Lucha por la Independencia</a:t>
            </a:r>
            <a:endParaRPr kumimoji="0" lang="es-ES" sz="48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5929330"/>
            <a:ext cx="8715404" cy="111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Salvador, Paraguay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2011  y </a:t>
            </a:r>
            <a:r>
              <a:rPr lang="es-ES" sz="3200" dirty="0" smtClean="0"/>
              <a:t> Ecuador y Bolivia 2009 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37</a:t>
            </a:fld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ivaMexico-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0"/>
            <a:ext cx="7643813" cy="688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ruinas-de-edzna-mexi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5385431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64" y="0"/>
            <a:ext cx="5381636" cy="403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28596" y="1428736"/>
            <a:ext cx="28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Debemos aprovechar  todos</a:t>
            </a:r>
          </a:p>
          <a:p>
            <a:r>
              <a:rPr lang="es-MX" dirty="0" smtClean="0"/>
              <a:t>los elementos  o  pretextos.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luv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847730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“sugerencias </a:t>
            </a:r>
            <a:r>
              <a:rPr lang="es-ES" b="1" dirty="0">
                <a:solidFill>
                  <a:srgbClr val="FF0000"/>
                </a:solidFill>
              </a:rPr>
              <a:t>en tiempos de crisis</a:t>
            </a:r>
            <a:r>
              <a:rPr lang="es-ES" b="1" dirty="0" smtClean="0">
                <a:solidFill>
                  <a:srgbClr val="FF0000"/>
                </a:solidFill>
              </a:rPr>
              <a:t>”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00034" y="1785926"/>
            <a:ext cx="7772400" cy="4572000"/>
          </a:xfrm>
        </p:spPr>
        <p:txBody>
          <a:bodyPr/>
          <a:lstStyle/>
          <a:p>
            <a:pPr lvl="0"/>
            <a:r>
              <a:rPr lang="es-ES" b="1" dirty="0"/>
              <a:t>Buscar maneras distintas de hacer lo que hemos hecho siempre del mismo </a:t>
            </a:r>
            <a:r>
              <a:rPr lang="es-ES" b="1" dirty="0" smtClean="0"/>
              <a:t>modo</a:t>
            </a:r>
            <a:endParaRPr lang="es-ES" b="1" dirty="0"/>
          </a:p>
          <a:p>
            <a:pPr lvl="0"/>
            <a:r>
              <a:rPr lang="es-ES" b="1" dirty="0"/>
              <a:t>Hacer más con </a:t>
            </a:r>
            <a:r>
              <a:rPr lang="es-ES" b="1" dirty="0" smtClean="0"/>
              <a:t>menos</a:t>
            </a:r>
            <a:endParaRPr lang="es-ES" b="1" dirty="0"/>
          </a:p>
          <a:p>
            <a:pPr lvl="0"/>
            <a:r>
              <a:rPr lang="es-ES" b="1" dirty="0"/>
              <a:t>Usar lo que tenemos al alcance y que no hemos utilizado </a:t>
            </a:r>
            <a:r>
              <a:rPr lang="es-ES" b="1" dirty="0" smtClean="0"/>
              <a:t>antes</a:t>
            </a:r>
            <a:endParaRPr lang="es-ES" b="1" dirty="0"/>
          </a:p>
          <a:p>
            <a:pPr lvl="0"/>
            <a:r>
              <a:rPr lang="es-ES" b="1" dirty="0"/>
              <a:t>Dar valor agregado a lo </a:t>
            </a:r>
            <a:r>
              <a:rPr lang="es-ES" b="1" dirty="0" smtClean="0"/>
              <a:t>cotidiano</a:t>
            </a:r>
            <a:endParaRPr lang="es-ES" b="1" dirty="0"/>
          </a:p>
          <a:p>
            <a:pPr lvl="0"/>
            <a:r>
              <a:rPr lang="es-ES" b="1" dirty="0"/>
              <a:t>Anticiparse al </a:t>
            </a:r>
            <a:r>
              <a:rPr lang="es-ES" b="1" dirty="0" smtClean="0"/>
              <a:t>futuro</a:t>
            </a:r>
            <a:endParaRPr lang="es-ES" b="1" dirty="0"/>
          </a:p>
          <a:p>
            <a:pPr lvl="0"/>
            <a:r>
              <a:rPr lang="es-ES" b="1" dirty="0" smtClean="0"/>
              <a:t>Reutilizar</a:t>
            </a:r>
            <a:endParaRPr lang="es-ES" b="1" dirty="0"/>
          </a:p>
          <a:p>
            <a:pPr>
              <a:buNone/>
            </a:pP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bo"/>
          <p:cNvSpPr/>
          <p:nvPr/>
        </p:nvSpPr>
        <p:spPr>
          <a:xfrm>
            <a:off x="4714876" y="2500306"/>
            <a:ext cx="4071966" cy="3786214"/>
          </a:xfrm>
          <a:prstGeom prst="cub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</a:rPr>
              <a:t>ACTIVIDAD TURÍSTICA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28596" y="642918"/>
            <a:ext cx="3000396" cy="128588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patrimonio cultural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00034" y="3071810"/>
            <a:ext cx="3000396" cy="128588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turismo cultural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571868" y="1428736"/>
            <a:ext cx="157163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286116" y="4286256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4214810" y="500042"/>
            <a:ext cx="4643470" cy="414340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accent3">
                    <a:lumMod val="75000"/>
                  </a:schemeClr>
                </a:solidFill>
              </a:rPr>
              <a:t>universo cultural</a:t>
            </a:r>
          </a:p>
        </p:txBody>
      </p:sp>
      <p:sp>
        <p:nvSpPr>
          <p:cNvPr id="5" name="4 Lágrima"/>
          <p:cNvSpPr/>
          <p:nvPr/>
        </p:nvSpPr>
        <p:spPr>
          <a:xfrm>
            <a:off x="785786" y="2928934"/>
            <a:ext cx="3714776" cy="2714644"/>
          </a:xfrm>
          <a:prstGeom prst="teardrop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COMPONENTE GASTRONÓMICO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42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85786" y="1500174"/>
            <a:ext cx="2829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 OS CASOS  CATEMACO  Y</a:t>
            </a:r>
          </a:p>
          <a:p>
            <a:r>
              <a:rPr lang="es-MX" dirty="0" smtClean="0"/>
              <a:t>                        LIMA  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d-art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215438" cy="6143625"/>
          </a:xfrm>
        </p:spPr>
      </p:pic>
      <p:sp>
        <p:nvSpPr>
          <p:cNvPr id="5" name="4 Rectángulo"/>
          <p:cNvSpPr/>
          <p:nvPr/>
        </p:nvSpPr>
        <p:spPr>
          <a:xfrm>
            <a:off x="785786" y="1643050"/>
            <a:ext cx="7215238" cy="3143272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 smtClean="0"/>
              <a:t>…oferta </a:t>
            </a:r>
            <a:r>
              <a:rPr lang="es-ES" sz="6600" b="1" dirty="0"/>
              <a:t>turística centrada en la </a:t>
            </a:r>
            <a:r>
              <a:rPr lang="es-ES" sz="6600" b="1" dirty="0" smtClean="0"/>
              <a:t>gastronomía…</a:t>
            </a:r>
            <a:endParaRPr lang="es-ES" sz="6600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43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685344" y="5500702"/>
            <a:ext cx="4458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   </a:t>
            </a:r>
            <a:r>
              <a:rPr lang="es-MX" sz="2800" b="1" dirty="0" smtClean="0">
                <a:solidFill>
                  <a:schemeClr val="bg1"/>
                </a:solidFill>
              </a:rPr>
              <a:t>EL CASO    DE    HUNGRÍA 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8_ciudad_juarez_gastronomia_1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4786313"/>
            <a:ext cx="2357438" cy="154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6812-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786578" y="4786322"/>
            <a:ext cx="2119308" cy="163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cocine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1" y="357166"/>
            <a:ext cx="177257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gastronomi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357166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Present-F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709737"/>
            <a:ext cx="4876800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44</a:t>
            </a:fld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143240" y="5857892"/>
            <a:ext cx="25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LA  UTCA  Y  EL  PULQUE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571604" y="2357430"/>
            <a:ext cx="6300806" cy="2000253"/>
          </a:xfrm>
        </p:spPr>
        <p:txBody>
          <a:bodyPr>
            <a:noAutofit/>
          </a:bodyPr>
          <a:lstStyle/>
          <a:p>
            <a:r>
              <a:rPr lang="es-ES" sz="11500" b="1" dirty="0" smtClean="0">
                <a:solidFill>
                  <a:srgbClr val="FFC000"/>
                </a:solidFill>
              </a:rPr>
              <a:t>POSTRE…</a:t>
            </a:r>
            <a:endParaRPr lang="es-ES" sz="11500" b="1" dirty="0">
              <a:solidFill>
                <a:srgbClr val="FFC00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857488" y="428604"/>
            <a:ext cx="378621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GASTRONÓMICO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 descr="dise%C3%B1o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3949700" cy="416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rociar-aceite-patat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29224" y="342900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hefs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5750"/>
            <a:ext cx="38100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4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0760" y="0"/>
            <a:ext cx="242889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s_77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9322" y="4429131"/>
            <a:ext cx="2714644" cy="204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mural-18-de-julio-de-2009-gto-y-el-tequila.jpg"/>
          <p:cNvPicPr>
            <a:picLocks noChangeAspect="1"/>
          </p:cNvPicPr>
          <p:nvPr/>
        </p:nvPicPr>
        <p:blipFill>
          <a:blip r:embed="rId5"/>
          <a:srcRect r="4028" b="5128"/>
          <a:stretch>
            <a:fillRect/>
          </a:stretch>
        </p:blipFill>
        <p:spPr>
          <a:xfrm>
            <a:off x="285720" y="4220770"/>
            <a:ext cx="3143272" cy="242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quinoa-real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928926" y="2786058"/>
            <a:ext cx="304800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rqueologi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143248"/>
            <a:ext cx="564507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arqueologia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5041798" cy="388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gastronom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285992"/>
            <a:ext cx="5709920" cy="428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1 Imagen" descr="gas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3500462" cy="524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49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643306" y="1000108"/>
            <a:ext cx="317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ESCUELAS  GASTRONÓMICAS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929454" y="164305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CONPEHT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eudas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57158" y="267706"/>
            <a:ext cx="8358217" cy="6264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servic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428868"/>
            <a:ext cx="5643602" cy="42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1 Imagen" descr="agricultores%2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5000628" cy="253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50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57159" y="39290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TRABAJO EN CONJUNTO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30_--2_P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120" y="2933682"/>
            <a:ext cx="5121880" cy="392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1 Imagen" descr="politi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4207118" cy="280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51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286380" y="1500174"/>
            <a:ext cx="351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CONVENIOS  INTERSECTORIALES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14282" y="4357694"/>
            <a:ext cx="365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POLÍTICAS   PÚBLICAS  PARA  UN</a:t>
            </a:r>
          </a:p>
          <a:p>
            <a:r>
              <a:rPr lang="es-MX" dirty="0" smtClean="0"/>
              <a:t>APROVECHAMIENTO  SOSTENIBLE</a:t>
            </a:r>
            <a:endParaRPr lang="es-MX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rtesa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629164" cy="462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gastronomi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94" y="2309794"/>
            <a:ext cx="4548206" cy="454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52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000628" y="1142984"/>
            <a:ext cx="3469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INTEGRACIÓN    DE  LA  OFERTA </a:t>
            </a:r>
          </a:p>
          <a:p>
            <a:r>
              <a:rPr lang="es-MX" dirty="0" smtClean="0"/>
              <a:t>GASTRONÓMICA  AL PRODUCTO</a:t>
            </a:r>
          </a:p>
          <a:p>
            <a:r>
              <a:rPr lang="es-MX" dirty="0" smtClean="0"/>
              <a:t>TURÍSTICO.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34" y="5286388"/>
            <a:ext cx="343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HACER   DE  LA  GASTRONOMÍA</a:t>
            </a:r>
          </a:p>
          <a:p>
            <a:r>
              <a:rPr lang="es-MX" dirty="0" smtClean="0"/>
              <a:t>UN  PRODUCTO  SUSTENTABLE. </a:t>
            </a:r>
            <a:endParaRPr lang="es-MX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rta_turis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0726" cy="434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53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000760" y="714356"/>
            <a:ext cx="21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FORMAR CUADROS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4643446"/>
            <a:ext cx="528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CONSTRUIR PUENTES  DE COMUNICACIÓN  ENTRE </a:t>
            </a:r>
          </a:p>
          <a:p>
            <a:r>
              <a:rPr lang="es-MX" dirty="0" smtClean="0"/>
              <a:t>COCINEROS PROFESIONALES  Y  TRADICIONALES.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786446" y="1785926"/>
            <a:ext cx="2959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    VINCULACIÓN   ENTRE  </a:t>
            </a:r>
          </a:p>
          <a:p>
            <a:r>
              <a:rPr lang="es-MX" dirty="0" smtClean="0"/>
              <a:t>GASTRONOMÍA  Y TURISMO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786446" y="3071810"/>
            <a:ext cx="310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CREATIVIDAD  ( CUPONERAS)</a:t>
            </a:r>
            <a:endParaRPr lang="es-MX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1928813"/>
            <a:ext cx="8229600" cy="2786062"/>
          </a:xfrm>
        </p:spPr>
        <p:txBody>
          <a:bodyPr>
            <a:noAutofit/>
          </a:bodyPr>
          <a:lstStyle/>
          <a:p>
            <a:r>
              <a:rPr lang="es-ES" sz="11500" b="1" dirty="0" smtClean="0">
                <a:solidFill>
                  <a:srgbClr val="FFC000"/>
                </a:solidFill>
              </a:rPr>
              <a:t>BRINDIS…</a:t>
            </a:r>
            <a:endParaRPr lang="es-ES" sz="11500" b="1" dirty="0">
              <a:solidFill>
                <a:srgbClr val="FFC00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54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061124194021-brindis-b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1101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55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857752" y="1571612"/>
            <a:ext cx="417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AGRADECIMIENTO   A LOS   ASISTENTES</a:t>
            </a:r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DEASSS.bmp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5072066" cy="507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56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14282" y="5429264"/>
            <a:ext cx="7960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LEVANTO   MI  COPA  PARA  DESEAR   QUE  EL  CONGRESO  SE  CONVIERTA  EN</a:t>
            </a:r>
          </a:p>
          <a:p>
            <a:r>
              <a:rPr lang="es-MX" dirty="0" smtClean="0"/>
              <a:t>UN  ACELERADOR DE IDEAS  EN  BENEFICIO  DEL  MARAVILLOSO PATRIMONIO</a:t>
            </a:r>
          </a:p>
          <a:p>
            <a:r>
              <a:rPr lang="es-MX" dirty="0" smtClean="0"/>
              <a:t>GASTRONÓMICO DE  NUESTRO BELLO  CONTINENTE AMERICANO. </a:t>
            </a:r>
          </a:p>
          <a:p>
            <a:endParaRPr lang="es-MX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mpresa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00100" y="428604"/>
            <a:ext cx="6927850" cy="592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58</a:t>
            </a:fld>
            <a:endParaRPr lang="es-ES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057400" y="587375"/>
            <a:ext cx="5257800" cy="5702300"/>
            <a:chOff x="816" y="370"/>
            <a:chExt cx="3792" cy="359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 t="8698" b="7907"/>
            <a:stretch>
              <a:fillRect/>
            </a:stretch>
          </p:blipFill>
          <p:spPr bwMode="auto">
            <a:xfrm>
              <a:off x="816" y="768"/>
              <a:ext cx="3792" cy="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064" y="370"/>
              <a:ext cx="174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PE" sz="3600" b="1"/>
                <a:t>CONPEHT</a:t>
              </a:r>
              <a:endParaRPr lang="es-ES" sz="3600" b="1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137" y="3712"/>
              <a:ext cx="16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PE" sz="2000" b="1"/>
                <a:t>Fundada en 1991</a:t>
              </a:r>
              <a:endParaRPr lang="es-ES" sz="2000" b="1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1071538" y="6215082"/>
            <a:ext cx="796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FF00"/>
                </a:solidFill>
              </a:rPr>
              <a:t>      LA  CONPEHT  NO  HA  SIDO  OBRA  DE  UN  SOLO  HOMBRE, SINO DE UN </a:t>
            </a:r>
          </a:p>
          <a:p>
            <a:r>
              <a:rPr lang="es-MX" b="1" dirty="0" smtClean="0">
                <a:solidFill>
                  <a:srgbClr val="FFFF00"/>
                </a:solidFill>
              </a:rPr>
              <a:t>MARAVILLOSO  EQUIPO DE  VISIONARIOS  PROFESIONALES  DEL  TURISMO </a:t>
            </a:r>
            <a:endParaRPr lang="es-MX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uris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14290"/>
            <a:ext cx="6786610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606681421_3cc9a0b06d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85786" y="428604"/>
            <a:ext cx="8143875" cy="610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__andalucia_viajesolympia_com_fotos_Benidorm_HOTEL%20ROBER%20PALAS__recepcion.jpg"/>
          <p:cNvPicPr>
            <a:picLocks noGrp="1" noChangeAspect="1"/>
          </p:cNvPicPr>
          <p:nvPr>
            <p:ph idx="4294967295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3428992" y="214290"/>
            <a:ext cx="5572164" cy="421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habitac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56292"/>
            <a:ext cx="5072098" cy="380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rrie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31353"/>
            <a:ext cx="5572164" cy="561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62B0-9F02-4B2B-93A0-8E862FB2E1EF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995</TotalTime>
  <Words>660</Words>
  <Application>Microsoft Office PowerPoint</Application>
  <PresentationFormat>Presentación en pantalla (4:3)</PresentationFormat>
  <Paragraphs>182</Paragraphs>
  <Slides>58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Metro</vt:lpstr>
      <vt:lpstr>Patrimonio gastronómico, turismo y oportunidades en tiempo de crisis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ENTRADA…</vt:lpstr>
      <vt:lpstr>Diapositiva 18</vt:lpstr>
      <vt:lpstr>Diapositiva 19</vt:lpstr>
      <vt:lpstr>Diapositiva 20</vt:lpstr>
      <vt:lpstr>Diapositiva 21</vt:lpstr>
      <vt:lpstr>Diapositiva 22</vt:lpstr>
      <vt:lpstr>PLATO FUERTE…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2010</vt:lpstr>
      <vt:lpstr>Diapositiva 38</vt:lpstr>
      <vt:lpstr>Diapositiva 39</vt:lpstr>
      <vt:lpstr>“sugerencias en tiempos de crisis”</vt:lpstr>
      <vt:lpstr>Diapositiva 41</vt:lpstr>
      <vt:lpstr>Diapositiva 42</vt:lpstr>
      <vt:lpstr>Diapositiva 43</vt:lpstr>
      <vt:lpstr>Diapositiva 44</vt:lpstr>
      <vt:lpstr>POSTRE…</vt:lpstr>
      <vt:lpstr>PATRIMONIO GASTRONÓMICO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BRINDIS…</vt:lpstr>
      <vt:lpstr>Diapositiva 55</vt:lpstr>
      <vt:lpstr>Diapositiva 56</vt:lpstr>
      <vt:lpstr>Diapositiva 57</vt:lpstr>
      <vt:lpstr>Diapositiva 58</vt:lpstr>
    </vt:vector>
  </TitlesOfParts>
  <Company>UTCA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Patrimonio gastronómico, turismo y oportunidades en tiempo de crisis </dc:title>
  <dc:creator>ANTONIO LARA</dc:creator>
  <cp:lastModifiedBy>pc</cp:lastModifiedBy>
  <cp:revision>108</cp:revision>
  <dcterms:created xsi:type="dcterms:W3CDTF">2009-09-28T14:24:19Z</dcterms:created>
  <dcterms:modified xsi:type="dcterms:W3CDTF">2009-10-30T16:57:36Z</dcterms:modified>
</cp:coreProperties>
</file>