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2" r:id="rId10"/>
  </p:sldIdLst>
  <p:sldSz cx="9144000" cy="6858000" type="letter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52B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GASTO TURISTICO</a:t>
            </a:r>
            <a:endParaRPr lang="en-US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GASTO</c:v>
                </c:pt>
              </c:strCache>
            </c:strRef>
          </c:tx>
          <c:dPt>
            <c:idx val="0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rgbClr val="E652B1"/>
              </a:solidFill>
            </c:spPr>
          </c:dPt>
          <c:dLbls>
            <c:dLbl>
              <c:idx val="0"/>
              <c:layout>
                <c:manualLayout>
                  <c:x val="0.10398480150823368"/>
                  <c:y val="5.8219488188976397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rgbClr val="C00000"/>
                      </a:solidFill>
                    </a:defRPr>
                  </a:pPr>
                  <a:endParaRPr lang="es-ES"/>
                </a:p>
              </c:txPr>
              <c:showCatName val="1"/>
              <c:showPercent val="1"/>
            </c:dLbl>
            <c:dLbl>
              <c:idx val="3"/>
              <c:layout>
                <c:manualLayout>
                  <c:x val="-2.4146853230163478E-2"/>
                  <c:y val="-1.2592765748031504E-2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-6.4938854588288561E-2"/>
                  <c:y val="8.9472933070866206E-2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-8.0185967827923213E-2"/>
                  <c:y val="4.8523868110236242E-2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1400">
                    <a:solidFill>
                      <a:schemeClr val="tx1"/>
                    </a:solidFill>
                  </a:defRPr>
                </a:pPr>
                <a:endParaRPr lang="es-ES"/>
              </a:p>
            </c:txPr>
            <c:showCatName val="1"/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ALIMENTACIÓN</c:v>
                </c:pt>
                <c:pt idx="1">
                  <c:v>ALOJAMIENTO</c:v>
                </c:pt>
                <c:pt idx="2">
                  <c:v>TRANSPORTE</c:v>
                </c:pt>
                <c:pt idx="3">
                  <c:v>ARTESANIA</c:v>
                </c:pt>
                <c:pt idx="4">
                  <c:v>RECREACION</c:v>
                </c:pt>
                <c:pt idx="5">
                  <c:v>OTROS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21</c:v>
                </c:pt>
                <c:pt idx="1">
                  <c:v>31</c:v>
                </c:pt>
                <c:pt idx="2">
                  <c:v>9</c:v>
                </c:pt>
                <c:pt idx="3">
                  <c:v>17</c:v>
                </c:pt>
                <c:pt idx="4">
                  <c:v>8</c:v>
                </c:pt>
                <c:pt idx="5">
                  <c:v>14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BE2BC6-2650-443A-8346-969C527D7F5D}" type="datetimeFigureOut">
              <a:rPr lang="es-ES" smtClean="0"/>
              <a:pPr/>
              <a:t>02/12/2014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38619B-8550-498C-8C86-DAADE690D0D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rgbClr val="E652B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 b="1">
                <a:solidFill>
                  <a:srgbClr val="FFC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2B34-1DAF-4ACE-B09D-21607169A08A}" type="datetimeFigureOut">
              <a:rPr lang="es-ES" smtClean="0"/>
              <a:pPr/>
              <a:t>02/12/2014</a:t>
            </a:fld>
            <a:endParaRPr lang="es-ES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198E-5226-49F5-B8C7-5C215766B487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7" name="6 Imagen" descr="conpeht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08496" cy="1009651"/>
          </a:xfrm>
          <a:prstGeom prst="rect">
            <a:avLst/>
          </a:prstGeom>
        </p:spPr>
      </p:pic>
      <p:pic>
        <p:nvPicPr>
          <p:cNvPr id="8" name="7 Imagen" descr="Logo EHT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5715016"/>
            <a:ext cx="3052779" cy="904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2B34-1DAF-4ACE-B09D-21607169A08A}" type="datetimeFigureOut">
              <a:rPr lang="es-ES" smtClean="0"/>
              <a:pPr/>
              <a:t>02/12/2014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198E-5226-49F5-B8C7-5C215766B48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2B34-1DAF-4ACE-B09D-21607169A08A}" type="datetimeFigureOut">
              <a:rPr lang="es-ES" smtClean="0"/>
              <a:pPr/>
              <a:t>02/12/2014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198E-5226-49F5-B8C7-5C215766B48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2B34-1DAF-4ACE-B09D-21607169A08A}" type="datetimeFigureOut">
              <a:rPr lang="es-ES" smtClean="0"/>
              <a:pPr/>
              <a:t>02/12/2014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198E-5226-49F5-B8C7-5C215766B48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2B34-1DAF-4ACE-B09D-21607169A08A}" type="datetimeFigureOut">
              <a:rPr lang="es-ES" smtClean="0"/>
              <a:pPr/>
              <a:t>02/12/2014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198E-5226-49F5-B8C7-5C215766B48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2B34-1DAF-4ACE-B09D-21607169A08A}" type="datetimeFigureOut">
              <a:rPr lang="es-ES" smtClean="0"/>
              <a:pPr/>
              <a:t>02/12/2014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198E-5226-49F5-B8C7-5C215766B48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2B34-1DAF-4ACE-B09D-21607169A08A}" type="datetimeFigureOut">
              <a:rPr lang="es-ES" smtClean="0"/>
              <a:pPr/>
              <a:t>02/12/2014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198E-5226-49F5-B8C7-5C215766B48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2B34-1DAF-4ACE-B09D-21607169A08A}" type="datetimeFigureOut">
              <a:rPr lang="es-ES" smtClean="0"/>
              <a:pPr/>
              <a:t>02/12/2014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198E-5226-49F5-B8C7-5C215766B48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2B34-1DAF-4ACE-B09D-21607169A08A}" type="datetimeFigureOut">
              <a:rPr lang="es-ES" smtClean="0"/>
              <a:pPr/>
              <a:t>02/12/2014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198E-5226-49F5-B8C7-5C215766B48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2B34-1DAF-4ACE-B09D-21607169A08A}" type="datetimeFigureOut">
              <a:rPr lang="es-ES" smtClean="0"/>
              <a:pPr/>
              <a:t>02/12/2014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198E-5226-49F5-B8C7-5C215766B48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2B34-1DAF-4ACE-B09D-21607169A08A}" type="datetimeFigureOut">
              <a:rPr lang="es-ES" smtClean="0"/>
              <a:pPr/>
              <a:t>02/12/2014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B93198E-5226-49F5-B8C7-5C215766B48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79E2B34-1DAF-4ACE-B09D-21607169A08A}" type="datetimeFigureOut">
              <a:rPr lang="es-ES" smtClean="0"/>
              <a:pPr/>
              <a:t>02/12/2014</a:t>
            </a:fld>
            <a:endParaRPr lang="es-ES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93198E-5226-49F5-B8C7-5C215766B487}" type="slidenum">
              <a:rPr lang="es-ES" smtClean="0"/>
              <a:pPr/>
              <a:t>‹Nº›</a:t>
            </a:fld>
            <a:endParaRPr lang="es-ES" dirty="0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zaconeta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00224" y="3357562"/>
            <a:ext cx="6400800" cy="1071570"/>
          </a:xfrm>
        </p:spPr>
        <p:txBody>
          <a:bodyPr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“Gastronomía, Medio Ambiente, Ecología y Políticas Públicas”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5500702"/>
            <a:ext cx="3714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Panelista:</a:t>
            </a:r>
          </a:p>
          <a:p>
            <a:r>
              <a:rPr lang="es-ES" dirty="0" smtClean="0"/>
              <a:t>Gabriel Zaconeta Porcel</a:t>
            </a:r>
          </a:p>
          <a:p>
            <a:r>
              <a:rPr lang="es-ES" dirty="0" smtClean="0">
                <a:hlinkClick r:id="rId2"/>
              </a:rPr>
              <a:t>gzaconeta@gmail.com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1285852" y="1500174"/>
            <a:ext cx="67151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latin typeface="Aharoni" pitchFamily="2" charset="-79"/>
                <a:cs typeface="Aharoni" pitchFamily="2" charset="-79"/>
              </a:rPr>
              <a:t>XIX Congreso Panamericano de</a:t>
            </a:r>
            <a:br>
              <a:rPr lang="es-ES" sz="2400" b="1" dirty="0" smtClean="0">
                <a:latin typeface="Aharoni" pitchFamily="2" charset="-79"/>
                <a:cs typeface="Aharoni" pitchFamily="2" charset="-79"/>
              </a:rPr>
            </a:br>
            <a:r>
              <a:rPr lang="es-ES" sz="2400" b="1" dirty="0" smtClean="0">
                <a:latin typeface="Aharoni" pitchFamily="2" charset="-79"/>
                <a:cs typeface="Aharoni" pitchFamily="2" charset="-79"/>
              </a:rPr>
              <a:t>Escuelas de Hotelería, Gastronomía y Turismo CONPEHT</a:t>
            </a:r>
            <a:br>
              <a:rPr lang="es-ES" sz="2400" b="1" dirty="0" smtClean="0">
                <a:latin typeface="Aharoni" pitchFamily="2" charset="-79"/>
                <a:cs typeface="Aharoni" pitchFamily="2" charset="-79"/>
              </a:rPr>
            </a:br>
            <a:r>
              <a:rPr lang="es-ES" sz="2400" b="1" dirty="0" smtClean="0">
                <a:latin typeface="Aharoni" pitchFamily="2" charset="-79"/>
                <a:cs typeface="Aharoni" pitchFamily="2" charset="-79"/>
              </a:rPr>
              <a:t>BOLIVIA 2009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85984" y="642918"/>
            <a:ext cx="6572296" cy="1071570"/>
          </a:xfrm>
        </p:spPr>
        <p:txBody>
          <a:bodyPr>
            <a:normAutofit/>
          </a:bodyPr>
          <a:lstStyle/>
          <a:p>
            <a:pPr algn="ctr"/>
            <a:r>
              <a:rPr lang="es-ES" b="1" dirty="0" smtClean="0"/>
              <a:t>EL RECONOCIMIENTO DE LA IMPORTANCIA DE ESTAS DIMENSIONES</a:t>
            </a:r>
            <a:endParaRPr lang="es-ES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428596" y="1714488"/>
            <a:ext cx="75009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57400" indent="-2057400"/>
            <a:r>
              <a:rPr lang="es-ES" sz="2000" b="1" u="sng" dirty="0" smtClean="0"/>
              <a:t>GASTRONOMIA</a:t>
            </a:r>
            <a:r>
              <a:rPr lang="es-ES" sz="2000" dirty="0" smtClean="0"/>
              <a:t>: Su asociación a las necesidades vitales  del hombre a través de un proceso complejo entre alimentación y medioambiente</a:t>
            </a:r>
            <a:endParaRPr lang="es-ES" sz="2000" dirty="0"/>
          </a:p>
        </p:txBody>
      </p:sp>
      <p:graphicFrame>
        <p:nvGraphicFramePr>
          <p:cNvPr id="9" name="8 Gráfico"/>
          <p:cNvGraphicFramePr/>
          <p:nvPr/>
        </p:nvGraphicFramePr>
        <p:xfrm>
          <a:off x="0" y="2794000"/>
          <a:ext cx="671514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85984" y="642918"/>
            <a:ext cx="6572296" cy="1071570"/>
          </a:xfrm>
        </p:spPr>
        <p:txBody>
          <a:bodyPr>
            <a:normAutofit/>
          </a:bodyPr>
          <a:lstStyle/>
          <a:p>
            <a:pPr algn="ctr"/>
            <a:r>
              <a:rPr lang="es-ES" b="1" dirty="0" smtClean="0"/>
              <a:t>EL RECONOCIMIENTO DE LA IMPORTANCIA DE ESTAS DIMENSIONES</a:t>
            </a:r>
            <a:endParaRPr lang="es-ES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428596" y="1714488"/>
            <a:ext cx="75009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14600" indent="-2514600"/>
            <a:r>
              <a:rPr lang="es-ES" sz="2000" b="1" u="sng" dirty="0" smtClean="0"/>
              <a:t>MEDIOAMBIENTE</a:t>
            </a:r>
            <a:r>
              <a:rPr lang="es-ES" sz="2000" dirty="0" smtClean="0"/>
              <a:t>: 	Entorno físico determinado que condiciona  el desarrollo de sus integrantes en especial  del ser humano (valores físicos y culturales)</a:t>
            </a:r>
            <a:endParaRPr lang="es-ES" sz="2000" dirty="0"/>
          </a:p>
        </p:txBody>
      </p:sp>
      <p:sp>
        <p:nvSpPr>
          <p:cNvPr id="5" name="4 CuadroTexto"/>
          <p:cNvSpPr txBox="1"/>
          <p:nvPr/>
        </p:nvSpPr>
        <p:spPr>
          <a:xfrm>
            <a:off x="500034" y="3214686"/>
            <a:ext cx="75724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Las afectaciones negativas al entorno ambiental han impulsado el paradigma del desarrollo sostenible  </a:t>
            </a:r>
            <a:endParaRPr lang="es-ES" sz="2000" dirty="0"/>
          </a:p>
        </p:txBody>
      </p:sp>
      <p:sp>
        <p:nvSpPr>
          <p:cNvPr id="6" name="5 CuadroTexto"/>
          <p:cNvSpPr txBox="1"/>
          <p:nvPr/>
        </p:nvSpPr>
        <p:spPr>
          <a:xfrm>
            <a:off x="500034" y="4078436"/>
            <a:ext cx="75724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El turismo en base de estos principios muestra las mejores tendencias de crecimiento y diversificación  </a:t>
            </a:r>
            <a:endParaRPr lang="es-ES" sz="2000" dirty="0"/>
          </a:p>
        </p:txBody>
      </p:sp>
      <p:pic>
        <p:nvPicPr>
          <p:cNvPr id="8" name="7 Imagen" descr="salar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500710"/>
            <a:ext cx="1357290" cy="135729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85984" y="642918"/>
            <a:ext cx="6572296" cy="1071570"/>
          </a:xfrm>
        </p:spPr>
        <p:txBody>
          <a:bodyPr>
            <a:normAutofit/>
          </a:bodyPr>
          <a:lstStyle/>
          <a:p>
            <a:pPr algn="ctr"/>
            <a:r>
              <a:rPr lang="es-ES" b="1" dirty="0" smtClean="0"/>
              <a:t>EL RECONOCIMIENTO DE LA IMPORTANCIA DE ESTAS DIMENSIONES</a:t>
            </a:r>
            <a:endParaRPr lang="es-ES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428596" y="1714488"/>
            <a:ext cx="75009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8638" indent="-1798638"/>
            <a:r>
              <a:rPr lang="es-ES" sz="2000" b="1" u="sng" dirty="0" smtClean="0"/>
              <a:t>ECOLOGÍA</a:t>
            </a:r>
            <a:r>
              <a:rPr lang="es-ES" sz="2000" dirty="0" smtClean="0"/>
              <a:t>: 	Interacción entre los organismos vivientes y el medio ambiente.</a:t>
            </a:r>
            <a:endParaRPr lang="es-ES" sz="2000" dirty="0"/>
          </a:p>
        </p:txBody>
      </p:sp>
      <p:sp>
        <p:nvSpPr>
          <p:cNvPr id="5" name="4 CuadroTexto"/>
          <p:cNvSpPr txBox="1"/>
          <p:nvPr/>
        </p:nvSpPr>
        <p:spPr>
          <a:xfrm>
            <a:off x="428596" y="2786058"/>
            <a:ext cx="75724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La emergencia de la reflexión sobre usos y costumbres  sociales e individuales ha llevado a la asunción de una ética específica compatible con la armonía de equilibrios sostenibles</a:t>
            </a:r>
            <a:endParaRPr lang="es-ES" sz="2000" dirty="0"/>
          </a:p>
        </p:txBody>
      </p:sp>
      <p:sp>
        <p:nvSpPr>
          <p:cNvPr id="6" name="5 CuadroTexto"/>
          <p:cNvSpPr txBox="1"/>
          <p:nvPr/>
        </p:nvSpPr>
        <p:spPr>
          <a:xfrm>
            <a:off x="500034" y="4078436"/>
            <a:ext cx="75724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Actitudes respecto:	al tipo de alimentos que consumimos</a:t>
            </a:r>
          </a:p>
          <a:p>
            <a:r>
              <a:rPr lang="es-ES" sz="2000" dirty="0" smtClean="0"/>
              <a:t>			al tipo de servicios que requerimos</a:t>
            </a:r>
          </a:p>
          <a:p>
            <a:r>
              <a:rPr lang="es-ES" sz="2000" dirty="0" smtClean="0"/>
              <a:t>			al uso de energía y tecnología</a:t>
            </a:r>
          </a:p>
          <a:p>
            <a:r>
              <a:rPr lang="es-ES" sz="2000" dirty="0" smtClean="0"/>
              <a:t>			a la disposición de residuos</a:t>
            </a:r>
          </a:p>
          <a:p>
            <a:r>
              <a:rPr lang="es-ES" sz="2000" dirty="0" smtClean="0"/>
              <a:t>			etc….  </a:t>
            </a:r>
            <a:endParaRPr lang="es-ES" sz="2000" dirty="0"/>
          </a:p>
        </p:txBody>
      </p:sp>
      <p:sp>
        <p:nvSpPr>
          <p:cNvPr id="9" name="8 CuadroTexto"/>
          <p:cNvSpPr txBox="1"/>
          <p:nvPr/>
        </p:nvSpPr>
        <p:spPr>
          <a:xfrm>
            <a:off x="1714480" y="6215082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u="sng" dirty="0" smtClean="0"/>
              <a:t>Sectorialmente: El turismo ecológico</a:t>
            </a:r>
            <a:endParaRPr lang="es-ES" b="1" u="sng" dirty="0"/>
          </a:p>
        </p:txBody>
      </p:sp>
      <p:pic>
        <p:nvPicPr>
          <p:cNvPr id="10" name="9 Imagen" descr="paseo por r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710717"/>
            <a:ext cx="1714480" cy="114728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85984" y="642918"/>
            <a:ext cx="6572296" cy="1071570"/>
          </a:xfrm>
        </p:spPr>
        <p:txBody>
          <a:bodyPr>
            <a:normAutofit/>
          </a:bodyPr>
          <a:lstStyle/>
          <a:p>
            <a:pPr algn="ctr"/>
            <a:r>
              <a:rPr lang="es-ES" b="1" dirty="0" smtClean="0"/>
              <a:t>EL RECONOCIMIENTO DE LA IMPORTANCIA DE ESTAS DIMENSIONES</a:t>
            </a:r>
            <a:endParaRPr lang="es-ES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428596" y="1714488"/>
            <a:ext cx="75009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55925" indent="-2955925"/>
            <a:r>
              <a:rPr lang="es-ES" sz="2000" b="1" u="sng" dirty="0" smtClean="0"/>
              <a:t>POLÍTICAS PÚBLICAS</a:t>
            </a:r>
            <a:r>
              <a:rPr lang="es-ES" sz="2000" dirty="0" smtClean="0"/>
              <a:t>: 	Cursos de acción que implican la movilización de recursos orientados a la consecución de objetivos de bien social</a:t>
            </a:r>
            <a:endParaRPr lang="es-ES" sz="2000" dirty="0"/>
          </a:p>
        </p:txBody>
      </p:sp>
      <p:sp>
        <p:nvSpPr>
          <p:cNvPr id="5" name="4 CuadroTexto"/>
          <p:cNvSpPr txBox="1"/>
          <p:nvPr/>
        </p:nvSpPr>
        <p:spPr>
          <a:xfrm>
            <a:off x="428596" y="2841965"/>
            <a:ext cx="75724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La articulación, ensamble y difusión eficiente del desarrollo implica la participación de los diferentes actores públicos y de la sociedad civil.</a:t>
            </a:r>
            <a:endParaRPr lang="es-ES" sz="2000" dirty="0"/>
          </a:p>
        </p:txBody>
      </p:sp>
      <p:sp>
        <p:nvSpPr>
          <p:cNvPr id="6" name="5 CuadroTexto"/>
          <p:cNvSpPr txBox="1"/>
          <p:nvPr/>
        </p:nvSpPr>
        <p:spPr>
          <a:xfrm>
            <a:off x="500034" y="4078436"/>
            <a:ext cx="75724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La definición de políticas nacionales  trascendentes (políticas de estado) constituye el marco de referencia para la operativización de las premisas nacionales.</a:t>
            </a:r>
            <a:endParaRPr lang="es-ES" sz="2000" dirty="0"/>
          </a:p>
        </p:txBody>
      </p:sp>
      <p:sp>
        <p:nvSpPr>
          <p:cNvPr id="9" name="8 CuadroTexto"/>
          <p:cNvSpPr txBox="1"/>
          <p:nvPr/>
        </p:nvSpPr>
        <p:spPr>
          <a:xfrm>
            <a:off x="1714480" y="5429264"/>
            <a:ext cx="44291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638" indent="-274638">
              <a:buFont typeface="Arial" pitchFamily="34" charset="0"/>
              <a:buChar char="•"/>
            </a:pPr>
            <a:r>
              <a:rPr lang="es-ES" b="1" u="sng" dirty="0" smtClean="0"/>
              <a:t>“El vivir bien”</a:t>
            </a:r>
          </a:p>
          <a:p>
            <a:pPr marL="274638" indent="-274638">
              <a:buFont typeface="Arial" pitchFamily="34" charset="0"/>
              <a:buChar char="•"/>
            </a:pPr>
            <a:r>
              <a:rPr lang="es-ES" b="1" u="sng" dirty="0" smtClean="0"/>
              <a:t>La participación de comunidades originarias</a:t>
            </a:r>
          </a:p>
          <a:p>
            <a:pPr marL="274638" indent="-274638">
              <a:buFont typeface="Arial" pitchFamily="34" charset="0"/>
              <a:buChar char="•"/>
            </a:pPr>
            <a:r>
              <a:rPr lang="es-ES" b="1" u="sng" dirty="0" smtClean="0"/>
              <a:t>Turismo comunitario</a:t>
            </a:r>
          </a:p>
          <a:p>
            <a:pPr marL="274638" indent="-274638">
              <a:buFont typeface="Arial" pitchFamily="34" charset="0"/>
              <a:buChar char="•"/>
            </a:pPr>
            <a:r>
              <a:rPr lang="es-ES" b="1" u="sng" dirty="0" smtClean="0"/>
              <a:t>La inclusión, equidad, etc.</a:t>
            </a:r>
            <a:endParaRPr lang="es-ES" b="1" u="sng" dirty="0"/>
          </a:p>
        </p:txBody>
      </p:sp>
      <p:pic>
        <p:nvPicPr>
          <p:cNvPr id="8" name="7 Imagen" descr="lago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416848"/>
            <a:ext cx="1428728" cy="144115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85984" y="642918"/>
            <a:ext cx="6572296" cy="1071570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LAS IMPLICANCIAS DE LA GASTRONOMÍA EN ESTOS AMBITOS</a:t>
            </a:r>
            <a:endParaRPr lang="es-ES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214414" y="1857364"/>
            <a:ext cx="7072362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638" indent="-274638">
              <a:lnSpc>
                <a:spcPct val="150000"/>
              </a:lnSpc>
              <a:buFont typeface="Arial" pitchFamily="34" charset="0"/>
              <a:buChar char="•"/>
            </a:pPr>
            <a:r>
              <a:rPr lang="es-ES" b="1" dirty="0" smtClean="0"/>
              <a:t>Como consumo directo: </a:t>
            </a:r>
          </a:p>
          <a:p>
            <a:pPr marL="1158875" indent="-1588">
              <a:lnSpc>
                <a:spcPct val="150000"/>
              </a:lnSpc>
            </a:pPr>
            <a:r>
              <a:rPr lang="es-ES" b="1" dirty="0" smtClean="0"/>
              <a:t>Alimentos  biológicos (orgánicos) – basado en ritmos naturales sin aditivos –</a:t>
            </a:r>
          </a:p>
          <a:p>
            <a:pPr marL="1158875">
              <a:lnSpc>
                <a:spcPct val="150000"/>
              </a:lnSpc>
            </a:pPr>
            <a:r>
              <a:rPr lang="es-ES" b="1" dirty="0" smtClean="0"/>
              <a:t>Alimentos industriales – basado en agroquímicos, biocidas, modificación genética-</a:t>
            </a:r>
          </a:p>
          <a:p>
            <a:pPr marL="274638" indent="-274638">
              <a:lnSpc>
                <a:spcPct val="150000"/>
              </a:lnSpc>
              <a:buFont typeface="Arial" pitchFamily="34" charset="0"/>
              <a:buChar char="•"/>
            </a:pPr>
            <a:r>
              <a:rPr lang="es-ES" b="1" dirty="0" smtClean="0"/>
              <a:t>Como insumo – producto de la oferta turística</a:t>
            </a:r>
          </a:p>
          <a:p>
            <a:pPr marL="274638" indent="-274638">
              <a:lnSpc>
                <a:spcPct val="150000"/>
              </a:lnSpc>
              <a:buFont typeface="Arial" pitchFamily="34" charset="0"/>
              <a:buChar char="•"/>
            </a:pPr>
            <a:r>
              <a:rPr lang="es-ES" b="1" dirty="0" smtClean="0"/>
              <a:t>Modalidades turísticas:</a:t>
            </a:r>
          </a:p>
          <a:p>
            <a:pPr marL="1082675">
              <a:lnSpc>
                <a:spcPct val="150000"/>
              </a:lnSpc>
            </a:pPr>
            <a:r>
              <a:rPr lang="es-ES" b="1" dirty="0" smtClean="0"/>
              <a:t>Ecoturismo</a:t>
            </a:r>
          </a:p>
          <a:p>
            <a:pPr marL="1082675">
              <a:lnSpc>
                <a:spcPct val="150000"/>
              </a:lnSpc>
            </a:pPr>
            <a:r>
              <a:rPr lang="es-ES" b="1" dirty="0" smtClean="0"/>
              <a:t>Turismo de base comunitaria</a:t>
            </a:r>
          </a:p>
          <a:p>
            <a:pPr marL="1082675">
              <a:lnSpc>
                <a:spcPct val="150000"/>
              </a:lnSpc>
            </a:pPr>
            <a:r>
              <a:rPr lang="es-ES" b="1" dirty="0" smtClean="0"/>
              <a:t>Turismo solidario, etc.</a:t>
            </a:r>
          </a:p>
          <a:p>
            <a:pPr marL="274638" indent="-274638">
              <a:lnSpc>
                <a:spcPct val="150000"/>
              </a:lnSpc>
              <a:buFont typeface="Arial" pitchFamily="34" charset="0"/>
              <a:buChar char="•"/>
            </a:pPr>
            <a:endParaRPr lang="es-ES" b="1" dirty="0"/>
          </a:p>
        </p:txBody>
      </p:sp>
      <p:pic>
        <p:nvPicPr>
          <p:cNvPr id="5" name="4 Imagen" descr="iglesia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738645"/>
            <a:ext cx="1500166" cy="111935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85984" y="642918"/>
            <a:ext cx="6572296" cy="1071570"/>
          </a:xfrm>
        </p:spPr>
        <p:txBody>
          <a:bodyPr>
            <a:normAutofit fontScale="92500"/>
          </a:bodyPr>
          <a:lstStyle/>
          <a:p>
            <a:pPr algn="ctr"/>
            <a:r>
              <a:rPr lang="es-ES" dirty="0" smtClean="0"/>
              <a:t>CONDICIONES PARA LA PROFUNDIZACIÓN DE LA GASTRONOMÍA</a:t>
            </a:r>
            <a:endParaRPr lang="es-ES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214414" y="1857364"/>
            <a:ext cx="5857916" cy="335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638" indent="-274638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400" b="1" dirty="0" smtClean="0"/>
              <a:t>Infraestructura básica</a:t>
            </a:r>
          </a:p>
          <a:p>
            <a:pPr marL="274638" indent="-274638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400" b="1" dirty="0" smtClean="0"/>
              <a:t>Capacitación de recursos humanos</a:t>
            </a:r>
          </a:p>
          <a:p>
            <a:pPr marL="274638" indent="-274638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400" b="1" dirty="0" smtClean="0"/>
              <a:t>Educación ambiental, turística y alimentaria a las poblaciones locales</a:t>
            </a:r>
          </a:p>
          <a:p>
            <a:pPr marL="274638" indent="-274638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400" b="1" dirty="0" smtClean="0"/>
              <a:t>Promoción de imagen – mercado</a:t>
            </a:r>
          </a:p>
          <a:p>
            <a:pPr marL="274638" indent="-274638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400" b="1" dirty="0" smtClean="0"/>
              <a:t>Apoyo público - incentivos</a:t>
            </a:r>
            <a:endParaRPr lang="es-ES" sz="2400" b="1" dirty="0"/>
          </a:p>
        </p:txBody>
      </p:sp>
      <p:pic>
        <p:nvPicPr>
          <p:cNvPr id="10" name="9 Imagen" descr="isla vista aere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588377"/>
            <a:ext cx="1643042" cy="126962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85984" y="642918"/>
            <a:ext cx="6572296" cy="1071570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EL DESARROLLO SOSTENIBLE EN LAS POÍTICAS PÚBLICAS</a:t>
            </a:r>
            <a:endParaRPr lang="es-ES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214414" y="2071678"/>
            <a:ext cx="58579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638" indent="-274638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400" b="1" dirty="0" smtClean="0"/>
              <a:t>Sustentabilidad del capital ambiental</a:t>
            </a:r>
          </a:p>
          <a:p>
            <a:pPr marL="274638" indent="-274638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400" b="1" dirty="0" smtClean="0"/>
              <a:t>Sustentabilidad comercial</a:t>
            </a:r>
          </a:p>
          <a:p>
            <a:pPr marL="274638" indent="-274638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400" b="1" dirty="0" smtClean="0"/>
              <a:t>Sustentabilidad del capital humano</a:t>
            </a:r>
          </a:p>
          <a:p>
            <a:pPr marL="274638" indent="-274638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400" b="1" dirty="0" smtClean="0"/>
              <a:t>Sustentabilidad del capital social</a:t>
            </a:r>
            <a:endParaRPr lang="es-ES" sz="2400" b="1" dirty="0"/>
          </a:p>
        </p:txBody>
      </p:sp>
      <p:pic>
        <p:nvPicPr>
          <p:cNvPr id="10" name="9 Imagen" descr="isla vista aere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588377"/>
            <a:ext cx="1643042" cy="1269623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2357422" y="5110475"/>
            <a:ext cx="600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Asistencialismo o empoderamiento…</a:t>
            </a:r>
            <a:endParaRPr lang="es-ES" sz="2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1357290" y="2643182"/>
            <a:ext cx="67151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400" b="1" dirty="0" smtClean="0"/>
              <a:t>…. La gastronomía que aplicamos es el medio de verificación de nuestras actitudes frente al desarrollo sostenible ……</a:t>
            </a:r>
          </a:p>
          <a:p>
            <a:pPr>
              <a:lnSpc>
                <a:spcPct val="150000"/>
              </a:lnSpc>
            </a:pPr>
            <a:endParaRPr lang="es-ES" sz="2400" b="1" dirty="0" smtClean="0"/>
          </a:p>
          <a:p>
            <a:pPr>
              <a:lnSpc>
                <a:spcPct val="150000"/>
              </a:lnSpc>
            </a:pPr>
            <a:r>
              <a:rPr lang="es-ES" sz="2400" b="1" dirty="0" smtClean="0"/>
              <a:t>…… </a:t>
            </a:r>
            <a:r>
              <a:rPr lang="es-ES" sz="2400" b="1" i="1" dirty="0" smtClean="0"/>
              <a:t>MUCHAS GRACIAS.</a:t>
            </a:r>
            <a:endParaRPr lang="es-ES" sz="2400" b="1" dirty="0"/>
          </a:p>
        </p:txBody>
      </p:sp>
      <p:sp>
        <p:nvSpPr>
          <p:cNvPr id="6" name="2 Subtítulo"/>
          <p:cNvSpPr>
            <a:spLocks noGrp="1"/>
          </p:cNvSpPr>
          <p:nvPr>
            <p:ph type="subTitle" idx="1"/>
          </p:nvPr>
        </p:nvSpPr>
        <p:spPr>
          <a:xfrm>
            <a:off x="1214414" y="1142984"/>
            <a:ext cx="6400800" cy="1071570"/>
          </a:xfrm>
        </p:spPr>
        <p:txBody>
          <a:bodyPr/>
          <a:lstStyle/>
          <a:p>
            <a:pPr algn="ctr"/>
            <a:r>
              <a:rPr lang="es-ES" b="1" dirty="0" smtClean="0"/>
              <a:t>“Gastronomía, Medio Ambiente, Ecología y Políticas Públicas”</a:t>
            </a:r>
            <a:endParaRPr lang="es-ES" b="1" dirty="0"/>
          </a:p>
        </p:txBody>
      </p:sp>
      <p:pic>
        <p:nvPicPr>
          <p:cNvPr id="7" name="6 Imagen" descr="mono madi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694078"/>
            <a:ext cx="1500166" cy="116392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164</TotalTime>
  <Words>363</Words>
  <Application>Microsoft Office PowerPoint</Application>
  <PresentationFormat>Carta (216 x 279 mm)</PresentationFormat>
  <Paragraphs>58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Flujo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XIX Congreso Panamericano de Escuelas de Hotelería, Gastronomía y Turismo CONPEHT BOLIVIA 2009</dc:title>
  <dc:creator>Gabriel Zaconeta</dc:creator>
  <cp:lastModifiedBy>www.intercambiosvirtuales.org</cp:lastModifiedBy>
  <cp:revision>25</cp:revision>
  <dcterms:created xsi:type="dcterms:W3CDTF">2009-10-28T02:48:05Z</dcterms:created>
  <dcterms:modified xsi:type="dcterms:W3CDTF">2014-12-02T11:22:30Z</dcterms:modified>
</cp:coreProperties>
</file>