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7" r:id="rId3"/>
    <p:sldId id="294" r:id="rId4"/>
    <p:sldId id="288" r:id="rId5"/>
    <p:sldId id="289" r:id="rId6"/>
    <p:sldId id="290" r:id="rId7"/>
    <p:sldId id="292" r:id="rId8"/>
    <p:sldId id="306" r:id="rId9"/>
    <p:sldId id="293" r:id="rId10"/>
    <p:sldId id="295" r:id="rId11"/>
    <p:sldId id="296" r:id="rId12"/>
    <p:sldId id="298" r:id="rId13"/>
    <p:sldId id="297" r:id="rId14"/>
    <p:sldId id="299" r:id="rId15"/>
    <p:sldId id="300" r:id="rId16"/>
    <p:sldId id="301" r:id="rId17"/>
    <p:sldId id="302" r:id="rId18"/>
    <p:sldId id="305" r:id="rId19"/>
    <p:sldId id="307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33CC"/>
    <a:srgbClr val="FF9933"/>
    <a:srgbClr val="FBE7C9"/>
    <a:srgbClr val="E9E4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964" autoAdjust="0"/>
  </p:normalViewPr>
  <p:slideViewPr>
    <p:cSldViewPr>
      <p:cViewPr>
        <p:scale>
          <a:sx n="72" d="100"/>
          <a:sy n="72" d="100"/>
        </p:scale>
        <p:origin x="636" y="13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58F93D5-01CA-4ABF-BAEA-8E1339C9E38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17426D6-0485-4415-B127-745CFD54BA1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6118225"/>
            <a:ext cx="608488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3"/>
          <p:cNvGraphicFramePr>
            <a:graphicFrameLocks noChangeAspect="1"/>
          </p:cNvGraphicFramePr>
          <p:nvPr/>
        </p:nvGraphicFramePr>
        <p:xfrm>
          <a:off x="0" y="0"/>
          <a:ext cx="1260475" cy="1222375"/>
        </p:xfrm>
        <a:graphic>
          <a:graphicData uri="http://schemas.openxmlformats.org/presentationml/2006/ole">
            <p:oleObj spid="_x0000_s35842" name="Photo Editor Photo" r:id="rId4" imgW="638264" imgH="619211" progId="MSPhotoEd.3">
              <p:embed/>
            </p:oleObj>
          </a:graphicData>
        </a:graphic>
      </p:graphicFrame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s-ES" altLang="en-US"/>
              <a:t>Click to edit Master 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s-ES" alt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46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Click to edit Master text styles</a:t>
            </a:r>
          </a:p>
          <a:p>
            <a:pPr lvl="1"/>
            <a:r>
              <a:rPr lang="es-ES" altLang="en-US" smtClean="0"/>
              <a:t>Second level</a:t>
            </a:r>
          </a:p>
          <a:p>
            <a:pPr lvl="2"/>
            <a:r>
              <a:rPr lang="es-ES" altLang="en-US" smtClean="0"/>
              <a:t>Third level</a:t>
            </a:r>
          </a:p>
          <a:p>
            <a:pPr lvl="3"/>
            <a:r>
              <a:rPr lang="es-ES" altLang="en-US" smtClean="0"/>
              <a:t>Fourth level</a:t>
            </a:r>
          </a:p>
          <a:p>
            <a:pPr lvl="4"/>
            <a:r>
              <a:rPr lang="es-ES" altLang="en-US" smtClean="0"/>
              <a:t>Fifth level</a:t>
            </a:r>
          </a:p>
        </p:txBody>
      </p:sp>
      <p:pic>
        <p:nvPicPr>
          <p:cNvPr id="1030" name="Picture 4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118225"/>
            <a:ext cx="60848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42"/>
          <p:cNvGraphicFramePr>
            <a:graphicFrameLocks noChangeAspect="1"/>
          </p:cNvGraphicFramePr>
          <p:nvPr/>
        </p:nvGraphicFramePr>
        <p:xfrm>
          <a:off x="7883525" y="73025"/>
          <a:ext cx="1260475" cy="1222375"/>
        </p:xfrm>
        <a:graphic>
          <a:graphicData uri="http://schemas.openxmlformats.org/presentationml/2006/ole">
            <p:oleObj spid="_x0000_s1026" name="Photo Editor Photo" r:id="rId15" imgW="638264" imgH="619211" progId="MSPhotoEd.3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un.org/esa/socdev/unpfii/theme/images/unpfii_logo170obx.gi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esa/socdev/unpfii/theme/images/unpfii_logo170obx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5124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2"/>
          <p:cNvSpPr txBox="1">
            <a:spLocks noChangeArrowheads="1"/>
          </p:cNvSpPr>
          <p:nvPr/>
        </p:nvSpPr>
        <p:spPr bwMode="auto">
          <a:xfrm>
            <a:off x="500063" y="5643563"/>
            <a:ext cx="5326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600">
                <a:solidFill>
                  <a:srgbClr val="006699"/>
                </a:solidFill>
                <a:latin typeface="Tahoma" pitchFamily="34" charset="0"/>
              </a:rPr>
              <a:t>Ing. MSc. Elisa Canqui Mollo</a:t>
            </a:r>
          </a:p>
          <a:p>
            <a:r>
              <a:rPr lang="es-MX" sz="1600" b="1">
                <a:solidFill>
                  <a:srgbClr val="006699"/>
                </a:solidFill>
                <a:latin typeface="Tahoma" pitchFamily="34" charset="0"/>
              </a:rPr>
              <a:t>CO-CHAIR OF UNITED NATIONS PERMANENT FORUM ON INDIGENOUS ISSUES</a:t>
            </a:r>
            <a:endParaRPr lang="es-ES" sz="1600" b="1">
              <a:solidFill>
                <a:srgbClr val="006699"/>
              </a:solidFill>
              <a:latin typeface="Tahoma" pitchFamily="34" charset="0"/>
            </a:endParaRPr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>
            <a:off x="609600" y="5257800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642938" y="2000250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5128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5643563"/>
            <a:ext cx="92868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5378450"/>
            <a:ext cx="27860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1295400" y="2333625"/>
            <a:ext cx="66738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>
                <a:solidFill>
                  <a:srgbClr val="006699"/>
                </a:solidFill>
                <a:latin typeface="Tahoma" pitchFamily="34" charset="0"/>
              </a:rPr>
              <a:t>MEDIO AMBIENTE Y SEGURIDAD ALIMENTARIA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/>
          <p:cNvSpPr>
            <a:spLocks noChangeArrowheads="1"/>
          </p:cNvSpPr>
          <p:nvPr/>
        </p:nvSpPr>
        <p:spPr bwMode="auto">
          <a:xfrm flipH="1">
            <a:off x="0" y="228600"/>
            <a:ext cx="2590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4339" name="Rectangle 10"/>
          <p:cNvSpPr>
            <a:spLocks noChangeArrowheads="1"/>
          </p:cNvSpPr>
          <p:nvPr/>
        </p:nvSpPr>
        <p:spPr bwMode="auto">
          <a:xfrm>
            <a:off x="0" y="388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4340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09600" y="6084888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4342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15"/>
          <p:cNvSpPr txBox="1">
            <a:spLocks noChangeArrowheads="1"/>
          </p:cNvSpPr>
          <p:nvPr/>
        </p:nvSpPr>
        <p:spPr bwMode="auto">
          <a:xfrm>
            <a:off x="5127625" y="1373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>
              <a:latin typeface="Garamond" pitchFamily="18" charset="0"/>
            </a:endParaRPr>
          </a:p>
        </p:txBody>
      </p:sp>
      <p:sp>
        <p:nvSpPr>
          <p:cNvPr id="14345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6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5" name="Rectangle 11"/>
          <p:cNvSpPr txBox="1">
            <a:spLocks noChangeArrowheads="1"/>
          </p:cNvSpPr>
          <p:nvPr/>
        </p:nvSpPr>
        <p:spPr bwMode="auto">
          <a:xfrm>
            <a:off x="152400" y="1524000"/>
            <a:ext cx="883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+mn-lt"/>
              </a:rPr>
              <a:t>Fortaleza física y salud.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+mn-lt"/>
              </a:rPr>
              <a:t>Habilidades, destrezas y conocimientos.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+mn-lt"/>
              </a:rPr>
              <a:t>Cultura y la herencia no “moderno”.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+mn-lt"/>
              </a:rPr>
              <a:t>Educación formal.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+mn-lt"/>
              </a:rPr>
              <a:t>Transferencia oral de conocimientos (</a:t>
            </a:r>
            <a:r>
              <a:rPr lang="es-MX" sz="2400" kern="0" dirty="0">
                <a:latin typeface="+mn-lt"/>
              </a:rPr>
              <a:t>Campesino a campesino, Indígena a Indígena, comunicación y aprendizaje).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+mn-lt"/>
              </a:rPr>
              <a:t>Papel del técnico.</a:t>
            </a:r>
            <a:endParaRPr lang="es-ES" sz="3200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347" name="Rectangle 45"/>
          <p:cNvSpPr>
            <a:spLocks noChangeArrowheads="1"/>
          </p:cNvSpPr>
          <p:nvPr/>
        </p:nvSpPr>
        <p:spPr bwMode="auto">
          <a:xfrm>
            <a:off x="1600200" y="838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/>
              <a:t>CAPITAL HUMANO 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5363" name="Rectangle 10"/>
          <p:cNvSpPr>
            <a:spLocks noChangeArrowheads="1"/>
          </p:cNvSpPr>
          <p:nvPr/>
        </p:nvSpPr>
        <p:spPr bwMode="auto">
          <a:xfrm>
            <a:off x="0" y="388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5364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09600" y="6084888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5366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GT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5369" name="Text Box 15"/>
          <p:cNvSpPr txBox="1">
            <a:spLocks noChangeArrowheads="1"/>
          </p:cNvSpPr>
          <p:nvPr/>
        </p:nvSpPr>
        <p:spPr bwMode="auto">
          <a:xfrm>
            <a:off x="5127625" y="1373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>
              <a:latin typeface="Garamond" pitchFamily="18" charset="0"/>
            </a:endParaRPr>
          </a:p>
        </p:txBody>
      </p:sp>
      <p:sp>
        <p:nvSpPr>
          <p:cNvPr id="15370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6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2" name="Rectangle 11"/>
          <p:cNvSpPr txBox="1">
            <a:spLocks noChangeArrowheads="1"/>
          </p:cNvSpPr>
          <p:nvPr/>
        </p:nvSpPr>
        <p:spPr bwMode="auto">
          <a:xfrm>
            <a:off x="228600" y="16002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Garamond" pitchFamily="18" charset="0"/>
              </a:rPr>
              <a:t>Familia como medida de producción y reproducción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Garamond" pitchFamily="18" charset="0"/>
              </a:rPr>
              <a:t>Conocimiento tradicional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Garamond" pitchFamily="18" charset="0"/>
              </a:rPr>
              <a:t>Las redes familiares y comunitaria.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Garamond" pitchFamily="18" charset="0"/>
              </a:rPr>
              <a:t>Organización comunal – el cómo.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Garamond" pitchFamily="18" charset="0"/>
              </a:rPr>
              <a:t>Estrategias de </a:t>
            </a:r>
            <a:r>
              <a:rPr lang="es-MX" sz="3200" kern="0" dirty="0" err="1">
                <a:latin typeface="Garamond" pitchFamily="18" charset="0"/>
              </a:rPr>
              <a:t>produccion</a:t>
            </a:r>
            <a:endParaRPr lang="es-MX" sz="3200" kern="0" dirty="0">
              <a:latin typeface="Garamond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Garamond" pitchFamily="18" charset="0"/>
              </a:rPr>
              <a:t>Organización municipal – punto de negociación entre 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Garamond" pitchFamily="18" charset="0"/>
              </a:rPr>
              <a:t>            DEMANDA Y OFERTA.</a:t>
            </a:r>
            <a:endParaRPr lang="es-ES" sz="3200" kern="0" dirty="0">
              <a:latin typeface="Garamond" pitchFamily="18" charset="0"/>
            </a:endParaRP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1600200" y="838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/>
              <a:t>CAPITAL SOCIAL 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6387" name="Rectangle 10"/>
          <p:cNvSpPr>
            <a:spLocks noChangeArrowheads="1"/>
          </p:cNvSpPr>
          <p:nvPr/>
        </p:nvSpPr>
        <p:spPr bwMode="auto">
          <a:xfrm>
            <a:off x="0" y="388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6388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609600" y="6084888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6390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13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GT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6393" name="Text Box 15"/>
          <p:cNvSpPr txBox="1">
            <a:spLocks noChangeArrowheads="1"/>
          </p:cNvSpPr>
          <p:nvPr/>
        </p:nvSpPr>
        <p:spPr bwMode="auto">
          <a:xfrm>
            <a:off x="5127625" y="1373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>
              <a:latin typeface="Garamond" pitchFamily="18" charset="0"/>
            </a:endParaRPr>
          </a:p>
        </p:txBody>
      </p:sp>
      <p:sp>
        <p:nvSpPr>
          <p:cNvPr id="16394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6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1600200" y="838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/>
              <a:t>CAPITAL FISICO </a:t>
            </a:r>
            <a:endParaRPr lang="en-US" sz="4800"/>
          </a:p>
        </p:txBody>
      </p:sp>
      <p:sp>
        <p:nvSpPr>
          <p:cNvPr id="15" name="Rectangle 11"/>
          <p:cNvSpPr txBox="1">
            <a:spLocks noChangeArrowheads="1"/>
          </p:cNvSpPr>
          <p:nvPr/>
        </p:nvSpPr>
        <p:spPr bwMode="auto">
          <a:xfrm>
            <a:off x="457200" y="1828800"/>
            <a:ext cx="708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+mn-lt"/>
              </a:rPr>
              <a:t>Infraestructura.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+mn-lt"/>
              </a:rPr>
              <a:t>Equipos y herramienta.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+mn-lt"/>
              </a:rPr>
              <a:t>Caminos vecinales.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+mn-lt"/>
              </a:rPr>
              <a:t>Agua.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+mn-lt"/>
              </a:rPr>
              <a:t>Centros de Uso Múltiple a nivel comunal.</a:t>
            </a:r>
            <a:endParaRPr lang="es-ES" sz="3200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7411" name="Rectangle 10"/>
          <p:cNvSpPr>
            <a:spLocks noChangeArrowheads="1"/>
          </p:cNvSpPr>
          <p:nvPr/>
        </p:nvSpPr>
        <p:spPr bwMode="auto">
          <a:xfrm>
            <a:off x="0" y="388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7412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609600" y="6084888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7414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13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GT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7417" name="Text Box 15"/>
          <p:cNvSpPr txBox="1">
            <a:spLocks noChangeArrowheads="1"/>
          </p:cNvSpPr>
          <p:nvPr/>
        </p:nvSpPr>
        <p:spPr bwMode="auto">
          <a:xfrm>
            <a:off x="5127625" y="1373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>
              <a:latin typeface="Garamond" pitchFamily="18" charset="0"/>
            </a:endParaRPr>
          </a:p>
        </p:txBody>
      </p:sp>
      <p:sp>
        <p:nvSpPr>
          <p:cNvPr id="17418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6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2" name="Rectangle 11"/>
          <p:cNvSpPr txBox="1">
            <a:spLocks noChangeArrowheads="1"/>
          </p:cNvSpPr>
          <p:nvPr/>
        </p:nvSpPr>
        <p:spPr bwMode="auto">
          <a:xfrm>
            <a:off x="381000" y="1524000"/>
            <a:ext cx="701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2600" kern="0" dirty="0">
                <a:latin typeface="+mn-lt"/>
              </a:rPr>
              <a:t>Biodiversidad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2600" kern="0" dirty="0">
                <a:latin typeface="+mn-lt"/>
              </a:rPr>
              <a:t>Territorio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2600" kern="0" dirty="0">
                <a:latin typeface="+mn-lt"/>
              </a:rPr>
              <a:t>Agua.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2600" kern="0" dirty="0">
                <a:latin typeface="+mn-lt"/>
              </a:rPr>
              <a:t>Suelo.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2600" kern="0" dirty="0">
                <a:latin typeface="+mn-lt"/>
              </a:rPr>
              <a:t>Sistemas de Producción y Reforestación:</a:t>
            </a:r>
          </a:p>
          <a:p>
            <a:pPr marL="987425" lvl="2" indent="-293688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lang="es-ES" sz="2100" kern="0" dirty="0">
                <a:latin typeface="+mn-lt"/>
              </a:rPr>
              <a:t>Agricultura, </a:t>
            </a:r>
            <a:r>
              <a:rPr lang="es-ES" sz="2100" kern="0" dirty="0" err="1">
                <a:latin typeface="+mn-lt"/>
              </a:rPr>
              <a:t>foresteria</a:t>
            </a:r>
            <a:r>
              <a:rPr lang="es-ES" sz="2100" kern="0" dirty="0">
                <a:latin typeface="+mn-lt"/>
              </a:rPr>
              <a:t>, </a:t>
            </a:r>
            <a:r>
              <a:rPr lang="es-ES" sz="2100" kern="0" dirty="0" err="1">
                <a:latin typeface="+mn-lt"/>
              </a:rPr>
              <a:t>recoleccion</a:t>
            </a:r>
            <a:r>
              <a:rPr lang="es-ES" sz="2100" kern="0" dirty="0">
                <a:latin typeface="+mn-lt"/>
              </a:rPr>
              <a:t>, </a:t>
            </a:r>
            <a:r>
              <a:rPr lang="es-ES" sz="2100" kern="0" dirty="0" err="1">
                <a:latin typeface="+mn-lt"/>
              </a:rPr>
              <a:t>agroforesteria</a:t>
            </a:r>
            <a:r>
              <a:rPr lang="es-ES" sz="2100" kern="0" dirty="0">
                <a:latin typeface="+mn-lt"/>
              </a:rPr>
              <a:t>, ganadería</a:t>
            </a:r>
          </a:p>
        </p:txBody>
      </p:sp>
      <p:sp>
        <p:nvSpPr>
          <p:cNvPr id="17420" name="Rectangle 13"/>
          <p:cNvSpPr>
            <a:spLocks noChangeArrowheads="1"/>
          </p:cNvSpPr>
          <p:nvPr/>
        </p:nvSpPr>
        <p:spPr bwMode="auto">
          <a:xfrm>
            <a:off x="1600200" y="8382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/>
              <a:t>CAPITAL NATURAL 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0" y="388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8436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609600" y="6084888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8438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GT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8441" name="Text Box 15"/>
          <p:cNvSpPr txBox="1">
            <a:spLocks noChangeArrowheads="1"/>
          </p:cNvSpPr>
          <p:nvPr/>
        </p:nvSpPr>
        <p:spPr bwMode="auto">
          <a:xfrm>
            <a:off x="5127625" y="1373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>
              <a:latin typeface="Garamond" pitchFamily="18" charset="0"/>
            </a:endParaRPr>
          </a:p>
        </p:txBody>
      </p:sp>
      <p:sp>
        <p:nvSpPr>
          <p:cNvPr id="18442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6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2" name="Rectangle 11"/>
          <p:cNvSpPr txBox="1">
            <a:spLocks noChangeArrowheads="1"/>
          </p:cNvSpPr>
          <p:nvPr/>
        </p:nvSpPr>
        <p:spPr bwMode="auto">
          <a:xfrm>
            <a:off x="381000" y="1524000"/>
            <a:ext cx="7010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s-ES" sz="2600" kern="0" dirty="0">
              <a:latin typeface="+mn-lt"/>
            </a:endParaRPr>
          </a:p>
        </p:txBody>
      </p:sp>
      <p:sp>
        <p:nvSpPr>
          <p:cNvPr id="18444" name="Rectangle 13"/>
          <p:cNvSpPr>
            <a:spLocks noChangeArrowheads="1"/>
          </p:cNvSpPr>
          <p:nvPr/>
        </p:nvSpPr>
        <p:spPr bwMode="auto">
          <a:xfrm>
            <a:off x="1371600" y="846138"/>
            <a:ext cx="6705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/>
              <a:t>CAPITAL FINANCIERO</a:t>
            </a:r>
            <a:endParaRPr lang="en-US" sz="480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85800" y="1828800"/>
            <a:ext cx="6019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s-MX" sz="3200" kern="0" dirty="0">
              <a:latin typeface="Garamond" pitchFamily="18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Garamond" pitchFamily="18" charset="0"/>
              </a:rPr>
              <a:t>Ahorros en especie y efectivo.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Garamond" pitchFamily="18" charset="0"/>
              </a:rPr>
              <a:t>Remesas y salarios.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r>
              <a:rPr lang="es-MX" sz="3200" kern="0" dirty="0">
                <a:latin typeface="Garamond" pitchFamily="18" charset="0"/>
              </a:rPr>
              <a:t>Sistemas financieros locales: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r>
              <a:rPr lang="es-MX" sz="2600" kern="0" dirty="0">
                <a:latin typeface="Garamond" pitchFamily="18" charset="0"/>
              </a:rPr>
              <a:t>Bancos Comunales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r>
              <a:rPr lang="es-MX" sz="2600" kern="0" dirty="0">
                <a:latin typeface="Garamond" pitchFamily="18" charset="0"/>
              </a:rPr>
              <a:t>Cooperativas</a:t>
            </a:r>
          </a:p>
          <a:p>
            <a:pPr marL="692150" lvl="1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/>
            </a:pPr>
            <a:r>
              <a:rPr lang="es-MX" sz="2600" kern="0" dirty="0">
                <a:latin typeface="Garamond" pitchFamily="18" charset="0"/>
              </a:rPr>
              <a:t>Banca Privada</a:t>
            </a:r>
            <a:endParaRPr lang="es-ES" sz="2600" kern="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9459" name="Rectangle 10"/>
          <p:cNvSpPr>
            <a:spLocks noChangeArrowheads="1"/>
          </p:cNvSpPr>
          <p:nvPr/>
        </p:nvSpPr>
        <p:spPr bwMode="auto">
          <a:xfrm>
            <a:off x="0" y="388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9460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609600" y="6084888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9462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13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GT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9465" name="Text Box 15"/>
          <p:cNvSpPr txBox="1">
            <a:spLocks noChangeArrowheads="1"/>
          </p:cNvSpPr>
          <p:nvPr/>
        </p:nvSpPr>
        <p:spPr bwMode="auto">
          <a:xfrm>
            <a:off x="5127625" y="1373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>
              <a:latin typeface="Garamond" pitchFamily="18" charset="0"/>
            </a:endParaRPr>
          </a:p>
        </p:txBody>
      </p:sp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6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2" name="Rectangle 11"/>
          <p:cNvSpPr txBox="1">
            <a:spLocks noChangeArrowheads="1"/>
          </p:cNvSpPr>
          <p:nvPr/>
        </p:nvSpPr>
        <p:spPr bwMode="auto">
          <a:xfrm>
            <a:off x="381000" y="15240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s-ES" sz="2600" kern="0" dirty="0">
              <a:latin typeface="+mn-lt"/>
            </a:endParaRPr>
          </a:p>
        </p:txBody>
      </p:sp>
      <p:sp>
        <p:nvSpPr>
          <p:cNvPr id="19468" name="Rectangle 13"/>
          <p:cNvSpPr>
            <a:spLocks noChangeArrowheads="1"/>
          </p:cNvSpPr>
          <p:nvPr/>
        </p:nvSpPr>
        <p:spPr bwMode="auto">
          <a:xfrm>
            <a:off x="0" y="846138"/>
            <a:ext cx="91440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4400"/>
              <a:t>COMBINACION DE LAS CAPACIDADES</a:t>
            </a:r>
            <a:endParaRPr lang="en-US" sz="4400"/>
          </a:p>
        </p:txBody>
      </p:sp>
      <p:sp>
        <p:nvSpPr>
          <p:cNvPr id="19469" name="Rectangle 3"/>
          <p:cNvSpPr txBox="1">
            <a:spLocks noChangeArrowheads="1"/>
          </p:cNvSpPr>
          <p:nvPr/>
        </p:nvSpPr>
        <p:spPr bwMode="auto">
          <a:xfrm>
            <a:off x="457200" y="2209800"/>
            <a:ext cx="815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es-ES" sz="3200">
                <a:latin typeface="Comic Sans MS" pitchFamily="66" charset="0"/>
                <a:cs typeface="Times New Roman" pitchFamily="18" charset="0"/>
              </a:rPr>
              <a:t>Diferentes familias con diferentes accesos a activos (CAPITAL) para asegurar sus “Modos y formas de VIDA” o la vision del VIVIR BIEN desde las comunidades y Pueblos Indigenas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es-ES" sz="3200">
                <a:latin typeface="Comic Sans MS" pitchFamily="66" charset="0"/>
                <a:cs typeface="Times New Roman" pitchFamily="18" charset="0"/>
              </a:rPr>
              <a:t>Modos y formas de Vida afectados por: diversidad de activos,  cantidad de activos   balance entre activos, y factores externos que no son cogestionables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83" name="Rectangle 10"/>
          <p:cNvSpPr>
            <a:spLocks noChangeArrowheads="1"/>
          </p:cNvSpPr>
          <p:nvPr/>
        </p:nvSpPr>
        <p:spPr bwMode="auto">
          <a:xfrm>
            <a:off x="0" y="388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0484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609600" y="6084888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0486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13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GT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0489" name="Text Box 15"/>
          <p:cNvSpPr txBox="1">
            <a:spLocks noChangeArrowheads="1"/>
          </p:cNvSpPr>
          <p:nvPr/>
        </p:nvSpPr>
        <p:spPr bwMode="auto">
          <a:xfrm>
            <a:off x="5127625" y="1373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>
              <a:latin typeface="Garamond" pitchFamily="18" charset="0"/>
            </a:endParaRPr>
          </a:p>
        </p:txBody>
      </p:sp>
      <p:sp>
        <p:nvSpPr>
          <p:cNvPr id="20490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6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724400" y="762000"/>
            <a:ext cx="4419600" cy="627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b="1">
                <a:latin typeface="Comic Sans MS" pitchFamily="66" charset="0"/>
                <a:cs typeface="Times New Roman" pitchFamily="18" charset="0"/>
              </a:rPr>
              <a:t>Activos Humanos</a:t>
            </a:r>
          </a:p>
          <a:p>
            <a:pPr>
              <a:buFontTx/>
              <a:buChar char="•"/>
            </a:pPr>
            <a:r>
              <a:rPr lang="it-IT">
                <a:latin typeface="Comic Sans MS" pitchFamily="66" charset="0"/>
                <a:cs typeface="Times New Roman" pitchFamily="18" charset="0"/>
              </a:rPr>
              <a:t> Puede laborar sin educación</a:t>
            </a:r>
          </a:p>
          <a:p>
            <a:pPr>
              <a:buFontTx/>
              <a:buChar char="•"/>
            </a:pPr>
            <a:r>
              <a:rPr lang="it-IT">
                <a:latin typeface="Comic Sans MS" pitchFamily="66" charset="0"/>
                <a:cs typeface="Times New Roman" pitchFamily="18" charset="0"/>
              </a:rPr>
              <a:t> Habilidades limitadas</a:t>
            </a:r>
          </a:p>
          <a:p>
            <a:r>
              <a:rPr lang="it-IT" sz="2000" b="1">
                <a:latin typeface="Comic Sans MS" pitchFamily="66" charset="0"/>
                <a:cs typeface="Times New Roman" pitchFamily="18" charset="0"/>
              </a:rPr>
              <a:t>Activos Ambientales</a:t>
            </a:r>
          </a:p>
          <a:p>
            <a:pPr>
              <a:buFontTx/>
              <a:buChar char="•"/>
            </a:pPr>
            <a:r>
              <a:rPr lang="it-IT" sz="2000"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>
                <a:latin typeface="Comic Sans MS" pitchFamily="66" charset="0"/>
                <a:cs typeface="Times New Roman" pitchFamily="18" charset="0"/>
              </a:rPr>
              <a:t>Sin tierra</a:t>
            </a:r>
          </a:p>
          <a:p>
            <a:pPr>
              <a:buFontTx/>
              <a:buChar char="•"/>
            </a:pPr>
            <a:r>
              <a:rPr lang="it-IT">
                <a:latin typeface="Comic Sans MS" pitchFamily="66" charset="0"/>
                <a:cs typeface="Times New Roman" pitchFamily="18" charset="0"/>
              </a:rPr>
              <a:t> Acceso a bienes comunales (leña)</a:t>
            </a:r>
          </a:p>
          <a:p>
            <a:r>
              <a:rPr lang="it-IT" sz="2000" b="1">
                <a:latin typeface="Comic Sans MS" pitchFamily="66" charset="0"/>
                <a:cs typeface="Times New Roman" pitchFamily="18" charset="0"/>
              </a:rPr>
              <a:t>Activos Financieros</a:t>
            </a:r>
          </a:p>
          <a:p>
            <a:pPr>
              <a:buFontTx/>
              <a:buChar char="•"/>
            </a:pPr>
            <a:r>
              <a:rPr lang="it-IT" sz="2000"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>
                <a:latin typeface="Comic Sans MS" pitchFamily="66" charset="0"/>
                <a:cs typeface="Times New Roman" pitchFamily="18" charset="0"/>
              </a:rPr>
              <a:t>Salarios bajos</a:t>
            </a:r>
          </a:p>
          <a:p>
            <a:pPr>
              <a:buFontTx/>
              <a:buChar char="•"/>
            </a:pPr>
            <a:r>
              <a:rPr lang="it-IT">
                <a:latin typeface="Comic Sans MS" pitchFamily="66" charset="0"/>
                <a:cs typeface="Times New Roman" pitchFamily="18" charset="0"/>
              </a:rPr>
              <a:t> Sin acceso a crédito</a:t>
            </a:r>
          </a:p>
          <a:p>
            <a:r>
              <a:rPr lang="it-IT" sz="2000" b="1">
                <a:latin typeface="Comic Sans MS" pitchFamily="66" charset="0"/>
                <a:cs typeface="Times New Roman" pitchFamily="18" charset="0"/>
              </a:rPr>
              <a:t>Activos Físicos</a:t>
            </a:r>
          </a:p>
          <a:p>
            <a:pPr>
              <a:buFontTx/>
              <a:buChar char="•"/>
            </a:pPr>
            <a:r>
              <a:rPr lang="it-IT" sz="2000"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>
                <a:latin typeface="Comic Sans MS" pitchFamily="66" charset="0"/>
                <a:cs typeface="Times New Roman" pitchFamily="18" charset="0"/>
              </a:rPr>
              <a:t>Escasez de agua</a:t>
            </a:r>
          </a:p>
          <a:p>
            <a:pPr>
              <a:buFontTx/>
              <a:buChar char="•"/>
            </a:pPr>
            <a:r>
              <a:rPr lang="it-IT">
                <a:latin typeface="Comic Sans MS" pitchFamily="66" charset="0"/>
                <a:cs typeface="Times New Roman" pitchFamily="18" charset="0"/>
              </a:rPr>
              <a:t> Mala calidad de vivienda</a:t>
            </a:r>
          </a:p>
          <a:p>
            <a:pPr>
              <a:buFontTx/>
              <a:buChar char="•"/>
            </a:pPr>
            <a:r>
              <a:rPr lang="it-IT">
                <a:latin typeface="Comic Sans MS" pitchFamily="66" charset="0"/>
                <a:cs typeface="Times New Roman" pitchFamily="18" charset="0"/>
              </a:rPr>
              <a:t> Sin medios de comunicación</a:t>
            </a:r>
          </a:p>
          <a:p>
            <a:r>
              <a:rPr lang="it-IT" sz="2000" b="1">
                <a:latin typeface="Comic Sans MS" pitchFamily="66" charset="0"/>
                <a:cs typeface="Times New Roman" pitchFamily="18" charset="0"/>
              </a:rPr>
              <a:t>Activos Sociales</a:t>
            </a:r>
          </a:p>
          <a:p>
            <a:pPr>
              <a:buFontTx/>
              <a:buChar char="•"/>
            </a:pPr>
            <a:r>
              <a:rPr lang="it-IT" sz="2000">
                <a:latin typeface="Comic Sans MS" pitchFamily="66" charset="0"/>
                <a:cs typeface="Times New Roman" pitchFamily="18" charset="0"/>
              </a:rPr>
              <a:t> 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Estatus Social bajo</a:t>
            </a:r>
            <a:endParaRPr lang="it-IT">
              <a:latin typeface="Comic Sans MS" pitchFamily="66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it-IT">
                <a:latin typeface="Comic Sans MS" pitchFamily="66" charset="0"/>
                <a:cs typeface="Times New Roman" pitchFamily="18" charset="0"/>
              </a:rPr>
              <a:t> Sufre descriminacion por su género</a:t>
            </a:r>
          </a:p>
          <a:p>
            <a:pPr>
              <a:buFontTx/>
              <a:buChar char="•"/>
            </a:pPr>
            <a:r>
              <a:rPr lang="it-IT">
                <a:latin typeface="Comic Sans MS" pitchFamily="66" charset="0"/>
                <a:cs typeface="Times New Roman" pitchFamily="18" charset="0"/>
              </a:rPr>
              <a:t> Vínculos familiares fuertes</a:t>
            </a:r>
          </a:p>
          <a:p>
            <a:pPr>
              <a:buFontTx/>
              <a:buChar char="•"/>
            </a:pPr>
            <a:r>
              <a:rPr lang="it-IT">
                <a:latin typeface="Comic Sans MS" pitchFamily="66" charset="0"/>
                <a:cs typeface="Times New Roman" pitchFamily="18" charset="0"/>
              </a:rPr>
              <a:t> Tradición de trueque.</a:t>
            </a:r>
          </a:p>
          <a:p>
            <a:r>
              <a:rPr lang="it-IT" sz="2000">
                <a:latin typeface="Comic Sans MS" pitchFamily="66" charset="0"/>
                <a:cs typeface="Times New Roman" pitchFamily="18" charset="0"/>
              </a:rPr>
              <a:t>= </a:t>
            </a:r>
            <a:r>
              <a:rPr lang="it-IT" sz="2000" b="1">
                <a:latin typeface="Comic Sans MS" pitchFamily="66" charset="0"/>
                <a:cs typeface="Times New Roman" pitchFamily="18" charset="0"/>
              </a:rPr>
              <a:t>Un modos de vida muy restringido </a:t>
            </a:r>
          </a:p>
          <a:p>
            <a:r>
              <a:rPr lang="it-IT" sz="2000" b="1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en-GB" sz="2000" b="1">
              <a:solidFill>
                <a:srgbClr val="0033CC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2819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>
                <a:latin typeface="Comic Sans MS" pitchFamily="66" charset="0"/>
                <a:cs typeface="Times New Roman" pitchFamily="18" charset="0"/>
              </a:rPr>
              <a:t>Un  productor agropecuario sin tierra, o un indigena sin territorio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743200" y="4953000"/>
            <a:ext cx="18288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25000"/>
              </a:lnSpc>
              <a:spcBef>
                <a:spcPct val="50000"/>
              </a:spcBef>
            </a:pPr>
            <a:endParaRPr lang="en-GB" sz="2000">
              <a:solidFill>
                <a:schemeClr val="folHlink"/>
              </a:solidFill>
              <a:latin typeface="Comic Sans MS" pitchFamily="66" charset="0"/>
            </a:endParaRPr>
          </a:p>
          <a:p>
            <a:pPr eaLnBrk="0" hangingPunct="0">
              <a:lnSpc>
                <a:spcPct val="25000"/>
              </a:lnSpc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  <a:latin typeface="Comic Sans MS" pitchFamily="66" charset="0"/>
              </a:rPr>
              <a:t>Activos</a:t>
            </a:r>
          </a:p>
          <a:p>
            <a:pPr eaLnBrk="0" hangingPunct="0">
              <a:lnSpc>
                <a:spcPct val="25000"/>
              </a:lnSpc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  <a:latin typeface="Comic Sans MS" pitchFamily="66" charset="0"/>
              </a:rPr>
              <a:t>Financieros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52400" y="4762500"/>
            <a:ext cx="13716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r" eaLnBrk="0" hangingPunct="0">
              <a:lnSpc>
                <a:spcPct val="25000"/>
              </a:lnSpc>
              <a:spcBef>
                <a:spcPct val="50000"/>
              </a:spcBef>
            </a:pPr>
            <a:endParaRPr lang="en-GB" sz="2000">
              <a:solidFill>
                <a:schemeClr val="folHlink"/>
              </a:solidFill>
              <a:latin typeface="Comic Sans MS" pitchFamily="66" charset="0"/>
            </a:endParaRPr>
          </a:p>
          <a:p>
            <a:pPr algn="r" eaLnBrk="0" hangingPunct="0">
              <a:lnSpc>
                <a:spcPct val="25000"/>
              </a:lnSpc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  <a:latin typeface="Comic Sans MS" pitchFamily="66" charset="0"/>
              </a:rPr>
              <a:t>Activos</a:t>
            </a:r>
          </a:p>
          <a:p>
            <a:pPr algn="r" eaLnBrk="0" hangingPunct="0">
              <a:lnSpc>
                <a:spcPct val="25000"/>
              </a:lnSpc>
              <a:spcBef>
                <a:spcPct val="50000"/>
              </a:spcBef>
            </a:pPr>
            <a:r>
              <a:rPr lang="en-GB" sz="2000">
                <a:solidFill>
                  <a:schemeClr val="tx2"/>
                </a:solidFill>
                <a:latin typeface="Comic Sans MS" pitchFamily="66" charset="0"/>
              </a:rPr>
              <a:t>Físicos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371600" y="2590800"/>
            <a:ext cx="1828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</a:pPr>
            <a:r>
              <a:rPr lang="it-IT" sz="2000">
                <a:solidFill>
                  <a:schemeClr val="tx2"/>
                </a:solidFill>
                <a:latin typeface="Comic Sans MS" pitchFamily="66" charset="0"/>
              </a:rPr>
              <a:t>Activos Humanos</a:t>
            </a:r>
            <a:endParaRPr lang="en-GB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1066800" y="3124200"/>
            <a:ext cx="2362200" cy="1981200"/>
          </a:xfrm>
          <a:prstGeom prst="pentagon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66800" y="3124200"/>
            <a:ext cx="2362200" cy="1981200"/>
            <a:chOff x="672" y="1968"/>
            <a:chExt cx="1488" cy="1248"/>
          </a:xfrm>
        </p:grpSpPr>
        <p:sp>
          <p:nvSpPr>
            <p:cNvPr id="20506" name="Line 11"/>
            <p:cNvSpPr>
              <a:spLocks noChangeShapeType="1"/>
            </p:cNvSpPr>
            <p:nvPr/>
          </p:nvSpPr>
          <p:spPr bwMode="auto">
            <a:xfrm>
              <a:off x="672" y="2450"/>
              <a:ext cx="720" cy="1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0507" name="Line 12"/>
            <p:cNvSpPr>
              <a:spLocks noChangeShapeType="1"/>
            </p:cNvSpPr>
            <p:nvPr/>
          </p:nvSpPr>
          <p:spPr bwMode="auto">
            <a:xfrm>
              <a:off x="1416" y="1968"/>
              <a:ext cx="0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0508" name="Line 13"/>
            <p:cNvSpPr>
              <a:spLocks noChangeShapeType="1"/>
            </p:cNvSpPr>
            <p:nvPr/>
          </p:nvSpPr>
          <p:spPr bwMode="auto">
            <a:xfrm flipV="1">
              <a:off x="956" y="2640"/>
              <a:ext cx="436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0509" name="Line 14"/>
            <p:cNvSpPr>
              <a:spLocks noChangeShapeType="1"/>
            </p:cNvSpPr>
            <p:nvPr/>
          </p:nvSpPr>
          <p:spPr bwMode="auto">
            <a:xfrm flipH="1" flipV="1">
              <a:off x="1440" y="2640"/>
              <a:ext cx="436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0510" name="Line 15"/>
            <p:cNvSpPr>
              <a:spLocks noChangeShapeType="1"/>
            </p:cNvSpPr>
            <p:nvPr/>
          </p:nvSpPr>
          <p:spPr bwMode="auto">
            <a:xfrm flipH="1">
              <a:off x="1440" y="2448"/>
              <a:ext cx="720" cy="19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05000" y="3810000"/>
            <a:ext cx="533400" cy="457200"/>
            <a:chOff x="1104" y="2304"/>
            <a:chExt cx="480" cy="528"/>
          </a:xfrm>
        </p:grpSpPr>
        <p:sp>
          <p:nvSpPr>
            <p:cNvPr id="20501" name="Line 17"/>
            <p:cNvSpPr>
              <a:spLocks noChangeShapeType="1"/>
            </p:cNvSpPr>
            <p:nvPr/>
          </p:nvSpPr>
          <p:spPr bwMode="auto">
            <a:xfrm>
              <a:off x="1104" y="2544"/>
              <a:ext cx="144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0502" name="Line 18"/>
            <p:cNvSpPr>
              <a:spLocks noChangeShapeType="1"/>
            </p:cNvSpPr>
            <p:nvPr/>
          </p:nvSpPr>
          <p:spPr bwMode="auto">
            <a:xfrm flipH="1">
              <a:off x="1104" y="2304"/>
              <a:ext cx="288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0503" name="Line 19"/>
            <p:cNvSpPr>
              <a:spLocks noChangeShapeType="1"/>
            </p:cNvSpPr>
            <p:nvPr/>
          </p:nvSpPr>
          <p:spPr bwMode="auto">
            <a:xfrm>
              <a:off x="1392" y="2304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0504" name="Line 20"/>
            <p:cNvSpPr>
              <a:spLocks noChangeShapeType="1"/>
            </p:cNvSpPr>
            <p:nvPr/>
          </p:nvSpPr>
          <p:spPr bwMode="auto">
            <a:xfrm flipV="1">
              <a:off x="1248" y="2784"/>
              <a:ext cx="288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  <p:sp>
          <p:nvSpPr>
            <p:cNvPr id="20505" name="Line 21"/>
            <p:cNvSpPr>
              <a:spLocks noChangeShapeType="1"/>
            </p:cNvSpPr>
            <p:nvPr/>
          </p:nvSpPr>
          <p:spPr bwMode="auto">
            <a:xfrm flipH="1">
              <a:off x="1536" y="2592"/>
              <a:ext cx="4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s-ES"/>
            </a:p>
          </p:txBody>
        </p:sp>
      </p:grp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0" y="33528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MX" sz="2000">
                <a:solidFill>
                  <a:schemeClr val="tx2"/>
                </a:solidFill>
                <a:latin typeface="Comic Sans MS" pitchFamily="66" charset="0"/>
              </a:rPr>
              <a:t>Activos Sociales</a:t>
            </a:r>
            <a:endParaRPr lang="en-US" sz="200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500" name="Rectangle 36"/>
          <p:cNvSpPr>
            <a:spLocks noChangeArrowheads="1"/>
          </p:cNvSpPr>
          <p:nvPr/>
        </p:nvSpPr>
        <p:spPr bwMode="auto">
          <a:xfrm>
            <a:off x="0" y="5695950"/>
            <a:ext cx="535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= </a:t>
            </a:r>
            <a:r>
              <a:rPr lang="it-IT" sz="2000" b="1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Un modos de vida muy restringido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utoUpdateAnimBg="0"/>
      <p:bldP spid="17" grpId="0" autoUpdateAnimBg="0"/>
      <p:bldP spid="18" grpId="0" autoUpdateAnimBg="0"/>
      <p:bldP spid="19" grpId="0" autoUpdateAnimBg="0"/>
      <p:bldP spid="21" grpId="0" autoUpdateAnimBg="0"/>
      <p:bldP spid="23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0" y="388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1508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09600" y="6084888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1510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13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GT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1513" name="Text Box 15"/>
          <p:cNvSpPr txBox="1">
            <a:spLocks noChangeArrowheads="1"/>
          </p:cNvSpPr>
          <p:nvPr/>
        </p:nvSpPr>
        <p:spPr bwMode="auto">
          <a:xfrm>
            <a:off x="5127625" y="1373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>
              <a:latin typeface="Garamond" pitchFamily="18" charset="0"/>
            </a:endParaRPr>
          </a:p>
        </p:txBody>
      </p:sp>
      <p:sp>
        <p:nvSpPr>
          <p:cNvPr id="21514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6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2" name="Rectangle 11"/>
          <p:cNvSpPr txBox="1">
            <a:spLocks noChangeArrowheads="1"/>
          </p:cNvSpPr>
          <p:nvPr/>
        </p:nvSpPr>
        <p:spPr bwMode="auto">
          <a:xfrm>
            <a:off x="381000" y="14478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s-ES" sz="2600" kern="0" dirty="0">
              <a:latin typeface="+mn-lt"/>
            </a:endParaRPr>
          </a:p>
        </p:txBody>
      </p:sp>
      <p:sp>
        <p:nvSpPr>
          <p:cNvPr id="21516" name="Rectangle 13"/>
          <p:cNvSpPr>
            <a:spLocks noChangeArrowheads="1"/>
          </p:cNvSpPr>
          <p:nvPr/>
        </p:nvSpPr>
        <p:spPr bwMode="auto">
          <a:xfrm>
            <a:off x="0" y="846138"/>
            <a:ext cx="91440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4400"/>
              <a:t>EL RETO</a:t>
            </a:r>
            <a:endParaRPr lang="en-US" sz="4400"/>
          </a:p>
        </p:txBody>
      </p:sp>
      <p:sp>
        <p:nvSpPr>
          <p:cNvPr id="21517" name="Rectangle 3"/>
          <p:cNvSpPr txBox="1">
            <a:spLocks noChangeArrowheads="1"/>
          </p:cNvSpPr>
          <p:nvPr/>
        </p:nvSpPr>
        <p:spPr bwMode="auto">
          <a:xfrm>
            <a:off x="457200" y="2209800"/>
            <a:ext cx="815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es-ES" sz="3200">
                <a:latin typeface="Comic Sans MS" pitchFamily="66" charset="0"/>
                <a:cs typeface="Times New Roman" pitchFamily="18" charset="0"/>
              </a:rPr>
              <a:t>Como desde estas capacidades o acceso a capital, se puede garantizar la seguridad alimentaria.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es-ES" sz="3200">
                <a:latin typeface="Comic Sans MS" pitchFamily="66" charset="0"/>
                <a:cs typeface="Times New Roman" pitchFamily="18" charset="0"/>
              </a:rPr>
              <a:t>Estas capacidades frente a la presión del mercado.</a:t>
            </a:r>
          </a:p>
          <a:p>
            <a:pPr>
              <a:lnSpc>
                <a:spcPct val="90000"/>
              </a:lnSpc>
              <a:buClr>
                <a:schemeClr val="folHlink"/>
              </a:buClr>
            </a:pPr>
            <a:r>
              <a:rPr lang="es-ES" sz="3200">
                <a:latin typeface="Comic Sans MS" pitchFamily="66" charset="0"/>
                <a:cs typeface="Times New Roman" pitchFamily="18" charset="0"/>
              </a:rPr>
              <a:t>Un nuevo actor, el cambio climático, directo o indirecto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0" y="388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22532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609600" y="6084888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22534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13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GT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22537" name="Text Box 15"/>
          <p:cNvSpPr txBox="1">
            <a:spLocks noChangeArrowheads="1"/>
          </p:cNvSpPr>
          <p:nvPr/>
        </p:nvSpPr>
        <p:spPr bwMode="auto">
          <a:xfrm>
            <a:off x="5127625" y="1373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>
              <a:latin typeface="Garamond" pitchFamily="18" charset="0"/>
            </a:endParaRPr>
          </a:p>
        </p:txBody>
      </p:sp>
      <p:sp>
        <p:nvSpPr>
          <p:cNvPr id="22538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6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2" name="Rectangle 11"/>
          <p:cNvSpPr txBox="1">
            <a:spLocks noChangeArrowheads="1"/>
          </p:cNvSpPr>
          <p:nvPr/>
        </p:nvSpPr>
        <p:spPr bwMode="auto">
          <a:xfrm>
            <a:off x="381000" y="14478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s-ES" sz="2600" kern="0" dirty="0">
              <a:latin typeface="+mn-lt"/>
            </a:endParaRPr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0" y="6858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4400"/>
              <a:t>EL RETO: La seguridad alimentaria</a:t>
            </a:r>
            <a:endParaRPr lang="en-US" sz="4400"/>
          </a:p>
        </p:txBody>
      </p:sp>
      <p:sp>
        <p:nvSpPr>
          <p:cNvPr id="22541" name="Rectangle 3"/>
          <p:cNvSpPr txBox="1">
            <a:spLocks noChangeArrowheads="1"/>
          </p:cNvSpPr>
          <p:nvPr/>
        </p:nvSpPr>
        <p:spPr bwMode="auto">
          <a:xfrm>
            <a:off x="457200" y="2209800"/>
            <a:ext cx="8153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chemeClr val="folHlink"/>
              </a:buClr>
            </a:pPr>
            <a:endParaRPr lang="es-ES" sz="320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2542" name="Rectangle 1"/>
          <p:cNvSpPr>
            <a:spLocks noChangeArrowheads="1"/>
          </p:cNvSpPr>
          <p:nvPr/>
        </p:nvSpPr>
        <p:spPr bwMode="auto">
          <a:xfrm>
            <a:off x="152400" y="1512888"/>
            <a:ext cx="8686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s-BO" sz="3200">
                <a:ea typeface="Calibri" pitchFamily="34" charset="0"/>
                <a:cs typeface="Arial" charset="0"/>
              </a:rPr>
              <a:t>La única manera de prevenir la degradación del medio ambiente y garantizar la seguridad alimentaria es un enfoque basado en el ecosistema,  en el que se tienen en cuenta los factores económicos,  sociales y ecológicos en conjunto. Es decir el enfoque del VIVIR BIEN que los pueblos indígenas en el Mundo han practicado e implementado en sus estrategias de vida.</a:t>
            </a:r>
            <a:endParaRPr lang="es-BO" sz="3200">
              <a:latin typeface="Times New Roman" pitchFamily="18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0" y="388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3077" name="Picture 44" descr="artesanía indíge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Line 5"/>
          <p:cNvSpPr>
            <a:spLocks noChangeShapeType="1"/>
          </p:cNvSpPr>
          <p:nvPr/>
        </p:nvSpPr>
        <p:spPr bwMode="auto">
          <a:xfrm>
            <a:off x="609600" y="6084888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079" name="Picture 10" descr="http://tbn0.google.com/images?q=tbn:PV2V2J2haBlcPM:http://www.un.org/esa/socdev/unpfii/theme/images/unpfii_logo170obx.gif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UNPFI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GT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3082" name="Text Box 15"/>
          <p:cNvSpPr txBox="1">
            <a:spLocks noChangeArrowheads="1"/>
          </p:cNvSpPr>
          <p:nvPr/>
        </p:nvSpPr>
        <p:spPr bwMode="auto">
          <a:xfrm>
            <a:off x="5127625" y="1373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>
              <a:latin typeface="Garamond" pitchFamily="18" charset="0"/>
            </a:endParaRPr>
          </a:p>
        </p:txBody>
      </p:sp>
      <p:sp>
        <p:nvSpPr>
          <p:cNvPr id="3083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6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2" name="Rectangle 11"/>
          <p:cNvSpPr txBox="1">
            <a:spLocks noChangeArrowheads="1"/>
          </p:cNvSpPr>
          <p:nvPr/>
        </p:nvSpPr>
        <p:spPr bwMode="auto">
          <a:xfrm>
            <a:off x="381000" y="14478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None/>
              <a:defRPr/>
            </a:pPr>
            <a:endParaRPr lang="es-ES" sz="2600" kern="0" dirty="0">
              <a:latin typeface="+mn-lt"/>
            </a:endParaRPr>
          </a:p>
        </p:txBody>
      </p:sp>
      <p:graphicFrame>
        <p:nvGraphicFramePr>
          <p:cNvPr id="3074" name="Object 9"/>
          <p:cNvGraphicFramePr>
            <a:graphicFrameLocks noChangeAspect="1"/>
          </p:cNvGraphicFramePr>
          <p:nvPr/>
        </p:nvGraphicFramePr>
        <p:xfrm>
          <a:off x="304800" y="1524000"/>
          <a:ext cx="5181600" cy="3886200"/>
        </p:xfrm>
        <a:graphic>
          <a:graphicData uri="http://schemas.openxmlformats.org/presentationml/2006/ole">
            <p:oleObj spid="_x0000_s3074" name="Fotografía de Photo Editor" r:id="rId7" imgW="9752381" imgH="7314286" progId="MSPhotoEd.3">
              <p:embed/>
            </p:oleObj>
          </a:graphicData>
        </a:graphic>
      </p:graphicFrame>
      <p:sp>
        <p:nvSpPr>
          <p:cNvPr id="3085" name="Rectangle 15"/>
          <p:cNvSpPr>
            <a:spLocks noChangeArrowheads="1"/>
          </p:cNvSpPr>
          <p:nvPr/>
        </p:nvSpPr>
        <p:spPr bwMode="auto">
          <a:xfrm>
            <a:off x="5715000" y="2514600"/>
            <a:ext cx="34115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400"/>
              <a:t>GRACIAS</a:t>
            </a: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6148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609600" y="5257800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6150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Rectangle 1"/>
          <p:cNvSpPr>
            <a:spLocks noChangeArrowheads="1"/>
          </p:cNvSpPr>
          <p:nvPr/>
        </p:nvSpPr>
        <p:spPr bwMode="auto">
          <a:xfrm>
            <a:off x="187325" y="985838"/>
            <a:ext cx="87693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s-ES" sz="3200">
                <a:solidFill>
                  <a:srgbClr val="282828"/>
                </a:solidFill>
                <a:ea typeface="Times New Roman" pitchFamily="18" charset="0"/>
                <a:cs typeface="Arial" charset="0"/>
              </a:rPr>
              <a:t>En los últimos dos años la volatilidad de los</a:t>
            </a:r>
          </a:p>
          <a:p>
            <a:pPr algn="just" eaLnBrk="0" hangingPunct="0"/>
            <a:r>
              <a:rPr lang="es-ES" sz="3200">
                <a:solidFill>
                  <a:srgbClr val="282828"/>
                </a:solidFill>
                <a:ea typeface="Times New Roman" pitchFamily="18" charset="0"/>
                <a:cs typeface="Arial" charset="0"/>
              </a:rPr>
              <a:t>Precios de los alimentos, la  crisis </a:t>
            </a:r>
          </a:p>
          <a:p>
            <a:pPr algn="just" eaLnBrk="0" hangingPunct="0"/>
            <a:r>
              <a:rPr lang="es-ES" sz="3200">
                <a:solidFill>
                  <a:srgbClr val="282828"/>
                </a:solidFill>
                <a:ea typeface="Times New Roman" pitchFamily="18" charset="0"/>
                <a:cs typeface="Arial" charset="0"/>
              </a:rPr>
              <a:t>económica, el cambio climático  y los </a:t>
            </a:r>
          </a:p>
          <a:p>
            <a:pPr algn="just" eaLnBrk="0" hangingPunct="0"/>
            <a:r>
              <a:rPr lang="es-ES" sz="3200">
                <a:solidFill>
                  <a:srgbClr val="282828"/>
                </a:solidFill>
                <a:ea typeface="Times New Roman" pitchFamily="18" charset="0"/>
                <a:cs typeface="Arial" charset="0"/>
              </a:rPr>
              <a:t>conflictos han provocado un aumento </a:t>
            </a:r>
          </a:p>
          <a:p>
            <a:pPr algn="just" eaLnBrk="0" hangingPunct="0"/>
            <a:r>
              <a:rPr lang="es-ES" sz="3200">
                <a:solidFill>
                  <a:srgbClr val="282828"/>
                </a:solidFill>
                <a:ea typeface="Times New Roman" pitchFamily="18" charset="0"/>
                <a:cs typeface="Arial" charset="0"/>
              </a:rPr>
              <a:t>espectacular e inaceptable del número de </a:t>
            </a:r>
          </a:p>
          <a:p>
            <a:pPr algn="just" eaLnBrk="0" hangingPunct="0"/>
            <a:r>
              <a:rPr lang="es-ES" sz="3200">
                <a:solidFill>
                  <a:srgbClr val="282828"/>
                </a:solidFill>
                <a:ea typeface="Times New Roman" pitchFamily="18" charset="0"/>
                <a:cs typeface="Arial" charset="0"/>
              </a:rPr>
              <a:t>personas que no pueden dar por seguro </a:t>
            </a:r>
          </a:p>
          <a:p>
            <a:pPr algn="just" eaLnBrk="0" hangingPunct="0"/>
            <a:r>
              <a:rPr lang="es-ES" sz="3200">
                <a:solidFill>
                  <a:srgbClr val="282828"/>
                </a:solidFill>
                <a:ea typeface="Times New Roman" pitchFamily="18" charset="0"/>
                <a:cs typeface="Arial" charset="0"/>
              </a:rPr>
              <a:t>que van a obtener los alimentos que necesitan </a:t>
            </a:r>
          </a:p>
          <a:p>
            <a:pPr algn="just" eaLnBrk="0" hangingPunct="0"/>
            <a:r>
              <a:rPr lang="es-ES" sz="3200">
                <a:solidFill>
                  <a:srgbClr val="282828"/>
                </a:solidFill>
                <a:ea typeface="Times New Roman" pitchFamily="18" charset="0"/>
                <a:cs typeface="Arial" charset="0"/>
              </a:rPr>
              <a:t>para vivir, trabajar y prosperar.  Por primera </a:t>
            </a:r>
          </a:p>
          <a:p>
            <a:pPr algn="just" eaLnBrk="0" hangingPunct="0"/>
            <a:r>
              <a:rPr lang="es-ES" sz="3200">
                <a:solidFill>
                  <a:srgbClr val="282828"/>
                </a:solidFill>
                <a:ea typeface="Times New Roman" pitchFamily="18" charset="0"/>
                <a:cs typeface="Arial" charset="0"/>
              </a:rPr>
              <a:t>vez en la historia, más  de 1.000 millones de</a:t>
            </a:r>
          </a:p>
          <a:p>
            <a:pPr algn="just" eaLnBrk="0" hangingPunct="0"/>
            <a:r>
              <a:rPr lang="es-ES" sz="3200">
                <a:solidFill>
                  <a:srgbClr val="282828"/>
                </a:solidFill>
                <a:ea typeface="Times New Roman" pitchFamily="18" charset="0"/>
                <a:cs typeface="Arial" charset="0"/>
              </a:rPr>
              <a:t> personas padecen hambre</a:t>
            </a:r>
            <a:r>
              <a:rPr lang="es-ES" sz="800">
                <a:solidFill>
                  <a:srgbClr val="282828"/>
                </a:solidFill>
                <a:ea typeface="Times New Roman" pitchFamily="18" charset="0"/>
                <a:cs typeface="Arial" charset="0"/>
              </a:rPr>
              <a:t>.</a:t>
            </a:r>
            <a:endParaRPr lang="es-ES" sz="24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7172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09600" y="5257800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7174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13"/>
          <p:cNvSpPr>
            <a:spLocks noChangeArrowheads="1"/>
          </p:cNvSpPr>
          <p:nvPr/>
        </p:nvSpPr>
        <p:spPr bwMode="auto">
          <a:xfrm>
            <a:off x="609600" y="1676400"/>
            <a:ext cx="80772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BO" sz="3600"/>
              <a:t>Las pérdidas de bosques tropicales (por la deforestación) probablemente afectan del 20 al 25 por ciento de la población humana en términos de agua potable, irrigación y energía hidráulica, pero también como medio de vida de los Pueblos Indígenas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8195" name="Rectangle 10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8196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09600" y="5257800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8198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Rectangle 2"/>
          <p:cNvSpPr>
            <a:spLocks noChangeArrowheads="1"/>
          </p:cNvSpPr>
          <p:nvPr/>
        </p:nvSpPr>
        <p:spPr bwMode="auto">
          <a:xfrm>
            <a:off x="304800" y="1641475"/>
            <a:ext cx="86868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BO" sz="28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Las pérdidas de los glaciales, mantos de hielo y regiones polares aparentemente</a:t>
            </a:r>
          </a:p>
          <a:p>
            <a:pPr eaLnBrk="0" hangingPunct="0"/>
            <a:r>
              <a:rPr lang="es-BO" sz="28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están ocurriendo más rápido en Groenlandia, donde, recientemente se ha registrado que el manto de hielo se derrite a tasas que son aproximadamente 60 por ciento más rápidas que en el registro anterior de 1998. </a:t>
            </a:r>
            <a:endParaRPr lang="es-BO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9220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609600" y="5257800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9222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Rectangle 1"/>
          <p:cNvSpPr>
            <a:spLocks noChangeArrowheads="1"/>
          </p:cNvSpPr>
          <p:nvPr/>
        </p:nvSpPr>
        <p:spPr bwMode="auto">
          <a:xfrm>
            <a:off x="304800" y="1682750"/>
            <a:ext cx="8534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BO" sz="320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En abril de 2009, el la nororiental de Brasil sufrió la precipitación pluvial más fuerte de los últimos 20 años, lo cual ocasionó inundaciones y deslizamientos  de tierra que obligaron a más  de 186,000 personas abandonar  sus hogares. </a:t>
            </a:r>
            <a:endParaRPr lang="es-BO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243" name="Rectangle 10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0244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609600" y="5257800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0246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Rectangle 1"/>
          <p:cNvSpPr>
            <a:spLocks noChangeArrowheads="1"/>
          </p:cNvSpPr>
          <p:nvPr/>
        </p:nvSpPr>
        <p:spPr bwMode="auto">
          <a:xfrm>
            <a:off x="533400" y="1920875"/>
            <a:ext cx="800100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s-BO" sz="3600"/>
              <a:t>Cultivos importantes en la alimentación esta siendo destinados a la producción de biocombustible, y presionando en un alto grado las áreas </a:t>
            </a:r>
            <a:r>
              <a:rPr lang="es-BO" sz="3600"/>
              <a:t>de </a:t>
            </a:r>
            <a:r>
              <a:rPr lang="es-BO" sz="3600" smtClean="0"/>
              <a:t>cultivos </a:t>
            </a:r>
            <a:r>
              <a:rPr lang="es-BO" sz="3600"/>
              <a:t>tradicionales.</a:t>
            </a:r>
            <a:endParaRPr lang="es-ES" sz="3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67" name="Rectangle 10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1268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609600" y="5257800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1270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1"/>
          <p:cNvSpPr>
            <a:spLocks noChangeArrowheads="1"/>
          </p:cNvSpPr>
          <p:nvPr/>
        </p:nvSpPr>
        <p:spPr bwMode="auto">
          <a:xfrm>
            <a:off x="0" y="928688"/>
            <a:ext cx="914400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BO" sz="3200">
                <a:ea typeface="Calibri" pitchFamily="34" charset="0"/>
                <a:cs typeface="Arial" charset="0"/>
              </a:rPr>
              <a:t>Con una población mundial prevista de 8 000 millones de habitantes para el año 2030, la presión sobre el medio ambiente seguirá aumentando.</a:t>
            </a:r>
            <a:endParaRPr lang="en-US" sz="32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s-BO" sz="3200">
                <a:ea typeface="Calibri" pitchFamily="34" charset="0"/>
                <a:cs typeface="Arial" charset="0"/>
              </a:rPr>
              <a:t>El reto que se presenta para los próximos años está en producir suficientes alimentos para satisfacer las necesidades de 2 000 millones de personas más, conservando y mejorando al mismo tiempo la base de recursos naturales de la cual depende el bienestar de las generaciones presentes </a:t>
            </a:r>
            <a:r>
              <a:rPr lang="en-US" sz="3200">
                <a:ea typeface="Calibri" pitchFamily="34" charset="0"/>
                <a:cs typeface="Arial" charset="0"/>
              </a:rPr>
              <a:t>y futuras</a:t>
            </a:r>
            <a:endParaRPr lang="en-US" sz="3200">
              <a:latin typeface="Times New Roman" pitchFamily="18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2292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609600" y="5257800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2294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1"/>
          <p:cNvSpPr>
            <a:spLocks noChangeArrowheads="1"/>
          </p:cNvSpPr>
          <p:nvPr/>
        </p:nvSpPr>
        <p:spPr bwMode="auto">
          <a:xfrm>
            <a:off x="457200" y="1314450"/>
            <a:ext cx="8153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s-BO" sz="2800">
                <a:solidFill>
                  <a:srgbClr val="292526"/>
                </a:solidFill>
                <a:ea typeface="Calibri" pitchFamily="34" charset="0"/>
                <a:cs typeface="Arial" charset="0"/>
              </a:rPr>
              <a:t>El mayor uso de fertilizantes minerales dará</a:t>
            </a:r>
            <a:endParaRPr lang="en-US" sz="28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s-BO" sz="2800">
                <a:solidFill>
                  <a:srgbClr val="292526"/>
                </a:solidFill>
                <a:ea typeface="Calibri" pitchFamily="34" charset="0"/>
                <a:cs typeface="Arial" charset="0"/>
              </a:rPr>
              <a:t>lugar a una contaminación más generalizada</a:t>
            </a:r>
            <a:endParaRPr lang="en-US" sz="28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s-BO" sz="2800">
                <a:solidFill>
                  <a:srgbClr val="292526"/>
                </a:solidFill>
                <a:ea typeface="Calibri" pitchFamily="34" charset="0"/>
                <a:cs typeface="Arial" charset="0"/>
              </a:rPr>
              <a:t>de los recursos hídricos por nitratos. La producción pecuaria intensiva provocará daños</a:t>
            </a:r>
            <a:endParaRPr lang="en-US" sz="28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s-BO" sz="2800">
                <a:solidFill>
                  <a:srgbClr val="292526"/>
                </a:solidFill>
                <a:ea typeface="Calibri" pitchFamily="34" charset="0"/>
                <a:cs typeface="Arial" charset="0"/>
              </a:rPr>
              <a:t>debidos al amoníaco en los ecosistemas.</a:t>
            </a:r>
            <a:endParaRPr lang="en-US" sz="28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s-BO" sz="2800">
                <a:solidFill>
                  <a:srgbClr val="292526"/>
                </a:solidFill>
                <a:ea typeface="Calibri" pitchFamily="34" charset="0"/>
                <a:cs typeface="Arial" charset="0"/>
              </a:rPr>
              <a:t>A medida que aumenten las operaciones</a:t>
            </a:r>
            <a:endParaRPr lang="en-US" sz="28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s-BO" sz="2800">
                <a:solidFill>
                  <a:srgbClr val="292526"/>
                </a:solidFill>
                <a:ea typeface="Calibri" pitchFamily="34" charset="0"/>
                <a:cs typeface="Arial" charset="0"/>
              </a:rPr>
              <a:t>de agricultura comercial en gran escala,</a:t>
            </a:r>
            <a:endParaRPr lang="en-US" sz="28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es-BO" sz="2800">
                <a:solidFill>
                  <a:srgbClr val="292526"/>
                </a:solidFill>
                <a:ea typeface="Calibri" pitchFamily="34" charset="0"/>
                <a:cs typeface="Arial" charset="0"/>
              </a:rPr>
              <a:t>podrán verse desplazados los pequeños productores agropecuarios agravando así la pobreza y la inseguridad alimentaria rural.</a:t>
            </a:r>
            <a:endParaRPr lang="es-BO" sz="2800">
              <a:latin typeface="Times New Roman" pitchFamily="18" charset="0"/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/>
        </p:nvSpPr>
        <p:spPr bwMode="auto">
          <a:xfrm>
            <a:off x="0" y="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15" name="Rectangle 10"/>
          <p:cNvSpPr>
            <a:spLocks noChangeArrowheads="1"/>
          </p:cNvSpPr>
          <p:nvPr/>
        </p:nvSpPr>
        <p:spPr bwMode="auto">
          <a:xfrm>
            <a:off x="0" y="3884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pic>
        <p:nvPicPr>
          <p:cNvPr id="13316" name="Picture 44" descr="artesanía indíge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609600" y="6084888"/>
            <a:ext cx="7696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13318" name="Picture 10" descr="http://tbn0.google.com/images?q=tbn:PV2V2J2haBlcPM:http://www.un.org/esa/socdev/unpfii/theme/images/unpfii_logo170obx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609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UNPFI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1871663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4"/>
          <p:cNvSpPr txBox="1">
            <a:spLocks noChangeArrowheads="1"/>
          </p:cNvSpPr>
          <p:nvPr/>
        </p:nvSpPr>
        <p:spPr bwMode="auto">
          <a:xfrm>
            <a:off x="533400" y="6308725"/>
            <a:ext cx="8382000" cy="5492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GT" altLang="zh-CN" sz="1600" b="1">
                <a:latin typeface="Garamond" pitchFamily="18" charset="0"/>
                <a:ea typeface="SimSun" pitchFamily="2" charset="-122"/>
              </a:rPr>
              <a:t>Leyenda 	 H = </a:t>
            </a:r>
            <a:r>
              <a:rPr lang="es-GT" altLang="zh-CN" sz="1600">
                <a:latin typeface="Garamond" pitchFamily="18" charset="0"/>
                <a:ea typeface="SimSun" pitchFamily="2" charset="-122"/>
              </a:rPr>
              <a:t>Capital Humano </a:t>
            </a:r>
            <a:r>
              <a:rPr lang="es-GT" altLang="zh-CN" sz="1600" b="1">
                <a:latin typeface="Garamond" pitchFamily="18" charset="0"/>
                <a:ea typeface="SimSun" pitchFamily="2" charset="-122"/>
              </a:rPr>
              <a:t>N = </a:t>
            </a:r>
            <a:r>
              <a:rPr lang="es-GT" altLang="zh-CN" sz="1600">
                <a:latin typeface="Garamond" pitchFamily="18" charset="0"/>
                <a:ea typeface="SimSun" pitchFamily="2" charset="-122"/>
              </a:rPr>
              <a:t>Capital Natural</a:t>
            </a:r>
            <a:r>
              <a:rPr lang="es-GT" altLang="zh-CN" sz="1600" b="1">
                <a:latin typeface="Garamond" pitchFamily="18" charset="0"/>
                <a:ea typeface="SimSun" pitchFamily="2" charset="-122"/>
              </a:rPr>
              <a:t>  Fin = </a:t>
            </a:r>
            <a:r>
              <a:rPr lang="es-GT" altLang="zh-CN" sz="1600">
                <a:latin typeface="Garamond" pitchFamily="18" charset="0"/>
                <a:ea typeface="SimSun" pitchFamily="2" charset="-122"/>
              </a:rPr>
              <a:t>Capital Financiero </a:t>
            </a:r>
            <a:r>
              <a:rPr lang="es-GT" altLang="zh-CN" sz="1600" b="1">
                <a:latin typeface="Garamond" pitchFamily="18" charset="0"/>
                <a:ea typeface="SimSun" pitchFamily="2" charset="-122"/>
              </a:rPr>
              <a:t>S = </a:t>
            </a:r>
            <a:r>
              <a:rPr lang="es-GT" altLang="zh-CN" sz="1600">
                <a:latin typeface="Garamond" pitchFamily="18" charset="0"/>
                <a:ea typeface="SimSun" pitchFamily="2" charset="-122"/>
              </a:rPr>
              <a:t>Capital Social</a:t>
            </a:r>
          </a:p>
          <a:p>
            <a:pPr algn="ctr"/>
            <a:r>
              <a:rPr lang="es-GT" altLang="zh-CN" sz="1600" b="1">
                <a:latin typeface="Garamond" pitchFamily="18" charset="0"/>
                <a:ea typeface="SimSun" pitchFamily="2" charset="-122"/>
              </a:rPr>
              <a:t> Fis = </a:t>
            </a:r>
            <a:r>
              <a:rPr lang="es-GT" altLang="zh-CN" sz="1600">
                <a:latin typeface="Garamond" pitchFamily="18" charset="0"/>
                <a:ea typeface="SimSun" pitchFamily="2" charset="-122"/>
              </a:rPr>
              <a:t>Capital Físico</a:t>
            </a:r>
            <a:endParaRPr lang="es-GT" sz="1600">
              <a:latin typeface="Garamond" pitchFamily="18" charset="0"/>
            </a:endParaRPr>
          </a:p>
        </p:txBody>
      </p:sp>
      <p:cxnSp>
        <p:nvCxnSpPr>
          <p:cNvPr id="13321" name="AutoShape 5"/>
          <p:cNvCxnSpPr>
            <a:cxnSpLocks noChangeShapeType="1"/>
          </p:cNvCxnSpPr>
          <p:nvPr/>
        </p:nvCxnSpPr>
        <p:spPr bwMode="auto">
          <a:xfrm rot="5400000" flipH="1">
            <a:off x="4035425" y="-1003299"/>
            <a:ext cx="352425" cy="6191250"/>
          </a:xfrm>
          <a:prstGeom prst="bentConnector3">
            <a:avLst>
              <a:gd name="adj1" fmla="val 164866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grpSp>
        <p:nvGrpSpPr>
          <p:cNvPr id="13322" name="Group 6"/>
          <p:cNvGrpSpPr>
            <a:grpSpLocks/>
          </p:cNvGrpSpPr>
          <p:nvPr/>
        </p:nvGrpSpPr>
        <p:grpSpPr bwMode="auto">
          <a:xfrm>
            <a:off x="2794000" y="2276475"/>
            <a:ext cx="1512888" cy="1223963"/>
            <a:chOff x="1655" y="1979"/>
            <a:chExt cx="953" cy="771"/>
          </a:xfrm>
        </p:grpSpPr>
        <p:sp>
          <p:nvSpPr>
            <p:cNvPr id="13348" name="AutoShape 7"/>
            <p:cNvSpPr>
              <a:spLocks noChangeArrowheads="1"/>
            </p:cNvSpPr>
            <p:nvPr/>
          </p:nvSpPr>
          <p:spPr bwMode="auto">
            <a:xfrm>
              <a:off x="1655" y="1979"/>
              <a:ext cx="953" cy="763"/>
            </a:xfrm>
            <a:prstGeom prst="pentagon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49" name="Line 8"/>
            <p:cNvSpPr>
              <a:spLocks noChangeShapeType="1"/>
            </p:cNvSpPr>
            <p:nvPr/>
          </p:nvSpPr>
          <p:spPr bwMode="auto">
            <a:xfrm flipV="1">
              <a:off x="1837" y="2387"/>
              <a:ext cx="317" cy="3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50" name="Line 9"/>
            <p:cNvSpPr>
              <a:spLocks noChangeShapeType="1"/>
            </p:cNvSpPr>
            <p:nvPr/>
          </p:nvSpPr>
          <p:spPr bwMode="auto">
            <a:xfrm>
              <a:off x="2124" y="2403"/>
              <a:ext cx="311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51" name="Line 10"/>
            <p:cNvSpPr>
              <a:spLocks noChangeShapeType="1"/>
            </p:cNvSpPr>
            <p:nvPr/>
          </p:nvSpPr>
          <p:spPr bwMode="auto">
            <a:xfrm flipV="1">
              <a:off x="2124" y="2318"/>
              <a:ext cx="481" cy="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52" name="Line 11"/>
            <p:cNvSpPr>
              <a:spLocks noChangeShapeType="1"/>
            </p:cNvSpPr>
            <p:nvPr/>
          </p:nvSpPr>
          <p:spPr bwMode="auto">
            <a:xfrm flipH="1" flipV="1">
              <a:off x="2124" y="1979"/>
              <a:ext cx="1" cy="4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53" name="Line 12"/>
            <p:cNvSpPr>
              <a:spLocks noChangeShapeType="1"/>
            </p:cNvSpPr>
            <p:nvPr/>
          </p:nvSpPr>
          <p:spPr bwMode="auto">
            <a:xfrm flipH="1" flipV="1">
              <a:off x="1701" y="2234"/>
              <a:ext cx="452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3323" name="Rectangle 13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GT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3324" name="Text Box 14"/>
          <p:cNvSpPr txBox="1">
            <a:spLocks noChangeArrowheads="1"/>
          </p:cNvSpPr>
          <p:nvPr/>
        </p:nvSpPr>
        <p:spPr bwMode="auto">
          <a:xfrm>
            <a:off x="228600" y="2046288"/>
            <a:ext cx="1822450" cy="1889125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GT" b="1">
                <a:latin typeface="Garamond" pitchFamily="18" charset="0"/>
              </a:rPr>
              <a:t>Contexto de vulnerabilidad</a:t>
            </a:r>
          </a:p>
          <a:p>
            <a:pPr algn="ctr">
              <a:spcBef>
                <a:spcPct val="50000"/>
              </a:spcBef>
            </a:pPr>
            <a:r>
              <a:rPr lang="es-GT" b="1">
                <a:latin typeface="Garamond" pitchFamily="18" charset="0"/>
              </a:rPr>
              <a:t>Crisis</a:t>
            </a:r>
          </a:p>
          <a:p>
            <a:pPr algn="ctr">
              <a:spcBef>
                <a:spcPct val="50000"/>
              </a:spcBef>
            </a:pPr>
            <a:r>
              <a:rPr lang="es-GT" b="1">
                <a:latin typeface="Garamond" pitchFamily="18" charset="0"/>
              </a:rPr>
              <a:t>Tendencias</a:t>
            </a:r>
          </a:p>
          <a:p>
            <a:pPr algn="ctr">
              <a:spcBef>
                <a:spcPct val="50000"/>
              </a:spcBef>
            </a:pPr>
            <a:r>
              <a:rPr lang="es-GT" b="1">
                <a:latin typeface="Garamond" pitchFamily="18" charset="0"/>
              </a:rPr>
              <a:t>Estacionalidad</a:t>
            </a:r>
          </a:p>
        </p:txBody>
      </p:sp>
      <p:sp>
        <p:nvSpPr>
          <p:cNvPr id="13325" name="Text Box 15"/>
          <p:cNvSpPr txBox="1">
            <a:spLocks noChangeArrowheads="1"/>
          </p:cNvSpPr>
          <p:nvPr/>
        </p:nvSpPr>
        <p:spPr bwMode="auto">
          <a:xfrm>
            <a:off x="5127625" y="1373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>
              <a:latin typeface="Garamond" pitchFamily="18" charset="0"/>
            </a:endParaRPr>
          </a:p>
        </p:txBody>
      </p:sp>
      <p:grpSp>
        <p:nvGrpSpPr>
          <p:cNvPr id="13326" name="Group 16"/>
          <p:cNvGrpSpPr>
            <a:grpSpLocks/>
          </p:cNvGrpSpPr>
          <p:nvPr/>
        </p:nvGrpSpPr>
        <p:grpSpPr bwMode="auto">
          <a:xfrm>
            <a:off x="4724400" y="2503488"/>
            <a:ext cx="1268413" cy="1066800"/>
            <a:chOff x="3198" y="1933"/>
            <a:chExt cx="799" cy="499"/>
          </a:xfrm>
        </p:grpSpPr>
        <p:sp>
          <p:nvSpPr>
            <p:cNvPr id="13345" name="AutoShape 17"/>
            <p:cNvSpPr>
              <a:spLocks noChangeArrowheads="1"/>
            </p:cNvSpPr>
            <p:nvPr/>
          </p:nvSpPr>
          <p:spPr bwMode="auto">
            <a:xfrm>
              <a:off x="3243" y="1933"/>
              <a:ext cx="680" cy="91"/>
            </a:xfrm>
            <a:prstGeom prst="rightArrow">
              <a:avLst>
                <a:gd name="adj1" fmla="val 50000"/>
                <a:gd name="adj2" fmla="val 186813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3346" name="AutoShape 18"/>
            <p:cNvSpPr>
              <a:spLocks noChangeArrowheads="1"/>
            </p:cNvSpPr>
            <p:nvPr/>
          </p:nvSpPr>
          <p:spPr bwMode="auto">
            <a:xfrm rot="10800000">
              <a:off x="3198" y="2341"/>
              <a:ext cx="680" cy="91"/>
            </a:xfrm>
            <a:prstGeom prst="rightArrow">
              <a:avLst>
                <a:gd name="adj1" fmla="val 50000"/>
                <a:gd name="adj2" fmla="val 186813"/>
              </a:avLst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/>
            <a:lstStyle/>
            <a:p>
              <a:endParaRPr lang="es-ES">
                <a:solidFill>
                  <a:schemeClr val="tx2"/>
                </a:solidFill>
                <a:latin typeface="Garamond" pitchFamily="18" charset="0"/>
              </a:endParaRPr>
            </a:p>
          </p:txBody>
        </p:sp>
        <p:sp>
          <p:nvSpPr>
            <p:cNvPr id="13347" name="Text Box 19"/>
            <p:cNvSpPr txBox="1">
              <a:spLocks noChangeArrowheads="1"/>
            </p:cNvSpPr>
            <p:nvPr/>
          </p:nvSpPr>
          <p:spPr bwMode="auto">
            <a:xfrm>
              <a:off x="3243" y="2076"/>
              <a:ext cx="754" cy="272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GT" sz="1600" b="1">
                  <a:latin typeface="Garamond" pitchFamily="18" charset="0"/>
                </a:rPr>
                <a:t>Influencias </a:t>
              </a:r>
            </a:p>
            <a:p>
              <a:r>
                <a:rPr lang="es-GT" sz="1600" b="1">
                  <a:latin typeface="Garamond" pitchFamily="18" charset="0"/>
                </a:rPr>
                <a:t>y acceso</a:t>
              </a:r>
            </a:p>
          </p:txBody>
        </p:sp>
      </p:grpSp>
      <p:sp>
        <p:nvSpPr>
          <p:cNvPr id="13327" name="Text Box 20"/>
          <p:cNvSpPr txBox="1">
            <a:spLocks noChangeArrowheads="1"/>
          </p:cNvSpPr>
          <p:nvPr/>
        </p:nvSpPr>
        <p:spPr bwMode="auto">
          <a:xfrm>
            <a:off x="6172200" y="2274888"/>
            <a:ext cx="1943100" cy="1374775"/>
          </a:xfrm>
          <a:prstGeom prst="rect">
            <a:avLst/>
          </a:prstGeom>
          <a:solidFill>
            <a:srgbClr val="C0C0C0">
              <a:alpha val="50195"/>
            </a:srgbClr>
          </a:solidFill>
          <a:ln w="635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latin typeface="Garamond" pitchFamily="18" charset="0"/>
              </a:rPr>
              <a:t>Políticas </a:t>
            </a:r>
          </a:p>
          <a:p>
            <a:pPr algn="ctr">
              <a:spcBef>
                <a:spcPct val="50000"/>
              </a:spcBef>
            </a:pPr>
            <a:r>
              <a:rPr lang="es-ES" sz="2000" b="1">
                <a:latin typeface="Garamond" pitchFamily="18" charset="0"/>
              </a:rPr>
              <a:t>Instituciones</a:t>
            </a:r>
          </a:p>
          <a:p>
            <a:pPr algn="ctr">
              <a:spcBef>
                <a:spcPct val="50000"/>
              </a:spcBef>
            </a:pPr>
            <a:r>
              <a:rPr lang="es-ES" sz="2000" b="1">
                <a:latin typeface="Garamond" pitchFamily="18" charset="0"/>
              </a:rPr>
              <a:t>Principios</a:t>
            </a:r>
          </a:p>
        </p:txBody>
      </p:sp>
      <p:sp>
        <p:nvSpPr>
          <p:cNvPr id="13328" name="Text Box 21"/>
          <p:cNvSpPr txBox="1">
            <a:spLocks noChangeArrowheads="1"/>
          </p:cNvSpPr>
          <p:nvPr/>
        </p:nvSpPr>
        <p:spPr bwMode="auto">
          <a:xfrm>
            <a:off x="6477000" y="4027488"/>
            <a:ext cx="1512888" cy="584200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GT" sz="1600" b="1">
                <a:latin typeface="Garamond" pitchFamily="18" charset="0"/>
              </a:rPr>
              <a:t>Estrategias Locales</a:t>
            </a:r>
          </a:p>
        </p:txBody>
      </p:sp>
      <p:sp>
        <p:nvSpPr>
          <p:cNvPr id="13329" name="Text Box 22"/>
          <p:cNvSpPr txBox="1">
            <a:spLocks noChangeArrowheads="1"/>
          </p:cNvSpPr>
          <p:nvPr/>
        </p:nvSpPr>
        <p:spPr bwMode="auto">
          <a:xfrm>
            <a:off x="6629400" y="5113338"/>
            <a:ext cx="1512888" cy="338137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GT" sz="1600" b="1">
                <a:latin typeface="Garamond" pitchFamily="18" charset="0"/>
              </a:rPr>
              <a:t>Resultados</a:t>
            </a:r>
          </a:p>
        </p:txBody>
      </p:sp>
      <p:sp>
        <p:nvSpPr>
          <p:cNvPr id="13330" name="AutoShape 23"/>
          <p:cNvSpPr>
            <a:spLocks noChangeArrowheads="1"/>
          </p:cNvSpPr>
          <p:nvPr/>
        </p:nvSpPr>
        <p:spPr bwMode="auto">
          <a:xfrm rot="-2839472">
            <a:off x="7487444" y="3680619"/>
            <a:ext cx="215900" cy="287338"/>
          </a:xfrm>
          <a:prstGeom prst="down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31" name="AutoShape 24"/>
          <p:cNvSpPr>
            <a:spLocks noChangeArrowheads="1"/>
          </p:cNvSpPr>
          <p:nvPr/>
        </p:nvSpPr>
        <p:spPr bwMode="auto">
          <a:xfrm rot="3193858">
            <a:off x="6876257" y="3644106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3332" name="AutoShape 25"/>
          <p:cNvSpPr>
            <a:spLocks noChangeArrowheads="1"/>
          </p:cNvSpPr>
          <p:nvPr/>
        </p:nvSpPr>
        <p:spPr bwMode="auto">
          <a:xfrm>
            <a:off x="7164388" y="4713288"/>
            <a:ext cx="215900" cy="287337"/>
          </a:xfrm>
          <a:prstGeom prst="down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cxnSp>
        <p:nvCxnSpPr>
          <p:cNvPr id="13333" name="AutoShape 26"/>
          <p:cNvCxnSpPr>
            <a:cxnSpLocks noChangeShapeType="1"/>
            <a:stCxn id="13329" idx="2"/>
            <a:endCxn id="13324" idx="2"/>
          </p:cNvCxnSpPr>
          <p:nvPr/>
        </p:nvCxnSpPr>
        <p:spPr bwMode="auto">
          <a:xfrm rot="5400000" flipH="1">
            <a:off x="3505201" y="1570037"/>
            <a:ext cx="1516062" cy="6246813"/>
          </a:xfrm>
          <a:prstGeom prst="bentConnector3">
            <a:avLst>
              <a:gd name="adj1" fmla="val -1507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3334" name="Text Box 27"/>
          <p:cNvSpPr txBox="1">
            <a:spLocks noChangeArrowheads="1"/>
          </p:cNvSpPr>
          <p:nvPr/>
        </p:nvSpPr>
        <p:spPr bwMode="auto">
          <a:xfrm>
            <a:off x="3370263" y="1773238"/>
            <a:ext cx="576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GT" sz="2400" b="1">
                <a:latin typeface="Garamond" pitchFamily="18" charset="0"/>
              </a:rPr>
              <a:t>H</a:t>
            </a:r>
            <a:endParaRPr lang="en-GB" sz="2400" b="1">
              <a:latin typeface="Garamond" pitchFamily="18" charset="0"/>
            </a:endParaRPr>
          </a:p>
        </p:txBody>
      </p:sp>
      <p:sp>
        <p:nvSpPr>
          <p:cNvPr id="13335" name="Text Box 28"/>
          <p:cNvSpPr txBox="1">
            <a:spLocks noChangeArrowheads="1"/>
          </p:cNvSpPr>
          <p:nvPr/>
        </p:nvSpPr>
        <p:spPr bwMode="auto">
          <a:xfrm>
            <a:off x="4279900" y="2420938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Garamond" pitchFamily="18" charset="0"/>
              </a:rPr>
              <a:t>N</a:t>
            </a:r>
            <a:endParaRPr lang="en-GB" sz="2400" b="1">
              <a:latin typeface="Garamond" pitchFamily="18" charset="0"/>
            </a:endParaRPr>
          </a:p>
        </p:txBody>
      </p:sp>
      <p:sp>
        <p:nvSpPr>
          <p:cNvPr id="13336" name="Text Box 29"/>
          <p:cNvSpPr txBox="1">
            <a:spLocks noChangeArrowheads="1"/>
          </p:cNvSpPr>
          <p:nvPr/>
        </p:nvSpPr>
        <p:spPr bwMode="auto">
          <a:xfrm>
            <a:off x="2649538" y="3429000"/>
            <a:ext cx="647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>
                <a:latin typeface="Garamond" pitchFamily="18" charset="0"/>
              </a:rPr>
              <a:t>Fis</a:t>
            </a:r>
          </a:p>
        </p:txBody>
      </p:sp>
      <p:sp>
        <p:nvSpPr>
          <p:cNvPr id="13337" name="Text Box 30"/>
          <p:cNvSpPr txBox="1">
            <a:spLocks noChangeArrowheads="1"/>
          </p:cNvSpPr>
          <p:nvPr/>
        </p:nvSpPr>
        <p:spPr bwMode="auto">
          <a:xfrm>
            <a:off x="3946525" y="3429000"/>
            <a:ext cx="719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Garamond" pitchFamily="18" charset="0"/>
              </a:rPr>
              <a:t>Fin</a:t>
            </a:r>
            <a:endParaRPr lang="en-GB" sz="2400" b="1">
              <a:latin typeface="Garamond" pitchFamily="18" charset="0"/>
            </a:endParaRPr>
          </a:p>
        </p:txBody>
      </p:sp>
      <p:sp>
        <p:nvSpPr>
          <p:cNvPr id="13338" name="Text Box 31"/>
          <p:cNvSpPr txBox="1">
            <a:spLocks noChangeArrowheads="1"/>
          </p:cNvSpPr>
          <p:nvPr/>
        </p:nvSpPr>
        <p:spPr bwMode="auto">
          <a:xfrm>
            <a:off x="2362200" y="2565400"/>
            <a:ext cx="576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Garamond" pitchFamily="18" charset="0"/>
              </a:rPr>
              <a:t>S</a:t>
            </a:r>
            <a:endParaRPr lang="en-GB" sz="2400" b="1">
              <a:latin typeface="Garamond" pitchFamily="18" charset="0"/>
            </a:endParaRPr>
          </a:p>
        </p:txBody>
      </p:sp>
      <p:sp>
        <p:nvSpPr>
          <p:cNvPr id="13339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s-ES" sz="26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40" name="Rectangle 33"/>
          <p:cNvSpPr txBox="1">
            <a:spLocks noChangeArrowheads="1"/>
          </p:cNvSpPr>
          <p:nvPr/>
        </p:nvSpPr>
        <p:spPr bwMode="auto">
          <a:xfrm>
            <a:off x="609600" y="914400"/>
            <a:ext cx="815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s-GT" sz="2800" b="1" kern="0" dirty="0">
                <a:solidFill>
                  <a:schemeClr val="tx2"/>
                </a:solidFill>
                <a:latin typeface="Garamond" pitchFamily="18" charset="0"/>
                <a:ea typeface="+mj-ea"/>
                <a:cs typeface="+mj-cs"/>
              </a:rPr>
              <a:t>EL MARCO DE LA SEGURIDAD ALIMENTARIA Y LAS ESTRATEGIAS LOCALES</a:t>
            </a:r>
          </a:p>
        </p:txBody>
      </p:sp>
      <p:sp>
        <p:nvSpPr>
          <p:cNvPr id="13341" name="Rectangle 34"/>
          <p:cNvSpPr>
            <a:spLocks noChangeArrowheads="1"/>
          </p:cNvSpPr>
          <p:nvPr/>
        </p:nvSpPr>
        <p:spPr bwMode="auto">
          <a:xfrm>
            <a:off x="2438400" y="4256088"/>
            <a:ext cx="3455988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GT" sz="2400" b="1">
                <a:latin typeface="Garamond" pitchFamily="18" charset="0"/>
              </a:rPr>
              <a:t> </a:t>
            </a:r>
            <a:r>
              <a:rPr lang="es-GT" sz="2400" b="1" i="1">
                <a:solidFill>
                  <a:srgbClr val="000000"/>
                </a:solidFill>
                <a:latin typeface="Garamond" pitchFamily="18" charset="0"/>
              </a:rPr>
              <a:t>Agenda Política</a:t>
            </a:r>
            <a:endParaRPr lang="es-GT" sz="2400" b="1">
              <a:latin typeface="Garamond" pitchFamily="18" charset="0"/>
            </a:endParaRPr>
          </a:p>
        </p:txBody>
      </p:sp>
      <p:sp>
        <p:nvSpPr>
          <p:cNvPr id="13342" name="Text Box 35"/>
          <p:cNvSpPr txBox="1">
            <a:spLocks noChangeArrowheads="1"/>
          </p:cNvSpPr>
          <p:nvPr/>
        </p:nvSpPr>
        <p:spPr bwMode="auto">
          <a:xfrm>
            <a:off x="3014663" y="2732088"/>
            <a:ext cx="106521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>
                <a:latin typeface="Garamond" pitchFamily="18" charset="0"/>
              </a:rPr>
              <a:t>Los pobres</a:t>
            </a:r>
            <a:endParaRPr lang="es-ES" sz="1600">
              <a:latin typeface="Garamond" pitchFamily="18" charset="0"/>
            </a:endParaRPr>
          </a:p>
        </p:txBody>
      </p:sp>
      <p:sp>
        <p:nvSpPr>
          <p:cNvPr id="13343" name="AutoShape 2"/>
          <p:cNvSpPr>
            <a:spLocks noChangeArrowheads="1"/>
          </p:cNvSpPr>
          <p:nvPr/>
        </p:nvSpPr>
        <p:spPr bwMode="auto">
          <a:xfrm>
            <a:off x="1676400" y="1844675"/>
            <a:ext cx="1076325" cy="268288"/>
          </a:xfrm>
          <a:prstGeom prst="curvedDownArrow">
            <a:avLst>
              <a:gd name="adj1" fmla="val 80237"/>
              <a:gd name="adj2" fmla="val 160473"/>
              <a:gd name="adj3" fmla="val 30065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44" name="AutoShape 3"/>
          <p:cNvSpPr>
            <a:spLocks noChangeArrowheads="1"/>
          </p:cNvSpPr>
          <p:nvPr/>
        </p:nvSpPr>
        <p:spPr bwMode="auto">
          <a:xfrm rot="10800000">
            <a:off x="1752600" y="3644900"/>
            <a:ext cx="985838" cy="338138"/>
          </a:xfrm>
          <a:prstGeom prst="curvedDownArrow">
            <a:avLst>
              <a:gd name="adj1" fmla="val 58310"/>
              <a:gd name="adj2" fmla="val 116620"/>
              <a:gd name="adj3" fmla="val 33333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851</Words>
  <Application>Microsoft Office PowerPoint</Application>
  <PresentationFormat>Presentación en pantalla (4:3)</PresentationFormat>
  <Paragraphs>124</Paragraphs>
  <Slides>19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31" baseType="lpstr">
      <vt:lpstr>Arial</vt:lpstr>
      <vt:lpstr>Wingdings</vt:lpstr>
      <vt:lpstr>Times New Roman</vt:lpstr>
      <vt:lpstr>Tahoma</vt:lpstr>
      <vt:lpstr>Verdana</vt:lpstr>
      <vt:lpstr>Calibri</vt:lpstr>
      <vt:lpstr>Garamond</vt:lpstr>
      <vt:lpstr>SimSun</vt:lpstr>
      <vt:lpstr>Comic Sans MS</vt:lpstr>
      <vt:lpstr>Network</vt:lpstr>
      <vt:lpstr>Microsoft Photo Editor 3.0 Photo</vt:lpstr>
      <vt:lpstr>Foto de Microsoft Photo Editor 3.0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SAELI</dc:creator>
  <cp:lastModifiedBy>pc</cp:lastModifiedBy>
  <cp:revision>125</cp:revision>
  <dcterms:created xsi:type="dcterms:W3CDTF">1601-01-01T00:00:00Z</dcterms:created>
  <dcterms:modified xsi:type="dcterms:W3CDTF">2009-10-30T16:34:13Z</dcterms:modified>
</cp:coreProperties>
</file>