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1" r:id="rId3"/>
    <p:sldId id="282" r:id="rId4"/>
    <p:sldId id="283" r:id="rId5"/>
    <p:sldId id="285" r:id="rId6"/>
    <p:sldId id="284" r:id="rId7"/>
    <p:sldId id="286" r:id="rId8"/>
    <p:sldId id="260" r:id="rId9"/>
    <p:sldId id="287" r:id="rId10"/>
    <p:sldId id="266" r:id="rId11"/>
    <p:sldId id="288" r:id="rId12"/>
    <p:sldId id="270" r:id="rId13"/>
    <p:sldId id="290" r:id="rId14"/>
    <p:sldId id="295" r:id="rId15"/>
    <p:sldId id="291" r:id="rId16"/>
    <p:sldId id="292" r:id="rId17"/>
    <p:sldId id="294" r:id="rId18"/>
    <p:sldId id="293" r:id="rId19"/>
    <p:sldId id="277" r:id="rId20"/>
    <p:sldId id="296" r:id="rId21"/>
    <p:sldId id="297" r:id="rId22"/>
    <p:sldId id="278" r:id="rId23"/>
    <p:sldId id="298" r:id="rId24"/>
    <p:sldId id="299" r:id="rId25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956E50-A527-45F7-A4E6-48323D6A8529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1AA5EF-BCDF-4830-BE44-89F6AD39B7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735C-FC0C-4A07-B4B6-3ADB3A7DC4A2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9BE4-478C-4346-9448-E4A08BE39E2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9DAD-6C41-409D-AE81-D544FDBFF4AF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FE50-7037-4CEB-9974-A576DFA60C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40AB-0C0F-446D-A083-DC142CAB5A20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EE25-0438-41D5-A18D-D11EA52708B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5CFB-87F2-4BF9-BB2F-4BF560852203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E703-DA87-4D3E-8240-0392FF3BA0B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998B-92F0-43AE-A9A7-A4172A90FAFE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0068-92E0-4D79-9778-5D7DD27523E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4467-9867-4801-9C91-E78D05FC191C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37E8-16D8-45D5-96C2-85A4878C760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E4D0-4A1E-48B0-B053-85EE33DAA0B1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7CC1-0CA9-4520-897F-FA3547085CF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0A5F-4D0D-4D32-9733-01BEAC5FD8C4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7BB7-8546-4325-8586-868949E4CE1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65B0-87FE-41C0-8385-2D1665328AA8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A87D-114B-4AB5-AB65-BC0A18864EF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3E36-8179-4660-B800-E847E017EBC1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EF11-D2D8-4BD1-A391-EEB0DB092BD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6B77-3F84-42AC-9525-300F1CA42D72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AE66-0C85-4138-BB68-A292740351D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357A0-A6A7-4196-B9C4-1993AD043732}" type="datetimeFigureOut">
              <a:rPr lang="es-MX"/>
              <a:pPr>
                <a:defRPr/>
              </a:pPr>
              <a:t>30/10/2009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6D19D-38C5-4B6B-97B5-F60D061B32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javascript:abrir_img_canal('http://www.terra.com.ar/imagenes/originales/79/79226.jpeg','','',%20320,%20240,%20'turismo'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elaustroenlosandes.gov.ec/descargas/ruta%20gastronomica%20completa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tesoreria@conpeht.net" TargetMode="External"/><Relationship Id="rId2" Type="http://schemas.openxmlformats.org/officeDocument/2006/relationships/hyperlink" Target="mailto:denise@icum.edu.m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eladerezo.com/wp-content/uploads/2007/06/WindowsLiveWriter/Navarraalacarta_9A93/navarra%20a%20la%20carta%5b12%5d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hyperlink" Target="http://www.flickr.com/photos/eladerezo/359164109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cocinayciencia.files.wordpress.com/2008/10/07102008-1-1.gif" TargetMode="External"/><Relationship Id="rId5" Type="http://schemas.openxmlformats.org/officeDocument/2006/relationships/hyperlink" Target="http://www.eladerezo.com/wp-content/uploads/2008/02/cincodiasdeeldorado3-copia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75" y="24288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latin typeface="Arial"/>
                <a:ea typeface="Calibri"/>
                <a:cs typeface="Times New Roman"/>
              </a:rPr>
              <a:t>DISEÑO DE PRODUCTOS GASTRONÓMICOS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b="1" dirty="0" smtClean="0"/>
              <a:t>ESPAÑA, ARGENTINA, PERÚ, BOLIVIA, MÉXICO y PUEBLA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4000" dirty="0">
                <a:ea typeface="Calibri"/>
                <a:cs typeface="Times New Roman"/>
              </a:rPr>
              <a:t/>
            </a:r>
            <a:br>
              <a:rPr lang="es-MX" sz="4000" dirty="0">
                <a:ea typeface="Calibri"/>
                <a:cs typeface="Times New Roman"/>
              </a:rPr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14875"/>
            <a:ext cx="6400800" cy="9239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Denise Costes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La Paz Bolivia, octubre´09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643188" y="3286125"/>
            <a:ext cx="4143375" cy="1000125"/>
          </a:xfrm>
        </p:spPr>
        <p:txBody>
          <a:bodyPr/>
          <a:lstStyle/>
          <a:p>
            <a:pPr eaLnBrk="1" hangingPunct="1"/>
            <a:r>
              <a:rPr lang="es-MX" smtClean="0"/>
              <a:t>ARGENTINA</a:t>
            </a:r>
          </a:p>
        </p:txBody>
      </p:sp>
      <p:pic>
        <p:nvPicPr>
          <p:cNvPr id="11267" name="3 Marcador de contenido" descr="http://www.guiaepicureo.com.ar/images/logo_splash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2928938" cy="3429000"/>
          </a:xfrm>
        </p:spPr>
      </p:pic>
      <p:pic>
        <p:nvPicPr>
          <p:cNvPr id="11268" name="3 Marcador de contenido" descr="ampliar foto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0"/>
            <a:ext cx="235743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3 Marcador de contenido" descr="http://www.seleneviajes.com.ar/logos/imagenes/cuyo/bodega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1643063"/>
            <a:ext cx="2643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Argentina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715375" cy="54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447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RECURSO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EXPERIENCIA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ATRACTIVO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APOYOS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PRODUCTO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979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Gastronomía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Rutas temáticas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Guía epicúreo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rial"/>
                          <a:ea typeface="Calibri"/>
                          <a:cs typeface="Times New Roman"/>
                        </a:rPr>
                        <a:t>Ruta </a:t>
                      </a: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del Olivo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1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Polos gastronómicos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81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Salón de Vinos y Feria de Productos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2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Festival Gastronómico de Mar del Plata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2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Patrimonio Gastronómico Paranaense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2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Presentación de la trucha arco iris (La Pampa)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81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Arial"/>
                          <a:ea typeface="Calibri"/>
                          <a:cs typeface="Times New Roman"/>
                        </a:rPr>
                        <a:t>Circuito de Bodegas con degustación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81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"/>
                          <a:ea typeface="Calibri"/>
                          <a:cs typeface="Times New Roman"/>
                        </a:rPr>
                        <a:t>Rutas Alimentarias en Córdoba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043113" cy="1143000"/>
          </a:xfrm>
        </p:spPr>
        <p:txBody>
          <a:bodyPr/>
          <a:lstStyle/>
          <a:p>
            <a:pPr eaLnBrk="1" hangingPunct="1"/>
            <a:r>
              <a:rPr lang="es-MX" smtClean="0"/>
              <a:t>PERÚ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00313"/>
            <a:ext cx="4183063" cy="4357687"/>
          </a:xfrm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3267075"/>
            <a:ext cx="45259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3 Marcador de contenido" descr="Descarga la Ruta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0"/>
            <a:ext cx="2643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Perú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313" y="1600200"/>
          <a:ext cx="8715375" cy="504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884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RECURSO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EXPERIENCIA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ATRACTIVO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APOYOS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PRODUCTO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61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Gastronomía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La Ruta del Pisco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La Ruta del Café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6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Ruta Perú Gourmet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50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Agencia de viajes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Recorridos gastronómicos en Lima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Bolivia</a:t>
            </a:r>
          </a:p>
        </p:txBody>
      </p:sp>
      <p:pic>
        <p:nvPicPr>
          <p:cNvPr id="15363" name="3 Marcador de contenido" descr="http://a0.vox.com/6a00e398aced50000300e398cf87380001-500p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428750"/>
            <a:ext cx="2786062" cy="2714625"/>
          </a:xfrm>
        </p:spPr>
      </p:pic>
      <p:pic>
        <p:nvPicPr>
          <p:cNvPr id="15364" name="4 Imagen" descr="http://www.contractingsociety.com/images/Quinoa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3333750"/>
            <a:ext cx="4171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5 Imagen" descr="http://www.la-razon.com/Versiones/20050930_005315/img/1050930160_0509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3575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6 Imagen" descr="http://www.cochabamba.gov.bo/public/images/noticias/comi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2725" y="0"/>
            <a:ext cx="25812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Bolivia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313" y="1600200"/>
          <a:ext cx="8786812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9"/>
                <a:gridCol w="1464479"/>
                <a:gridCol w="1571634"/>
                <a:gridCol w="1357324"/>
                <a:gridCol w="1464479"/>
                <a:gridCol w="1464479"/>
              </a:tblGrid>
              <a:tr h="574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RECURSO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EXPERIENCIA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ATRACTIVO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APOYOS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PRODUCTO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6159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Gastronomía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Festival Novoboliviano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231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Festival Gastronómico Plaza de Comidas Cochabambinas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8615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Concurso gastronómico de quinua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98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latin typeface="Arial"/>
                          <a:ea typeface="Calibri"/>
                          <a:cs typeface="Times New Roman"/>
                        </a:rPr>
                        <a:t>Pacues</a:t>
                      </a: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 SRL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México</a:t>
            </a:r>
          </a:p>
        </p:txBody>
      </p:sp>
      <p:pic>
        <p:nvPicPr>
          <p:cNvPr id="17411" name="3 Marcador de contenido" descr="http://mas.levante-emv.com/especiales/fitur/images/stories/fitur/mexico-gastronomi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24250"/>
            <a:ext cx="4762500" cy="3333750"/>
          </a:xfrm>
        </p:spPr>
      </p:pic>
      <p:pic>
        <p:nvPicPr>
          <p:cNvPr id="17412" name="4 Imagen" descr="http://www.visitingmexico.com.mx/blog/wp-content/uploads/gastronomia-en-morelos-opciones-para-disfru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5 Imagen" descr="http://www.viajespasion.com/wp-content/uploads/2009/05/comida-gusanos-mx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571625"/>
            <a:ext cx="4191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6 Imagen" descr="http://www.zocalo.com.mx/images/uploads/articles/cache/125117301777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7 Imagen" descr="http://encontexto.files.wordpress.com/2009/08/gastronomia-2-med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México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3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RECURSO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EXPERIENCIA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ATRACTIVO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APOYOS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PRODUCTO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Gastronomía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Aromas y sabores de México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Muestra gastronómica Tianquis Turístico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Boletín Promociones de Restaurantes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Taller de Planeación Participativa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Agencia + more mexico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Visitas guiadas Ciudad de México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571500" y="214313"/>
            <a:ext cx="3614738" cy="1143000"/>
          </a:xfrm>
        </p:spPr>
        <p:txBody>
          <a:bodyPr/>
          <a:lstStyle/>
          <a:p>
            <a:pPr eaLnBrk="1" hangingPunct="1"/>
            <a:r>
              <a:rPr lang="es-MX" smtClean="0"/>
              <a:t>Puebla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4186238" cy="5715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Características de su gastronomía</a:t>
            </a:r>
            <a:endParaRPr lang="es-MX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Una de las más importantes y reconocidas en México</a:t>
            </a:r>
            <a:endParaRPr lang="es-MX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Comida mestiza</a:t>
            </a:r>
            <a:endParaRPr lang="es-MX" sz="2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Raíces gastronómicas se encuentran en la combinación de la comida indígena con la hispánica</a:t>
            </a:r>
            <a:endParaRPr lang="es-MX" sz="20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La cocina indígena rica en moles y pipianes, ya que para guisarlos tenían a su alcance al guajolote o pavo de papada, numerosas variedades de chiles y semillas, así como de jitomates y tomates</a:t>
            </a:r>
            <a:endParaRPr lang="es-MX" sz="20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Riqueza culinaria de los conventos</a:t>
            </a:r>
            <a:endParaRPr lang="es-MX" sz="20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Gran variedad de platillos, bebidas y dulces</a:t>
            </a:r>
            <a:endParaRPr lang="es-MX" sz="2000" dirty="0" smtClean="0"/>
          </a:p>
        </p:txBody>
      </p:sp>
      <p:sp>
        <p:nvSpPr>
          <p:cNvPr id="19460" name="2 Marcador de contenido"/>
          <p:cNvSpPr txBox="1">
            <a:spLocks/>
          </p:cNvSpPr>
          <p:nvPr/>
        </p:nvSpPr>
        <p:spPr bwMode="auto">
          <a:xfrm>
            <a:off x="3500438" y="428625"/>
            <a:ext cx="5429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es-MX">
                <a:latin typeface="Calibri" pitchFamily="34" charset="0"/>
              </a:rPr>
              <a:t>Variedad de platillos, bebidas y dulces</a:t>
            </a:r>
            <a:endParaRPr lang="es-MX" sz="16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Mole Poblano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Chile en nogada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La tinga y las rajas poblanas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El clemole de Atlixco o la carne de cerdo en salsa verde estilo Huauchinango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La olla totonaca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Los gusanos de maguey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Las costillitas bañadas con pulque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Chalupas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Semitas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Mole de caderas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Mole de chito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Molotes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Pepián</a:t>
            </a:r>
            <a:endParaRPr lang="es-MX" sz="1400"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s-MX" sz="1600">
                <a:latin typeface="Calibri" pitchFamily="34" charset="0"/>
              </a:rPr>
              <a:t>Dulces/Postres/Bebidas</a:t>
            </a:r>
            <a:endParaRPr lang="es-MX" sz="1400">
              <a:latin typeface="Calibri" pitchFamily="34" charset="0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</a:pPr>
            <a:r>
              <a:rPr lang="es-MX" sz="1600">
                <a:latin typeface="Calibri" pitchFamily="34" charset="0"/>
              </a:rPr>
              <a:t>Camotes</a:t>
            </a:r>
            <a:endParaRPr lang="es-MX" sz="1400">
              <a:latin typeface="Calibri" pitchFamily="34" charset="0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</a:pPr>
            <a:r>
              <a:rPr lang="es-MX" sz="1600">
                <a:latin typeface="Calibri" pitchFamily="34" charset="0"/>
              </a:rPr>
              <a:t>Borrachitos</a:t>
            </a:r>
            <a:endParaRPr lang="es-MX" sz="1400">
              <a:latin typeface="Calibri" pitchFamily="34" charset="0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</a:pPr>
            <a:r>
              <a:rPr lang="es-MX" sz="1600">
                <a:latin typeface="Calibri" pitchFamily="34" charset="0"/>
              </a:rPr>
              <a:t>Limones rellenos de coco</a:t>
            </a:r>
            <a:endParaRPr lang="es-MX" sz="1400">
              <a:latin typeface="Calibri" pitchFamily="34" charset="0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</a:pPr>
            <a:r>
              <a:rPr lang="es-MX" sz="1600">
                <a:latin typeface="Calibri" pitchFamily="34" charset="0"/>
              </a:rPr>
              <a:t>Tortitas de Santa Clara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</a:pPr>
            <a:r>
              <a:rPr lang="es-MX" sz="1600">
                <a:latin typeface="Calibri" pitchFamily="34" charset="0"/>
              </a:rPr>
              <a:t>Rompope</a:t>
            </a: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</a:pPr>
            <a:r>
              <a:rPr lang="es-MX" sz="1600">
                <a:latin typeface="Calibri" pitchFamily="34" charset="0"/>
              </a:rPr>
              <a:t>Licores de frutas</a:t>
            </a:r>
            <a:endParaRPr lang="es-MX" sz="1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MX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Puebla</a:t>
            </a:r>
          </a:p>
        </p:txBody>
      </p:sp>
      <p:pic>
        <p:nvPicPr>
          <p:cNvPr id="20483" name="Picture 2" descr="C:\Users\Denise\Desktop\GASTRONOMIA PATRIMONIO\DUCE TIPIC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2647950" cy="2343150"/>
          </a:xfrm>
        </p:spPr>
      </p:pic>
      <p:pic>
        <p:nvPicPr>
          <p:cNvPr id="20484" name="Picture 3" descr="C:\Users\Denise\Desktop\GASTRONOMIA PATRIMONIO\MOLE\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071813"/>
            <a:ext cx="4714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www.viajejet.com/wp-content/viajes/pla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071563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Estructura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Conceptos y consideraciones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Casos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España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Argentina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Perú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Bolivia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México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Puebla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Ejemplos</a:t>
            </a:r>
          </a:p>
          <a:p>
            <a:pPr lvl="4"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s-MX" dirty="0" smtClean="0"/>
              <a:t>Matanza de Tehuacán</a:t>
            </a:r>
          </a:p>
          <a:p>
            <a:pPr lvl="4"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s-MX" dirty="0" smtClean="0"/>
              <a:t>Chile en nogada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Puebla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5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RECURSO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EXPERIENCIA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ATRACTIVO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APOYOS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PRODUCTO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Gastronomía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Matanza de Tehuacán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Arial"/>
                          <a:ea typeface="Calibri"/>
                          <a:cs typeface="Times New Roman"/>
                        </a:rPr>
                        <a:t>Mangiare, Guía de Restaurantes y Bares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Chile en nogada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Arial"/>
                          <a:ea typeface="Calibri"/>
                          <a:cs typeface="Times New Roman"/>
                        </a:rPr>
                        <a:t>Libro Cocina de los Ángeles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/>
                          <a:ea typeface="Calibri"/>
                          <a:cs typeface="Times New Roman"/>
                        </a:rPr>
                        <a:t>Chile en nogada</a:t>
                      </a:r>
                      <a:endParaRPr lang="es-MX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s-MX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Producto turístico gastronómico: Chile en nogada</a:t>
            </a:r>
            <a:r>
              <a:rPr lang="es-MX" sz="4000" dirty="0" smtClean="0">
                <a:ea typeface="Calibri"/>
                <a:cs typeface="Times New Roman"/>
              </a:rPr>
              <a:t/>
            </a:r>
            <a:br>
              <a:rPr lang="es-MX" sz="4000" dirty="0" smtClean="0">
                <a:ea typeface="Calibri"/>
                <a:cs typeface="Times New Roman"/>
              </a:rPr>
            </a:br>
            <a:endParaRPr lang="es-MX" dirty="0"/>
          </a:p>
        </p:txBody>
      </p:sp>
      <p:pic>
        <p:nvPicPr>
          <p:cNvPr id="22531" name="3 Marcador de contenido" descr="puebla chile en nogada | cálamo &amp; alquimi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571625"/>
            <a:ext cx="5786437" cy="49291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Elementos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Recursos y/o Atractivos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i="1" dirty="0" smtClean="0"/>
              <a:t>				</a:t>
            </a:r>
            <a:r>
              <a:rPr lang="es-ES_tradnl" dirty="0" smtClean="0"/>
              <a:t>Chile en nogada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Infraestructura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i="1" dirty="0" smtClean="0"/>
              <a:t>				</a:t>
            </a:r>
            <a:r>
              <a:rPr lang="es-ES_tradnl" dirty="0" smtClean="0"/>
              <a:t>Hotel, restaurante(s), transporte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Equipamiento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i="1" dirty="0" smtClean="0"/>
              <a:t>			</a:t>
            </a:r>
            <a:r>
              <a:rPr lang="es-ES_tradnl" dirty="0" smtClean="0"/>
              <a:t>Cocina para impartir curso con equipo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Servicios y Organización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i="1" dirty="0" smtClean="0"/>
              <a:t>			</a:t>
            </a:r>
            <a:r>
              <a:rPr lang="es-ES_tradnl" dirty="0" smtClean="0"/>
              <a:t>Hospedaje, alimentos, traslados</a:t>
            </a:r>
            <a:r>
              <a:rPr lang="es-ES_tradnl" b="1" i="1" dirty="0" smtClean="0"/>
              <a:t> </a:t>
            </a:r>
            <a:r>
              <a:rPr lang="es-ES_tradnl" dirty="0" smtClean="0"/>
              <a:t>visitas, curso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Actividades y experiencias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1071563"/>
            <a:ext cx="8786812" cy="5429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Opción 1)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Duración: un día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i="1" dirty="0" smtClean="0"/>
              <a:t>1.-Visita, recorrido y compra de ingredientes en el mercado El Carmen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i="1" dirty="0" smtClean="0"/>
              <a:t>2.-Recorrido cocina de Santa Rosa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i="1" dirty="0" smtClean="0"/>
              <a:t>3.-Preparación de Chile en Nogada dirigida por Chef Instructor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i="1" dirty="0" smtClean="0"/>
              <a:t>4.-Degustación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i="1" dirty="0" smtClean="0"/>
              <a:t>5.-Traslados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b="1" i="1" dirty="0" smtClean="0"/>
              <a:t>Opción 2)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i="1" dirty="0" smtClean="0"/>
              <a:t>Ampliar los días y considerar visita y degustación con los productores de los principales ingredientes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6600" dirty="0" smtClean="0"/>
              <a:t>¿Fácil?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6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66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6000" dirty="0" smtClean="0">
                <a:hlinkClick r:id="rId2"/>
              </a:rPr>
              <a:t>denise@icum.edu.mx</a:t>
            </a:r>
            <a:endParaRPr lang="es-MX" sz="6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6000" dirty="0" smtClean="0">
                <a:hlinkClick r:id="rId3"/>
              </a:rPr>
              <a:t>denise.tesoreria@conpeht.net</a:t>
            </a:r>
            <a:endParaRPr lang="es-MX" sz="6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6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Conceptos y Consideraciones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b="1" smtClean="0"/>
              <a:t>¿Por qué es importante el desarrollo de productos turísticos?</a:t>
            </a:r>
            <a:endParaRPr lang="es-MX" sz="2800" smtClean="0"/>
          </a:p>
          <a:p>
            <a:pPr lvl="1" eaLnBrk="1" hangingPunct="1"/>
            <a:r>
              <a:rPr lang="es-ES_tradnl" sz="3200" smtClean="0"/>
              <a:t>Fortalecen</a:t>
            </a:r>
            <a:r>
              <a:rPr lang="es-ES_tradnl" smtClean="0"/>
              <a:t> la posición competitiva del destino y de sus empresas</a:t>
            </a:r>
            <a:endParaRPr lang="es-MX" sz="2400" smtClean="0"/>
          </a:p>
          <a:p>
            <a:pPr lvl="1" eaLnBrk="1" hangingPunct="1"/>
            <a:r>
              <a:rPr lang="es-ES_tradnl" sz="3200" smtClean="0"/>
              <a:t>Integran</a:t>
            </a:r>
            <a:r>
              <a:rPr lang="es-ES_tradnl" smtClean="0"/>
              <a:t> componentes dispersos</a:t>
            </a:r>
            <a:endParaRPr lang="es-MX" sz="2400" smtClean="0"/>
          </a:p>
          <a:p>
            <a:pPr lvl="1" eaLnBrk="1" hangingPunct="1"/>
            <a:r>
              <a:rPr lang="es-ES_tradnl" smtClean="0"/>
              <a:t>Contribuyen a lograr los objetivos de </a:t>
            </a:r>
            <a:r>
              <a:rPr lang="es-ES_tradnl" sz="3200" smtClean="0"/>
              <a:t>desarrollo</a:t>
            </a:r>
            <a:endParaRPr lang="es-MX" sz="2400" smtClean="0"/>
          </a:p>
          <a:p>
            <a:pPr lvl="1" eaLnBrk="1" hangingPunct="1"/>
            <a:r>
              <a:rPr lang="es-ES_tradnl" smtClean="0"/>
              <a:t>Responden a las </a:t>
            </a:r>
            <a:r>
              <a:rPr lang="es-ES_tradnl" sz="3200" smtClean="0"/>
              <a:t>tendencias y exigencias </a:t>
            </a:r>
            <a:r>
              <a:rPr lang="es-ES_tradnl" smtClean="0"/>
              <a:t>de los mercados </a:t>
            </a:r>
            <a:endParaRPr lang="es-MX" sz="2400" smtClean="0"/>
          </a:p>
          <a:p>
            <a:pPr eaLnBrk="1" hangingPunct="1">
              <a:buFont typeface="Arial" charset="0"/>
              <a:buNone/>
            </a:pPr>
            <a:endParaRPr lang="es-MX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Evolución del mercado turístico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Años 50´s</a:t>
            </a:r>
            <a:endParaRPr lang="es-MX" sz="2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“Turismo de elite”</a:t>
            </a:r>
            <a:endParaRPr lang="es-MX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60´s – 80´s</a:t>
            </a:r>
            <a:endParaRPr lang="es-MX" sz="2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“Turismo de masas”</a:t>
            </a:r>
            <a:endParaRPr lang="es-MX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000" dirty="0" smtClean="0"/>
              <a:t>Mercado homogéneo, un solo producto y mercadotecnia masiva</a:t>
            </a:r>
            <a:r>
              <a:rPr lang="es-ES" sz="3000" dirty="0" smtClean="0"/>
              <a:t> </a:t>
            </a:r>
            <a:endParaRPr lang="es-MX" sz="1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A partir de los 80´s</a:t>
            </a:r>
            <a:endParaRPr lang="es-MX" sz="2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“Turismo por segmentos”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000" dirty="0" smtClean="0"/>
              <a:t>Mercado heterogéneo, múltiples productos, y mercadotecnia dirigida.  El turista es más experimentado, conocedor y exigente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b="1" smtClean="0"/>
              <a:t>Turista Gastronómico</a:t>
            </a:r>
            <a:endParaRPr lang="es-MX" sz="2800" smtClean="0"/>
          </a:p>
          <a:p>
            <a:pPr lvl="1" eaLnBrk="1" hangingPunct="1"/>
            <a:r>
              <a:rPr lang="es-MX" smtClean="0"/>
              <a:t>Aquél que acude a un destino concreto con el fin de conocer y adquirir o vivir experiencias culinarias</a:t>
            </a:r>
            <a:endParaRPr lang="es-MX" sz="2400" smtClean="0"/>
          </a:p>
          <a:p>
            <a:pPr lvl="2" eaLnBrk="1" hangingPunct="1"/>
            <a:r>
              <a:rPr lang="es-MX" smtClean="0"/>
              <a:t>Costumbres gastronómicas</a:t>
            </a:r>
            <a:endParaRPr lang="es-MX" sz="2000" smtClean="0"/>
          </a:p>
          <a:p>
            <a:pPr lvl="2" eaLnBrk="1" hangingPunct="1"/>
            <a:r>
              <a:rPr lang="es-MX" smtClean="0"/>
              <a:t>Tipos de cocina</a:t>
            </a:r>
            <a:endParaRPr lang="es-MX" sz="2000" smtClean="0"/>
          </a:p>
          <a:p>
            <a:pPr lvl="2" eaLnBrk="1" hangingPunct="1"/>
            <a:r>
              <a:rPr lang="es-MX" smtClean="0"/>
              <a:t>Vinos</a:t>
            </a:r>
            <a:endParaRPr lang="es-MX" sz="2000" smtClean="0"/>
          </a:p>
          <a:p>
            <a:pPr eaLnBrk="1" hangingPunct="1">
              <a:buFont typeface="Arial" charset="0"/>
              <a:buNone/>
            </a:pPr>
            <a:endParaRPr lang="es-MX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5" y="357188"/>
            <a:ext cx="8786813" cy="61436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Errores de enfoque</a:t>
            </a:r>
            <a:endParaRPr lang="es-MX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3200" dirty="0" smtClean="0"/>
              <a:t>Recurso </a:t>
            </a:r>
            <a:r>
              <a:rPr lang="es-MX" dirty="0" smtClean="0"/>
              <a:t>natural</a:t>
            </a:r>
            <a:r>
              <a:rPr lang="es-MX" sz="3200" dirty="0" smtClean="0"/>
              <a:t> </a:t>
            </a:r>
            <a:r>
              <a:rPr lang="es-MX" dirty="0" smtClean="0"/>
              <a:t>o cultural diferente a  </a:t>
            </a:r>
            <a:r>
              <a:rPr lang="es-MX" sz="3200" dirty="0" smtClean="0"/>
              <a:t>Atractivo turístico</a:t>
            </a:r>
            <a:endParaRPr lang="es-MX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Atractivo turístico </a:t>
            </a:r>
            <a:r>
              <a:rPr lang="es-MX" sz="2400" dirty="0" smtClean="0"/>
              <a:t>diferente a </a:t>
            </a:r>
            <a:r>
              <a:rPr lang="es-MX" sz="3200" dirty="0" smtClean="0"/>
              <a:t>Producto turístico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32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3200" dirty="0" smtClean="0"/>
              <a:t>Recurso = algo que ya existe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3200" dirty="0" smtClean="0"/>
              <a:t>Atractivo = algo de interés turístico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3200" dirty="0" smtClean="0"/>
              <a:t>Producto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3300" dirty="0" smtClean="0"/>
              <a:t>Sistema de componentes ensamblados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3300" dirty="0" smtClean="0"/>
              <a:t>Conjunto de componentes tangibles e intangibles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2800" dirty="0" smtClean="0"/>
              <a:t>Recursos y Atractivos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2800" dirty="0" smtClean="0"/>
              <a:t>Infraestructura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2800" dirty="0" smtClean="0"/>
              <a:t>Equipamiento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2800" dirty="0" smtClean="0"/>
              <a:t>Servicios y Organización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2800" dirty="0" smtClean="0"/>
              <a:t>Actividades y experiencias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MX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642938" y="2214563"/>
            <a:ext cx="8186737" cy="28400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MX" smtClean="0"/>
              <a:t>EXPERIENCIAS GASTRONÓMICAS EN ESPAÑA Y AMÉRICA LATINA VS PRODUCTOS TURÍSTICOS GASTRONÓMICOS</a:t>
            </a:r>
          </a:p>
          <a:p>
            <a:pPr algn="ctr" eaLnBrk="1" hangingPunct="1">
              <a:buFont typeface="Arial" charset="0"/>
              <a:buNone/>
            </a:pPr>
            <a:endParaRPr lang="es-MX" smtClean="0"/>
          </a:p>
          <a:p>
            <a:pPr algn="ctr" eaLnBrk="1" hangingPunct="1"/>
            <a:endParaRPr lang="es-MX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714750" y="2214563"/>
            <a:ext cx="2000250" cy="1143000"/>
          </a:xfrm>
        </p:spPr>
        <p:txBody>
          <a:bodyPr/>
          <a:lstStyle/>
          <a:p>
            <a:pPr eaLnBrk="1" hangingPunct="1"/>
            <a:r>
              <a:rPr lang="es-MX" smtClean="0"/>
              <a:t>ESPAÑA</a:t>
            </a:r>
          </a:p>
        </p:txBody>
      </p:sp>
      <p:pic>
        <p:nvPicPr>
          <p:cNvPr id="9219" name="3 Marcador de contenido" descr="Festa do viño Tinto do Salnes 2009">
            <a:hlinkClick r:id="rId2" tooltip="&quot;Festa do viño Tinto do Salnes 2009 por El Aderezo - Blog de Cocina, en Flickr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0"/>
            <a:ext cx="3429000" cy="4714875"/>
          </a:xfrm>
        </p:spPr>
      </p:pic>
      <p:pic>
        <p:nvPicPr>
          <p:cNvPr id="9220" name="3 Marcador de contenido" descr="restaurante_casa_duque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57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5 Imagen" descr="cincodiasdeeldorado[3] copi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0"/>
            <a:ext cx="1857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3 Marcador de contenido" descr="museo_del_pan_mayorga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75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3 Marcador de contenido" descr="spanish_gastronomic_experience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3125"/>
            <a:ext cx="24288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3 Marcador de contenido" descr="guia_repsol_2009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2714625"/>
            <a:ext cx="228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3 Marcador de contenido" descr="Jamones de Guijuelo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38" y="4327525"/>
            <a:ext cx="40243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3 Marcador de contenido" descr="http://cocinayciencia.files.wordpress.com/2008/10/07102008-1-1.gif?w=300&amp;h=467">
            <a:hlinkClick r:id="rId11"/>
          </p:cNvPr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0" y="1785938"/>
            <a:ext cx="1571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3 Marcador de contenido" descr="navarra%20a%20la%20carta thumb%5B6%5D Navarra a la carta">
            <a:hlinkClick r:id="rId13"/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63" y="5000625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España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2875" y="1600200"/>
          <a:ext cx="8858250" cy="421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2"/>
                <a:gridCol w="1889938"/>
                <a:gridCol w="1751287"/>
                <a:gridCol w="1716625"/>
                <a:gridCol w="1857388"/>
              </a:tblGrid>
              <a:tr h="328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/>
                          <a:ea typeface="Calibri"/>
                          <a:cs typeface="Times New Roman"/>
                        </a:rPr>
                        <a:t>RECURSO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EXPERIENCIA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ATRACTIVO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APOYOS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PRODUCTO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/>
                          <a:ea typeface="Calibri"/>
                          <a:cs typeface="Times New Roman"/>
                        </a:rPr>
                        <a:t>Gastronomía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Saborear España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(organización)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Fiesta del Vino Tinto de Salnés, Ribadumia (Pontevedra)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Guía Repsol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Jornadas de Productos Gastronómicos de Cantabria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Asociación Española de Destinos Gastronómicos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5 días de El Dorado (Segovia)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(festival)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Navarra a la carta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(libro)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Rutas de los Alimentos del Paraíso (Asturias)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Museo del Pan de Mayorga, Valladolid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/>
                          <a:ea typeface="Calibri"/>
                          <a:cs typeface="Times New Roman"/>
                        </a:rPr>
                        <a:t>Guía de turismo gastronómico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686</Words>
  <Application>Microsoft Office PowerPoint</Application>
  <PresentationFormat>Presentación en pantalla (4:3)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Tema de Office</vt:lpstr>
      <vt:lpstr>DISEÑO DE PRODUCTOS GASTRONÓMICOS ESPAÑA, ARGENTINA, PERÚ, BOLIVIA, MÉXICO y PUEBLA  </vt:lpstr>
      <vt:lpstr>Estructura</vt:lpstr>
      <vt:lpstr>Conceptos y Consideraciones</vt:lpstr>
      <vt:lpstr> </vt:lpstr>
      <vt:lpstr>Diapositiva 5</vt:lpstr>
      <vt:lpstr>Diapositiva 6</vt:lpstr>
      <vt:lpstr>Diapositiva 7</vt:lpstr>
      <vt:lpstr>ESPAÑA</vt:lpstr>
      <vt:lpstr>España</vt:lpstr>
      <vt:lpstr>ARGENTINA</vt:lpstr>
      <vt:lpstr>Argentina</vt:lpstr>
      <vt:lpstr>PERÚ</vt:lpstr>
      <vt:lpstr>Perú</vt:lpstr>
      <vt:lpstr>Bolivia</vt:lpstr>
      <vt:lpstr>Bolivia</vt:lpstr>
      <vt:lpstr>México</vt:lpstr>
      <vt:lpstr>México</vt:lpstr>
      <vt:lpstr>Puebla</vt:lpstr>
      <vt:lpstr>Puebla</vt:lpstr>
      <vt:lpstr>Puebla</vt:lpstr>
      <vt:lpstr>Producto turístico gastronómico: Chile en nogada </vt:lpstr>
      <vt:lpstr>Elementos</vt:lpstr>
      <vt:lpstr>Actividades y experiencias </vt:lpstr>
      <vt:lpstr>Diapositiva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PRODUCTOS GASTRONÓMICOS CASO:   PUEBLA, MÉXICO</dc:title>
  <dc:creator>Denise</dc:creator>
  <cp:lastModifiedBy>pc</cp:lastModifiedBy>
  <cp:revision>63</cp:revision>
  <dcterms:created xsi:type="dcterms:W3CDTF">2009-10-04T02:46:33Z</dcterms:created>
  <dcterms:modified xsi:type="dcterms:W3CDTF">2009-10-30T17:24:19Z</dcterms:modified>
</cp:coreProperties>
</file>