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22" d="100"/>
          <a:sy n="22" d="100"/>
        </p:scale>
        <p:origin x="-80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CD5ADD-56D9-4531-80DC-E6BF17B190FB}" type="datetimeFigureOut">
              <a:rPr lang="es-MX" smtClean="0"/>
              <a:pPr/>
              <a:t>30/10/2009</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E3842D-6F11-4D27-B3FA-5ED154DA25F3}" type="slidenum">
              <a:rPr lang="es-MX" smtClean="0"/>
              <a:pPr/>
              <a:t>‹Nº›</a:t>
            </a:fld>
            <a:endParaRPr lang="es-MX"/>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a:prstGeom prst="rect">
            <a:avLst/>
          </a:prstGeo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4B9662B4-F4C2-47E6-B842-FE31BD563728}" type="datetimeFigureOut">
              <a:rPr lang="es-MX" smtClean="0"/>
              <a:pPr/>
              <a:t>30/10/2009</a:t>
            </a:fld>
            <a:endParaRPr lang="es-MX"/>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MX"/>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p>
            <a:fld id="{BF52D0C8-8CEE-4FD3-9635-933A41A53CC2}"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4B9662B4-F4C2-47E6-B842-FE31BD563728}" type="datetimeFigureOut">
              <a:rPr lang="es-MX" smtClean="0"/>
              <a:pPr/>
              <a:t>30/10/2009</a:t>
            </a:fld>
            <a:endParaRPr lang="es-MX"/>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MX"/>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p>
            <a:fld id="{BF52D0C8-8CEE-4FD3-9635-933A41A53CC2}"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4B9662B4-F4C2-47E6-B842-FE31BD563728}" type="datetimeFigureOut">
              <a:rPr lang="es-MX" smtClean="0"/>
              <a:pPr/>
              <a:t>30/10/2009</a:t>
            </a:fld>
            <a:endParaRPr lang="es-MX"/>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MX"/>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p>
            <a:fld id="{BF52D0C8-8CEE-4FD3-9635-933A41A53CC2}"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4B9662B4-F4C2-47E6-B842-FE31BD563728}" type="datetimeFigureOut">
              <a:rPr lang="es-MX" smtClean="0"/>
              <a:pPr/>
              <a:t>30/10/2009</a:t>
            </a:fld>
            <a:endParaRPr lang="es-MX"/>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MX"/>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p>
            <a:fld id="{BF52D0C8-8CEE-4FD3-9635-933A41A53CC2}"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4B9662B4-F4C2-47E6-B842-FE31BD563728}" type="datetimeFigureOut">
              <a:rPr lang="es-MX" smtClean="0"/>
              <a:pPr/>
              <a:t>30/10/2009</a:t>
            </a:fld>
            <a:endParaRPr lang="es-MX"/>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MX"/>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p>
            <a:fld id="{BF52D0C8-8CEE-4FD3-9635-933A41A53CC2}"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a:xfrm>
            <a:off x="457200" y="6356350"/>
            <a:ext cx="2133600" cy="365125"/>
          </a:xfrm>
          <a:prstGeom prst="rect">
            <a:avLst/>
          </a:prstGeom>
        </p:spPr>
        <p:txBody>
          <a:bodyPr/>
          <a:lstStyle/>
          <a:p>
            <a:fld id="{4B9662B4-F4C2-47E6-B842-FE31BD563728}" type="datetimeFigureOut">
              <a:rPr lang="es-MX" smtClean="0"/>
              <a:pPr/>
              <a:t>30/10/2009</a:t>
            </a:fld>
            <a:endParaRPr lang="es-MX"/>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MX"/>
          </a:p>
        </p:txBody>
      </p:sp>
      <p:sp>
        <p:nvSpPr>
          <p:cNvPr id="7" name="6 Marcador de número de diapositiva"/>
          <p:cNvSpPr>
            <a:spLocks noGrp="1"/>
          </p:cNvSpPr>
          <p:nvPr>
            <p:ph type="sldNum" sz="quarter" idx="12"/>
          </p:nvPr>
        </p:nvSpPr>
        <p:spPr>
          <a:xfrm>
            <a:off x="6553200" y="6356350"/>
            <a:ext cx="2133600" cy="365125"/>
          </a:xfrm>
          <a:prstGeom prst="rect">
            <a:avLst/>
          </a:prstGeom>
        </p:spPr>
        <p:txBody>
          <a:bodyPr/>
          <a:lstStyle/>
          <a:p>
            <a:fld id="{BF52D0C8-8CEE-4FD3-9635-933A41A53CC2}"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a:xfrm>
            <a:off x="457200" y="6356350"/>
            <a:ext cx="2133600" cy="365125"/>
          </a:xfrm>
          <a:prstGeom prst="rect">
            <a:avLst/>
          </a:prstGeom>
        </p:spPr>
        <p:txBody>
          <a:bodyPr/>
          <a:lstStyle/>
          <a:p>
            <a:fld id="{4B9662B4-F4C2-47E6-B842-FE31BD563728}" type="datetimeFigureOut">
              <a:rPr lang="es-MX" smtClean="0"/>
              <a:pPr/>
              <a:t>30/10/2009</a:t>
            </a:fld>
            <a:endParaRPr lang="es-MX"/>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MX"/>
          </a:p>
        </p:txBody>
      </p:sp>
      <p:sp>
        <p:nvSpPr>
          <p:cNvPr id="9" name="8 Marcador de número de diapositiva"/>
          <p:cNvSpPr>
            <a:spLocks noGrp="1"/>
          </p:cNvSpPr>
          <p:nvPr>
            <p:ph type="sldNum" sz="quarter" idx="12"/>
          </p:nvPr>
        </p:nvSpPr>
        <p:spPr>
          <a:xfrm>
            <a:off x="6553200" y="6356350"/>
            <a:ext cx="2133600" cy="365125"/>
          </a:xfrm>
          <a:prstGeom prst="rect">
            <a:avLst/>
          </a:prstGeom>
        </p:spPr>
        <p:txBody>
          <a:bodyPr/>
          <a:lstStyle/>
          <a:p>
            <a:fld id="{BF52D0C8-8CEE-4FD3-9635-933A41A53CC2}"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a:xfrm>
            <a:off x="457200" y="6356350"/>
            <a:ext cx="2133600" cy="365125"/>
          </a:xfrm>
          <a:prstGeom prst="rect">
            <a:avLst/>
          </a:prstGeom>
        </p:spPr>
        <p:txBody>
          <a:bodyPr/>
          <a:lstStyle/>
          <a:p>
            <a:fld id="{4B9662B4-F4C2-47E6-B842-FE31BD563728}" type="datetimeFigureOut">
              <a:rPr lang="es-MX" smtClean="0"/>
              <a:pPr/>
              <a:t>30/10/2009</a:t>
            </a:fld>
            <a:endParaRPr lang="es-MX"/>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MX"/>
          </a:p>
        </p:txBody>
      </p:sp>
      <p:sp>
        <p:nvSpPr>
          <p:cNvPr id="5" name="4 Marcador de número de diapositiva"/>
          <p:cNvSpPr>
            <a:spLocks noGrp="1"/>
          </p:cNvSpPr>
          <p:nvPr>
            <p:ph type="sldNum" sz="quarter" idx="12"/>
          </p:nvPr>
        </p:nvSpPr>
        <p:spPr>
          <a:xfrm>
            <a:off x="6553200" y="6356350"/>
            <a:ext cx="2133600" cy="365125"/>
          </a:xfrm>
          <a:prstGeom prst="rect">
            <a:avLst/>
          </a:prstGeom>
        </p:spPr>
        <p:txBody>
          <a:bodyPr/>
          <a:lstStyle/>
          <a:p>
            <a:fld id="{BF52D0C8-8CEE-4FD3-9635-933A41A53CC2}"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57200" y="6356350"/>
            <a:ext cx="2133600" cy="365125"/>
          </a:xfrm>
          <a:prstGeom prst="rect">
            <a:avLst/>
          </a:prstGeom>
        </p:spPr>
        <p:txBody>
          <a:bodyPr/>
          <a:lstStyle/>
          <a:p>
            <a:fld id="{4B9662B4-F4C2-47E6-B842-FE31BD563728}" type="datetimeFigureOut">
              <a:rPr lang="es-MX" smtClean="0"/>
              <a:pPr/>
              <a:t>30/10/2009</a:t>
            </a:fld>
            <a:endParaRPr lang="es-MX"/>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MX"/>
          </a:p>
        </p:txBody>
      </p:sp>
      <p:sp>
        <p:nvSpPr>
          <p:cNvPr id="4" name="3 Marcador de número de diapositiva"/>
          <p:cNvSpPr>
            <a:spLocks noGrp="1"/>
          </p:cNvSpPr>
          <p:nvPr>
            <p:ph type="sldNum" sz="quarter" idx="12"/>
          </p:nvPr>
        </p:nvSpPr>
        <p:spPr>
          <a:xfrm>
            <a:off x="6553200" y="6356350"/>
            <a:ext cx="2133600" cy="365125"/>
          </a:xfrm>
          <a:prstGeom prst="rect">
            <a:avLst/>
          </a:prstGeom>
        </p:spPr>
        <p:txBody>
          <a:bodyPr/>
          <a:lstStyle/>
          <a:p>
            <a:fld id="{BF52D0C8-8CEE-4FD3-9635-933A41A53CC2}"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a:xfrm>
            <a:off x="457200" y="6356350"/>
            <a:ext cx="2133600" cy="365125"/>
          </a:xfrm>
          <a:prstGeom prst="rect">
            <a:avLst/>
          </a:prstGeom>
        </p:spPr>
        <p:txBody>
          <a:bodyPr/>
          <a:lstStyle/>
          <a:p>
            <a:fld id="{4B9662B4-F4C2-47E6-B842-FE31BD563728}" type="datetimeFigureOut">
              <a:rPr lang="es-MX" smtClean="0"/>
              <a:pPr/>
              <a:t>30/10/2009</a:t>
            </a:fld>
            <a:endParaRPr lang="es-MX"/>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MX"/>
          </a:p>
        </p:txBody>
      </p:sp>
      <p:sp>
        <p:nvSpPr>
          <p:cNvPr id="7" name="6 Marcador de número de diapositiva"/>
          <p:cNvSpPr>
            <a:spLocks noGrp="1"/>
          </p:cNvSpPr>
          <p:nvPr>
            <p:ph type="sldNum" sz="quarter" idx="12"/>
          </p:nvPr>
        </p:nvSpPr>
        <p:spPr>
          <a:xfrm>
            <a:off x="6553200" y="6356350"/>
            <a:ext cx="2133600" cy="365125"/>
          </a:xfrm>
          <a:prstGeom prst="rect">
            <a:avLst/>
          </a:prstGeom>
        </p:spPr>
        <p:txBody>
          <a:bodyPr/>
          <a:lstStyle/>
          <a:p>
            <a:fld id="{BF52D0C8-8CEE-4FD3-9635-933A41A53CC2}"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a:xfrm>
            <a:off x="457200" y="6356350"/>
            <a:ext cx="2133600" cy="365125"/>
          </a:xfrm>
          <a:prstGeom prst="rect">
            <a:avLst/>
          </a:prstGeom>
        </p:spPr>
        <p:txBody>
          <a:bodyPr/>
          <a:lstStyle/>
          <a:p>
            <a:fld id="{4B9662B4-F4C2-47E6-B842-FE31BD563728}" type="datetimeFigureOut">
              <a:rPr lang="es-MX" smtClean="0"/>
              <a:pPr/>
              <a:t>30/10/2009</a:t>
            </a:fld>
            <a:endParaRPr lang="es-MX"/>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MX"/>
          </a:p>
        </p:txBody>
      </p:sp>
      <p:sp>
        <p:nvSpPr>
          <p:cNvPr id="7" name="6 Marcador de número de diapositiva"/>
          <p:cNvSpPr>
            <a:spLocks noGrp="1"/>
          </p:cNvSpPr>
          <p:nvPr>
            <p:ph type="sldNum" sz="quarter" idx="12"/>
          </p:nvPr>
        </p:nvSpPr>
        <p:spPr>
          <a:xfrm>
            <a:off x="6553200" y="6356350"/>
            <a:ext cx="2133600" cy="365125"/>
          </a:xfrm>
          <a:prstGeom prst="rect">
            <a:avLst/>
          </a:prstGeom>
        </p:spPr>
        <p:txBody>
          <a:bodyPr/>
          <a:lstStyle/>
          <a:p>
            <a:fld id="{BF52D0C8-8CEE-4FD3-9635-933A41A53CC2}"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7 CuadroTexto"/>
          <p:cNvSpPr txBox="1"/>
          <p:nvPr userDrawn="1"/>
        </p:nvSpPr>
        <p:spPr>
          <a:xfrm>
            <a:off x="0" y="6027003"/>
            <a:ext cx="9144000" cy="830997"/>
          </a:xfrm>
          <a:prstGeom prst="rect">
            <a:avLst/>
          </a:prstGeom>
          <a:noFill/>
        </p:spPr>
        <p:txBody>
          <a:bodyPr wrap="square" rtlCol="0">
            <a:spAutoFit/>
          </a:bodyPr>
          <a:lstStyle/>
          <a:p>
            <a:pPr algn="ctr"/>
            <a:r>
              <a:rPr lang="es-ES_tradnl" sz="2400" b="1" dirty="0" smtClean="0"/>
              <a:t>“XIX Congreso Panamericano de Escuelas de Turismo, Hotelería y Gastronomía</a:t>
            </a:r>
            <a:r>
              <a:rPr lang="es-ES_tradnl" sz="2400" dirty="0" smtClean="0"/>
              <a:t>”</a:t>
            </a:r>
            <a:endParaRPr lang="es-MX" sz="2400"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images.google.com.pe/imgres?imgurl=http://3.bp.blogspot.com/_a4Zdt_mS3KQ/Sk1FbB0zE5I/AAAAAAAABGs/jBVoCgHONuI/S465/BANDERA+DEL+PERU.gif&amp;imgrefurl=http://maestrasjardinerasdelperu.blogspot.com/2009_08_01_archive.html&amp;usg=__i0FfjzmWPHh6QnEE0RytXlZuYeE=&amp;h=398&amp;w=465&amp;sz=221&amp;hl=es&amp;start=11&amp;tbnid=jFfpdca_0htwhM:&amp;tbnh=110&amp;tbnw=128&amp;prev=/images?q=bandera+de+peru+gif&amp;gbv=2&amp;hl=es" TargetMode="Externa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85786" y="785794"/>
            <a:ext cx="7772400" cy="2928958"/>
          </a:xfrm>
        </p:spPr>
        <p:txBody>
          <a:bodyPr/>
          <a:lstStyle/>
          <a:p>
            <a:r>
              <a:rPr lang="es-MX" b="1" dirty="0" smtClean="0"/>
              <a:t>“NUEVAS </a:t>
            </a:r>
            <a:r>
              <a:rPr lang="es-MX" b="1" dirty="0"/>
              <a:t>TENDENCIAS ALIMENTARIAS Y EXIGENCIAS DE LOS MERCADOS</a:t>
            </a:r>
            <a:br>
              <a:rPr lang="es-MX" b="1" dirty="0"/>
            </a:br>
            <a:r>
              <a:rPr lang="es-MX" b="1" dirty="0"/>
              <a:t>TURÍSTICOS"</a:t>
            </a:r>
          </a:p>
        </p:txBody>
      </p:sp>
      <p:sp>
        <p:nvSpPr>
          <p:cNvPr id="3" name="2 Subtítulo"/>
          <p:cNvSpPr>
            <a:spLocks noGrp="1"/>
          </p:cNvSpPr>
          <p:nvPr>
            <p:ph type="subTitle" idx="1"/>
          </p:nvPr>
        </p:nvSpPr>
        <p:spPr>
          <a:xfrm>
            <a:off x="1142976" y="3786190"/>
            <a:ext cx="6400800" cy="1143008"/>
          </a:xfrm>
        </p:spPr>
        <p:txBody>
          <a:bodyPr/>
          <a:lstStyle/>
          <a:p>
            <a:r>
              <a:rPr lang="es-ES_tradnl" sz="3600" b="1" dirty="0" smtClean="0"/>
              <a:t>Lic. Jorge A. Cerna Hernández</a:t>
            </a:r>
          </a:p>
          <a:p>
            <a:pPr algn="l"/>
            <a:endParaRPr lang="es-MX" sz="3600" b="1" dirty="0"/>
          </a:p>
        </p:txBody>
      </p:sp>
      <p:pic>
        <p:nvPicPr>
          <p:cNvPr id="12290" name="Picture 2" descr="http://t1.gstatic.com/images?q=tbn:jFfpdca_0htwhM:http://3.bp.blogspot.com/_a4Zdt_mS3KQ/Sk1FbB0zE5I/AAAAAAAABGs/jBVoCgHONuI/S465/BANDERA%2BDEL%2BPERU.gif">
            <a:hlinkClick r:id="rId2"/>
          </p:cNvPr>
          <p:cNvPicPr>
            <a:picLocks noChangeAspect="1" noChangeArrowheads="1"/>
          </p:cNvPicPr>
          <p:nvPr/>
        </p:nvPicPr>
        <p:blipFill>
          <a:blip r:embed="rId3"/>
          <a:srcRect/>
          <a:stretch>
            <a:fillRect/>
          </a:stretch>
        </p:blipFill>
        <p:spPr bwMode="auto">
          <a:xfrm rot="21114386">
            <a:off x="7565454" y="3934438"/>
            <a:ext cx="1161776" cy="998402"/>
          </a:xfrm>
          <a:prstGeom prst="rect">
            <a:avLst/>
          </a:prstGeom>
          <a:noFill/>
        </p:spPr>
      </p:pic>
      <p:pic>
        <p:nvPicPr>
          <p:cNvPr id="1026" name="Picture 2" descr="LOGO OFICIAL NUEVO"/>
          <p:cNvPicPr>
            <a:picLocks noChangeAspect="1" noChangeArrowheads="1"/>
          </p:cNvPicPr>
          <p:nvPr/>
        </p:nvPicPr>
        <p:blipFill>
          <a:blip r:embed="rId4" cstate="print"/>
          <a:srcRect/>
          <a:stretch>
            <a:fillRect/>
          </a:stretch>
        </p:blipFill>
        <p:spPr bwMode="auto">
          <a:xfrm>
            <a:off x="7715272" y="5214950"/>
            <a:ext cx="1092200" cy="1011237"/>
          </a:xfrm>
          <a:prstGeom prst="rect">
            <a:avLst/>
          </a:prstGeom>
          <a:noFill/>
          <a:ln w="9525">
            <a:noFill/>
            <a:miter lim="800000"/>
            <a:headEnd/>
            <a:tailEnd/>
          </a:ln>
        </p:spPr>
      </p:pic>
      <p:sp>
        <p:nvSpPr>
          <p:cNvPr id="7" name="6 CuadroTexto"/>
          <p:cNvSpPr txBox="1"/>
          <p:nvPr/>
        </p:nvSpPr>
        <p:spPr>
          <a:xfrm>
            <a:off x="1000100" y="5072074"/>
            <a:ext cx="6643734" cy="646331"/>
          </a:xfrm>
          <a:prstGeom prst="rect">
            <a:avLst/>
          </a:prstGeom>
          <a:noFill/>
        </p:spPr>
        <p:txBody>
          <a:bodyPr wrap="square" rtlCol="0">
            <a:spAutoFit/>
          </a:bodyPr>
          <a:lstStyle/>
          <a:p>
            <a:pPr algn="ctr"/>
            <a:r>
              <a:rPr lang="es-ES_tradnl" sz="3600" b="1" dirty="0" smtClean="0"/>
              <a:t>UNIVERSIDAD RICARDO PALMA</a:t>
            </a:r>
            <a:endParaRPr lang="es-MX" sz="3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3000"/>
                                        <p:tgtEl>
                                          <p:spTgt spid="2"/>
                                        </p:tgtEl>
                                      </p:cBhvr>
                                    </p:animEffect>
                                  </p:childTnLst>
                                </p:cTn>
                              </p:par>
                            </p:childTnLst>
                          </p:cTn>
                        </p:par>
                        <p:par>
                          <p:cTn id="8" fill="hold">
                            <p:stCondLst>
                              <p:cond delay="3000"/>
                            </p:stCondLst>
                            <p:childTnLst>
                              <p:par>
                                <p:cTn id="9" presetID="18" presetClass="entr" presetSubtype="12"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strips(downLeft)">
                                      <p:cBhvr>
                                        <p:cTn id="11" dur="3000"/>
                                        <p:tgtEl>
                                          <p:spTgt spid="3">
                                            <p:txEl>
                                              <p:pRg st="0" end="0"/>
                                            </p:txEl>
                                          </p:spTgt>
                                        </p:tgtEl>
                                      </p:cBhvr>
                                    </p:animEffect>
                                  </p:childTnLst>
                                </p:cTn>
                              </p:par>
                            </p:childTnLst>
                          </p:cTn>
                        </p:par>
                        <p:par>
                          <p:cTn id="12" fill="hold">
                            <p:stCondLst>
                              <p:cond delay="6000"/>
                            </p:stCondLst>
                            <p:childTnLst>
                              <p:par>
                                <p:cTn id="13" presetID="18" presetClass="entr" presetSubtype="12" fill="hold" nodeType="afterEffect">
                                  <p:stCondLst>
                                    <p:cond delay="0"/>
                                  </p:stCondLst>
                                  <p:childTnLst>
                                    <p:set>
                                      <p:cBhvr>
                                        <p:cTn id="14" dur="1" fill="hold">
                                          <p:stCondLst>
                                            <p:cond delay="0"/>
                                          </p:stCondLst>
                                        </p:cTn>
                                        <p:tgtEl>
                                          <p:spTgt spid="12290"/>
                                        </p:tgtEl>
                                        <p:attrNameLst>
                                          <p:attrName>style.visibility</p:attrName>
                                        </p:attrNameLst>
                                      </p:cBhvr>
                                      <p:to>
                                        <p:strVal val="visible"/>
                                      </p:to>
                                    </p:set>
                                    <p:animEffect transition="in" filter="strips(downLeft)">
                                      <p:cBhvr>
                                        <p:cTn id="15" dur="3000"/>
                                        <p:tgtEl>
                                          <p:spTgt spid="12290"/>
                                        </p:tgtEl>
                                      </p:cBhvr>
                                    </p:animEffect>
                                  </p:childTnLst>
                                </p:cTn>
                              </p:par>
                            </p:childTnLst>
                          </p:cTn>
                        </p:par>
                        <p:par>
                          <p:cTn id="16" fill="hold">
                            <p:stCondLst>
                              <p:cond delay="9000"/>
                            </p:stCondLst>
                            <p:childTnLst>
                              <p:par>
                                <p:cTn id="17" presetID="64" presetClass="path" presetSubtype="0" accel="50000" decel="50000" fill="hold" nodeType="afterEffect">
                                  <p:stCondLst>
                                    <p:cond delay="0"/>
                                  </p:stCondLst>
                                  <p:childTnLst>
                                    <p:animMotion origin="layout" path="M -0.01041 -0.19537 L -0.01041 -0.5287 " pathEditMode="relative" rAng="0" ptsTypes="AA">
                                      <p:cBhvr>
                                        <p:cTn id="18" dur="3000" fill="hold"/>
                                        <p:tgtEl>
                                          <p:spTgt spid="12290"/>
                                        </p:tgtEl>
                                        <p:attrNameLst>
                                          <p:attrName>ppt_x</p:attrName>
                                          <p:attrName>ppt_y</p:attrName>
                                        </p:attrNameLst>
                                      </p:cBhvr>
                                      <p:rCtr x="0" y="-167"/>
                                    </p:animMotion>
                                  </p:childTnLst>
                                </p:cTn>
                              </p:par>
                            </p:childTnLst>
                          </p:cTn>
                        </p:par>
                        <p:par>
                          <p:cTn id="19" fill="hold">
                            <p:stCondLst>
                              <p:cond delay="12000"/>
                            </p:stCondLst>
                            <p:childTnLst>
                              <p:par>
                                <p:cTn id="20" presetID="18" presetClass="entr" presetSubtype="12" fill="hold" grpId="0" nodeType="after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strips(downLeft)">
                                      <p:cBhvr>
                                        <p:cTn id="22" dur="3000"/>
                                        <p:tgtEl>
                                          <p:spTgt spid="7"/>
                                        </p:tgtEl>
                                      </p:cBhvr>
                                    </p:animEffect>
                                  </p:childTnLst>
                                </p:cTn>
                              </p:par>
                            </p:childTnLst>
                          </p:cTn>
                        </p:par>
                        <p:par>
                          <p:cTn id="23" fill="hold">
                            <p:stCondLst>
                              <p:cond delay="15000"/>
                            </p:stCondLst>
                            <p:childTnLst>
                              <p:par>
                                <p:cTn id="24" presetID="0" presetClass="path" presetSubtype="0" accel="50000" decel="50000" fill="hold" nodeType="afterEffect">
                                  <p:stCondLst>
                                    <p:cond delay="0"/>
                                  </p:stCondLst>
                                  <p:childTnLst>
                                    <p:animMotion origin="layout" path="M 1.94444E-6 1.48148E-6 L -0.74028 -0.72454 " pathEditMode="relative" ptsTypes="AA">
                                      <p:cBhvr>
                                        <p:cTn id="25" dur="2000" fill="hold"/>
                                        <p:tgtEl>
                                          <p:spTgt spid="1026"/>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00108"/>
            <a:ext cx="8229600" cy="4525963"/>
          </a:xfrm>
        </p:spPr>
        <p:txBody>
          <a:bodyPr/>
          <a:lstStyle/>
          <a:p>
            <a:r>
              <a:rPr lang="es-MX" sz="4400" b="1" dirty="0" smtClean="0"/>
              <a:t>La formación académica de los actuales protagonistas de la preparación de alimentos, que convirtió a los antiguos obreros de la cocina en verdadero profesionales de la gastronomía</a:t>
            </a:r>
            <a:endParaRPr lang="es-MX" sz="4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3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71472" y="571480"/>
            <a:ext cx="8229600" cy="5072098"/>
          </a:xfrm>
        </p:spPr>
        <p:txBody>
          <a:bodyPr/>
          <a:lstStyle/>
          <a:p>
            <a:pPr>
              <a:buNone/>
            </a:pPr>
            <a:r>
              <a:rPr lang="es-MX" sz="3600" b="1" dirty="0" smtClean="0"/>
              <a:t>    Es también una de las razones fundamentales para el desarrollo culinario dentro de las estrictas exigencias de calidad que satisfacen el mercado mundial que por razones de turismo se desplaza a distintos destinos, buscando desde luego en cada uno de ellos la mejor forma de alimentación.</a:t>
            </a:r>
          </a:p>
          <a:p>
            <a:endParaRPr lang="es-MX" sz="3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3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785794"/>
            <a:ext cx="8229600" cy="5340369"/>
          </a:xfrm>
        </p:spPr>
        <p:txBody>
          <a:bodyPr/>
          <a:lstStyle/>
          <a:p>
            <a:pPr>
              <a:buNone/>
            </a:pPr>
            <a:r>
              <a:rPr lang="es-MX" sz="4800" b="1" dirty="0" smtClean="0"/>
              <a:t>	Durante la etapa de formación profesional, los estudiantes son preparados de manera real para el conocimiento de técnicas en la preparación de alimentos</a:t>
            </a:r>
            <a:endParaRPr lang="es-MX" sz="4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3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00043"/>
            <a:ext cx="8229600" cy="785818"/>
          </a:xfrm>
        </p:spPr>
        <p:txBody>
          <a:bodyPr/>
          <a:lstStyle/>
          <a:p>
            <a:pPr>
              <a:buNone/>
            </a:pPr>
            <a:r>
              <a:rPr lang="es-ES_tradnl" dirty="0" smtClean="0"/>
              <a:t>	</a:t>
            </a:r>
            <a:r>
              <a:rPr lang="es-ES_tradnl" sz="4400" b="1" dirty="0" smtClean="0">
                <a:latin typeface="Arial" pitchFamily="34" charset="0"/>
                <a:cs typeface="Arial" pitchFamily="34" charset="0"/>
              </a:rPr>
              <a:t>Dichas técnicas son:</a:t>
            </a:r>
          </a:p>
          <a:p>
            <a:pPr>
              <a:buNone/>
            </a:pPr>
            <a:endParaRPr lang="es-MX" sz="4400" b="1" dirty="0">
              <a:latin typeface="Arial" pitchFamily="34" charset="0"/>
              <a:cs typeface="Arial" pitchFamily="34" charset="0"/>
            </a:endParaRPr>
          </a:p>
        </p:txBody>
      </p:sp>
      <p:sp>
        <p:nvSpPr>
          <p:cNvPr id="4" name="3 Flecha a la derecha con muesca"/>
          <p:cNvSpPr/>
          <p:nvPr/>
        </p:nvSpPr>
        <p:spPr>
          <a:xfrm>
            <a:off x="1000100" y="1000108"/>
            <a:ext cx="3857652" cy="2071702"/>
          </a:xfrm>
          <a:prstGeom prst="notchedRightArrow">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2400" b="1" dirty="0" smtClean="0"/>
              <a:t>CORTES</a:t>
            </a:r>
            <a:endParaRPr lang="es-MX" sz="2400" b="1" dirty="0"/>
          </a:p>
        </p:txBody>
      </p:sp>
      <p:sp>
        <p:nvSpPr>
          <p:cNvPr id="5" name="4 Flecha a la derecha con muesca"/>
          <p:cNvSpPr/>
          <p:nvPr/>
        </p:nvSpPr>
        <p:spPr>
          <a:xfrm>
            <a:off x="2357422" y="2500306"/>
            <a:ext cx="3786214" cy="2214578"/>
          </a:xfrm>
          <a:prstGeom prst="notchedRightArrow">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2400" b="1" dirty="0" smtClean="0"/>
              <a:t>METODOS DE</a:t>
            </a:r>
          </a:p>
          <a:p>
            <a:pPr algn="ctr"/>
            <a:r>
              <a:rPr lang="es-ES_tradnl" sz="2400" b="1" dirty="0" smtClean="0"/>
              <a:t>COCCIÓN</a:t>
            </a:r>
            <a:endParaRPr lang="es-MX" sz="2400" b="1" dirty="0"/>
          </a:p>
        </p:txBody>
      </p:sp>
      <p:sp>
        <p:nvSpPr>
          <p:cNvPr id="6" name="5 Flecha a la derecha con muesca"/>
          <p:cNvSpPr/>
          <p:nvPr/>
        </p:nvSpPr>
        <p:spPr>
          <a:xfrm>
            <a:off x="3571868" y="4071942"/>
            <a:ext cx="4000528" cy="2286016"/>
          </a:xfrm>
          <a:prstGeom prst="notchedRightArrow">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2400" b="1" dirty="0" smtClean="0"/>
              <a:t>PREPARACIONES DE</a:t>
            </a:r>
          </a:p>
          <a:p>
            <a:pPr algn="ctr"/>
            <a:r>
              <a:rPr lang="es-ES_tradnl" sz="2400" b="1" dirty="0" smtClean="0"/>
              <a:t>BASE</a:t>
            </a:r>
            <a:endParaRPr lang="es-MX"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3000"/>
                                        <p:tgtEl>
                                          <p:spTgt spid="3">
                                            <p:txEl>
                                              <p:pRg st="0" end="0"/>
                                            </p:txEl>
                                          </p:spTgt>
                                        </p:tgtEl>
                                      </p:cBhvr>
                                    </p:animEffect>
                                  </p:childTnLst>
                                </p:cTn>
                              </p:par>
                            </p:childTnLst>
                          </p:cTn>
                        </p:par>
                        <p:par>
                          <p:cTn id="8" fill="hold">
                            <p:stCondLst>
                              <p:cond delay="3000"/>
                            </p:stCondLst>
                            <p:childTnLst>
                              <p:par>
                                <p:cTn id="9" presetID="8" presetClass="entr" presetSubtype="16"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diamond(in)">
                                      <p:cBhvr>
                                        <p:cTn id="11" dur="5000"/>
                                        <p:tgtEl>
                                          <p:spTgt spid="4"/>
                                        </p:tgtEl>
                                      </p:cBhvr>
                                    </p:animEffect>
                                  </p:childTnLst>
                                </p:cTn>
                              </p:par>
                            </p:childTnLst>
                          </p:cTn>
                        </p:par>
                        <p:par>
                          <p:cTn id="12" fill="hold">
                            <p:stCondLst>
                              <p:cond delay="8000"/>
                            </p:stCondLst>
                            <p:childTnLst>
                              <p:par>
                                <p:cTn id="13" presetID="8" presetClass="entr" presetSubtype="16"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diamond(in)">
                                      <p:cBhvr>
                                        <p:cTn id="15" dur="3000"/>
                                        <p:tgtEl>
                                          <p:spTgt spid="5"/>
                                        </p:tgtEl>
                                      </p:cBhvr>
                                    </p:animEffect>
                                  </p:childTnLst>
                                </p:cTn>
                              </p:par>
                            </p:childTnLst>
                          </p:cTn>
                        </p:par>
                        <p:par>
                          <p:cTn id="16" fill="hold">
                            <p:stCondLst>
                              <p:cond delay="11000"/>
                            </p:stCondLst>
                            <p:childTnLst>
                              <p:par>
                                <p:cTn id="17" presetID="8" presetClass="entr" presetSubtype="16"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diamond(in)">
                                      <p:cBhvr>
                                        <p:cTn id="19" dur="3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animBg="1"/>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71480"/>
            <a:ext cx="8229600" cy="5554683"/>
          </a:xfrm>
        </p:spPr>
        <p:txBody>
          <a:bodyPr/>
          <a:lstStyle/>
          <a:p>
            <a:pPr>
              <a:buNone/>
            </a:pPr>
            <a:r>
              <a:rPr lang="es-MX" sz="4400" b="1" dirty="0" smtClean="0"/>
              <a:t>	Estas actividades han evolucionado de manera notoria en América Latina para satisfacción de todas aquellas personas que visitan los distintos destinos turísticos de nuestros países.</a:t>
            </a:r>
          </a:p>
          <a:p>
            <a:endParaRPr lang="es-MX" sz="4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3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42918"/>
            <a:ext cx="8229600" cy="5483245"/>
          </a:xfrm>
        </p:spPr>
        <p:txBody>
          <a:bodyPr/>
          <a:lstStyle/>
          <a:p>
            <a:r>
              <a:rPr lang="es-ES_tradnl" sz="4400" b="1" dirty="0" smtClean="0"/>
              <a:t>LAS  BPM (Buenas Prácticas de 	Manufactura)</a:t>
            </a:r>
          </a:p>
          <a:p>
            <a:r>
              <a:rPr lang="es-ES_tradnl" sz="4400" b="1" dirty="0" smtClean="0"/>
              <a:t>HACCP  (</a:t>
            </a:r>
            <a:r>
              <a:rPr lang="en-US" sz="4400" b="1" dirty="0" smtClean="0"/>
              <a:t>Hazard Analysis and Critical Control Points)</a:t>
            </a:r>
          </a:p>
          <a:p>
            <a:r>
              <a:rPr lang="en-US" sz="4400" b="1" dirty="0" smtClean="0"/>
              <a:t>ISSO  22OOO  (</a:t>
            </a:r>
            <a:r>
              <a:rPr lang="es-MX" sz="4400" b="1" dirty="0" smtClean="0"/>
              <a:t>sistema de gestión de seguridad alimentaria)</a:t>
            </a:r>
            <a:endParaRPr lang="es-ES_tradnl" sz="4400" b="1" dirty="0" smtClean="0"/>
          </a:p>
          <a:p>
            <a:endParaRPr lang="es-MX" sz="4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3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Left)">
                                      <p:cBhvr>
                                        <p:cTn id="12" dur="3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downLeft)">
                                      <p:cBhvr>
                                        <p:cTn id="17" dur="3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28604"/>
            <a:ext cx="8229600" cy="5697559"/>
          </a:xfrm>
        </p:spPr>
        <p:txBody>
          <a:bodyPr/>
          <a:lstStyle/>
          <a:p>
            <a:r>
              <a:rPr lang="es-MX" sz="3600" b="1" dirty="0" smtClean="0"/>
              <a:t>Un aspecto muy importante en este proceso de alimentación sana es la Agro Ecología que mediante un adecuado manejo de los suelos se desarrolla una agricultura sin causar daño al medio ambiente y que además nos garantiza una seguridad alimentaria, mediante la disponibilidad de alimentos de forma permanente.</a:t>
            </a:r>
          </a:p>
          <a:p>
            <a:endParaRPr lang="es-MX" sz="3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3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57158" y="571480"/>
            <a:ext cx="8229600" cy="5357850"/>
          </a:xfrm>
        </p:spPr>
        <p:txBody>
          <a:bodyPr/>
          <a:lstStyle/>
          <a:p>
            <a:r>
              <a:rPr lang="es-MX" sz="4800" b="1" dirty="0" smtClean="0"/>
              <a:t>Es muy conocido que poco a poco se está erradicando la agricultura tradicional, que generalmente utiliza pesticidas sintéticos, dando paso al uso de fertilizantes orgánicos</a:t>
            </a:r>
            <a:endParaRPr lang="es-MX" sz="4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3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42919"/>
            <a:ext cx="8229600" cy="5286412"/>
          </a:xfrm>
        </p:spPr>
        <p:txBody>
          <a:bodyPr/>
          <a:lstStyle/>
          <a:p>
            <a:r>
              <a:rPr lang="es-MX" sz="4800" b="1" dirty="0" smtClean="0"/>
              <a:t>El humus y el compost, productos que son trabajados de manera natural y que es el resultado de todo un sistema constituido por la agricultura, la ganadería y la forestaría.</a:t>
            </a:r>
            <a:endParaRPr lang="es-MX" sz="4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3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28604"/>
            <a:ext cx="8229600" cy="5697559"/>
          </a:xfrm>
        </p:spPr>
        <p:txBody>
          <a:bodyPr/>
          <a:lstStyle/>
          <a:p>
            <a:r>
              <a:rPr lang="es-MX" sz="4800" b="1" dirty="0" smtClean="0"/>
              <a:t>Otra de las preocupaciones que se viene dando en el mercado de la comercialización de alimentos y bebidas, es la presencia de los denominados productos transgénicos </a:t>
            </a:r>
            <a:endParaRPr lang="es-MX" sz="4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3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596" y="1142984"/>
            <a:ext cx="8229600" cy="4525963"/>
          </a:xfrm>
        </p:spPr>
        <p:txBody>
          <a:bodyPr/>
          <a:lstStyle/>
          <a:p>
            <a:pPr algn="ctr"/>
            <a:r>
              <a:rPr lang="es-MX" sz="6000" b="1" dirty="0" smtClean="0"/>
              <a:t>“La salud de las personas, depende de los alimentos que consume”</a:t>
            </a:r>
            <a:endParaRPr lang="es-MX" sz="6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3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71481"/>
            <a:ext cx="8229600" cy="5286412"/>
          </a:xfrm>
        </p:spPr>
        <p:txBody>
          <a:bodyPr/>
          <a:lstStyle/>
          <a:p>
            <a:pPr algn="ctr">
              <a:buNone/>
            </a:pPr>
            <a:r>
              <a:rPr lang="es-ES_tradnl" sz="4000" b="1" dirty="0" smtClean="0"/>
              <a:t>FAST FOOD VS SLOW FOOD</a:t>
            </a:r>
            <a:endParaRPr lang="es-MX" sz="4000" b="1" dirty="0" smtClean="0"/>
          </a:p>
          <a:p>
            <a:pPr>
              <a:buNone/>
            </a:pPr>
            <a:r>
              <a:rPr lang="es-ES_tradnl" sz="4000" b="1" dirty="0" smtClean="0"/>
              <a:t>	Como es de conocimiento  los </a:t>
            </a:r>
            <a:r>
              <a:rPr lang="es-ES_tradnl" sz="4000" b="1" dirty="0" err="1" smtClean="0"/>
              <a:t>fast</a:t>
            </a:r>
            <a:r>
              <a:rPr lang="es-ES_tradnl" sz="4000" b="1" dirty="0" smtClean="0"/>
              <a:t> </a:t>
            </a:r>
            <a:r>
              <a:rPr lang="es-ES_tradnl" sz="4000" b="1" dirty="0" err="1" smtClean="0"/>
              <a:t>food</a:t>
            </a:r>
            <a:r>
              <a:rPr lang="es-ES_tradnl" sz="4000" b="1" dirty="0" smtClean="0"/>
              <a:t> han ocupado un lugar importante en el mercado del mundo, dedicado a  la comercialización de alimentos y bebidas, sin embargo no son los más recomendables en el aspecto nutricional</a:t>
            </a:r>
            <a:endParaRPr lang="es-MX" sz="4000" b="1" dirty="0" smtClean="0"/>
          </a:p>
          <a:p>
            <a:endParaRPr lang="es-MX"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3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Left)">
                                      <p:cBhvr>
                                        <p:cTn id="12" dur="3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Marcador de contenido"/>
          <p:cNvSpPr>
            <a:spLocks noGrp="1"/>
          </p:cNvSpPr>
          <p:nvPr>
            <p:ph idx="1"/>
          </p:nvPr>
        </p:nvSpPr>
        <p:spPr>
          <a:xfrm>
            <a:off x="457200" y="428605"/>
            <a:ext cx="8229600" cy="5500726"/>
          </a:xfrm>
        </p:spPr>
        <p:txBody>
          <a:bodyPr/>
          <a:lstStyle/>
          <a:p>
            <a:pPr>
              <a:buNone/>
            </a:pPr>
            <a:r>
              <a:rPr lang="es-ES_tradnl" sz="4000" b="1" dirty="0" smtClean="0"/>
              <a:t>	Sin embargo el </a:t>
            </a:r>
            <a:r>
              <a:rPr lang="es-ES_tradnl" sz="4000" b="1" dirty="0" err="1" smtClean="0"/>
              <a:t>Slow</a:t>
            </a:r>
            <a:r>
              <a:rPr lang="es-ES_tradnl" sz="4000" b="1" dirty="0" smtClean="0"/>
              <a:t> </a:t>
            </a:r>
            <a:r>
              <a:rPr lang="es-ES_tradnl" sz="4000" b="1" dirty="0" err="1" smtClean="0"/>
              <a:t>food</a:t>
            </a:r>
            <a:r>
              <a:rPr lang="es-ES_tradnl" sz="4000" b="1" dirty="0" smtClean="0"/>
              <a:t> o comida lenta, desde hace ya un buen tiempo y desde que se instaurara en Italia ha ido constituyéndose como movimiento que busca recuperar los estilos de alimentación que desde luego  constituyen un mejor aprovechamiento de los alimentos.</a:t>
            </a:r>
            <a:endParaRPr lang="es-MX" sz="4000" b="1" dirty="0" smtClean="0"/>
          </a:p>
          <a:p>
            <a:endParaRPr lang="es-MX"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strips(downLeft)">
                                      <p:cBhvr>
                                        <p:cTn id="7" dur="3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contenido"/>
          <p:cNvSpPr>
            <a:spLocks noGrp="1"/>
          </p:cNvSpPr>
          <p:nvPr>
            <p:ph idx="1"/>
          </p:nvPr>
        </p:nvSpPr>
        <p:spPr>
          <a:xfrm>
            <a:off x="457200" y="1600201"/>
            <a:ext cx="8229600" cy="2185990"/>
          </a:xfrm>
        </p:spPr>
        <p:txBody>
          <a:bodyPr/>
          <a:lstStyle/>
          <a:p>
            <a:pPr algn="ctr">
              <a:buNone/>
            </a:pPr>
            <a:r>
              <a:rPr lang="es-ES_tradnl" sz="7200" dirty="0" smtClean="0">
                <a:latin typeface="Algerian" pitchFamily="82" charset="0"/>
              </a:rPr>
              <a:t>Muchas gracias</a:t>
            </a:r>
          </a:p>
          <a:p>
            <a:pPr algn="ctr">
              <a:buNone/>
            </a:pPr>
            <a:endParaRPr lang="es-ES_tradnl" sz="7200" dirty="0" smtClean="0">
              <a:latin typeface="Algerian" pitchFamily="82" charset="0"/>
            </a:endParaRPr>
          </a:p>
          <a:p>
            <a:pPr algn="ctr">
              <a:buNone/>
            </a:pPr>
            <a:endParaRPr lang="es-MX" sz="7200" dirty="0">
              <a:latin typeface="Algerian" pitchFamily="82" charset="0"/>
            </a:endParaRPr>
          </a:p>
        </p:txBody>
      </p:sp>
      <p:sp>
        <p:nvSpPr>
          <p:cNvPr id="5" name="4 CuadroTexto"/>
          <p:cNvSpPr txBox="1"/>
          <p:nvPr/>
        </p:nvSpPr>
        <p:spPr>
          <a:xfrm>
            <a:off x="1714480" y="3929066"/>
            <a:ext cx="5500726" cy="584775"/>
          </a:xfrm>
          <a:prstGeom prst="rect">
            <a:avLst/>
          </a:prstGeom>
          <a:noFill/>
        </p:spPr>
        <p:txBody>
          <a:bodyPr wrap="square" rtlCol="0">
            <a:spAutoFit/>
          </a:bodyPr>
          <a:lstStyle/>
          <a:p>
            <a:pPr algn="ctr"/>
            <a:r>
              <a:rPr lang="es-ES_tradnl" sz="3200" dirty="0" smtClean="0">
                <a:latin typeface="Arial" pitchFamily="34" charset="0"/>
                <a:cs typeface="Arial" pitchFamily="34" charset="0"/>
              </a:rPr>
              <a:t>Jach_5@hotmail.com</a:t>
            </a:r>
            <a:endParaRPr lang="es-MX" sz="32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strips(downLeft)">
                                      <p:cBhvr>
                                        <p:cTn id="7" dur="3000"/>
                                        <p:tgtEl>
                                          <p:spTgt spid="4">
                                            <p:txEl>
                                              <p:pRg st="0" end="0"/>
                                            </p:txEl>
                                          </p:spTgt>
                                        </p:tgtEl>
                                      </p:cBhvr>
                                    </p:animEffect>
                                  </p:childTnLst>
                                </p:cTn>
                              </p:par>
                            </p:childTnLst>
                          </p:cTn>
                        </p:par>
                        <p:par>
                          <p:cTn id="8" fill="hold">
                            <p:stCondLst>
                              <p:cond delay="3000"/>
                            </p:stCondLst>
                            <p:childTnLst>
                              <p:par>
                                <p:cTn id="9" presetID="18" presetClass="entr" presetSubtype="12"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strips(downLeft)">
                                      <p:cBhvr>
                                        <p:cTn id="11" dur="3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71472" y="714356"/>
            <a:ext cx="8229600" cy="5072098"/>
          </a:xfrm>
        </p:spPr>
        <p:txBody>
          <a:bodyPr/>
          <a:lstStyle/>
          <a:p>
            <a:pPr algn="ctr">
              <a:buNone/>
            </a:pPr>
            <a:r>
              <a:rPr lang="es-MX" sz="6000" b="1" dirty="0" smtClean="0"/>
              <a:t>Dicha frase prácticamente encumbró a uno de los famosos pensadores de la historia universal</a:t>
            </a:r>
            <a:endParaRPr lang="es-MX" sz="6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3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857232"/>
            <a:ext cx="8229600" cy="4525963"/>
          </a:xfrm>
        </p:spPr>
        <p:txBody>
          <a:bodyPr/>
          <a:lstStyle/>
          <a:p>
            <a:r>
              <a:rPr lang="es-MX" sz="6000" b="1" dirty="0" smtClean="0"/>
              <a:t>Las nuevas tendencias de la alimentación, nos conducen precisamente al cuidado de la salud.</a:t>
            </a:r>
            <a:endParaRPr lang="es-MX" sz="6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3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857232"/>
            <a:ext cx="8229600" cy="4525963"/>
          </a:xfrm>
        </p:spPr>
        <p:txBody>
          <a:bodyPr/>
          <a:lstStyle/>
          <a:p>
            <a:pPr algn="ctr">
              <a:buNone/>
            </a:pPr>
            <a:r>
              <a:rPr lang="es-MX" sz="4800" b="1" dirty="0" smtClean="0"/>
              <a:t>Ante el comprobado crecimiento de una serie de enfermedades como consecuencia de una deficiente alimentación y por ende una mal nutrición.</a:t>
            </a:r>
          </a:p>
          <a:p>
            <a:pPr algn="ctr"/>
            <a:endParaRPr lang="es-MX" sz="4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3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00043"/>
            <a:ext cx="8229600" cy="1785950"/>
          </a:xfrm>
        </p:spPr>
        <p:txBody>
          <a:bodyPr/>
          <a:lstStyle/>
          <a:p>
            <a:r>
              <a:rPr lang="es-MX" sz="4000" dirty="0" smtClean="0"/>
              <a:t>Los problemas de salud que escuchamos con mucha frecuencia y con resultados lamentables son:</a:t>
            </a:r>
            <a:endParaRPr lang="es-MX" sz="4000" dirty="0"/>
          </a:p>
        </p:txBody>
      </p:sp>
      <p:sp>
        <p:nvSpPr>
          <p:cNvPr id="4" name="3 Pentágono"/>
          <p:cNvSpPr/>
          <p:nvPr/>
        </p:nvSpPr>
        <p:spPr>
          <a:xfrm>
            <a:off x="1142976" y="2428868"/>
            <a:ext cx="3500462" cy="1857388"/>
          </a:xfrm>
          <a:prstGeom prst="homePlat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3600" b="1" dirty="0" smtClean="0"/>
              <a:t>OBESIDAD</a:t>
            </a:r>
            <a:endParaRPr lang="es-MX" sz="3600" b="1" dirty="0"/>
          </a:p>
        </p:txBody>
      </p:sp>
      <p:sp>
        <p:nvSpPr>
          <p:cNvPr id="5" name="4 Pentágono"/>
          <p:cNvSpPr/>
          <p:nvPr/>
        </p:nvSpPr>
        <p:spPr>
          <a:xfrm>
            <a:off x="4714876" y="2500306"/>
            <a:ext cx="3571900" cy="1785950"/>
          </a:xfrm>
          <a:prstGeom prst="homePlat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3600" b="1" dirty="0" smtClean="0"/>
              <a:t>DIABETES</a:t>
            </a:r>
            <a:endParaRPr lang="es-MX" sz="3600" b="1" dirty="0"/>
          </a:p>
        </p:txBody>
      </p:sp>
      <p:sp>
        <p:nvSpPr>
          <p:cNvPr id="6" name="5 Pentágono"/>
          <p:cNvSpPr/>
          <p:nvPr/>
        </p:nvSpPr>
        <p:spPr>
          <a:xfrm>
            <a:off x="1142976" y="4429132"/>
            <a:ext cx="3500462" cy="1571636"/>
          </a:xfrm>
          <a:prstGeom prst="homePlat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3600" b="1" dirty="0" smtClean="0"/>
              <a:t>HIPERTENSIÓN</a:t>
            </a:r>
            <a:endParaRPr lang="es-MX" sz="3600" b="1" dirty="0"/>
          </a:p>
        </p:txBody>
      </p:sp>
      <p:sp>
        <p:nvSpPr>
          <p:cNvPr id="7" name="6 Pentágono"/>
          <p:cNvSpPr/>
          <p:nvPr/>
        </p:nvSpPr>
        <p:spPr>
          <a:xfrm>
            <a:off x="4643438" y="4429132"/>
            <a:ext cx="3571900" cy="1500198"/>
          </a:xfrm>
          <a:prstGeom prst="homePlat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3600" b="1" dirty="0" smtClean="0"/>
              <a:t>COLESTEROL</a:t>
            </a:r>
            <a:endParaRPr lang="es-MX" sz="3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3000"/>
                                        <p:tgtEl>
                                          <p:spTgt spid="3">
                                            <p:txEl>
                                              <p:pRg st="0" end="0"/>
                                            </p:txEl>
                                          </p:spTgt>
                                        </p:tgtEl>
                                      </p:cBhvr>
                                    </p:animEffect>
                                  </p:childTnLst>
                                </p:cTn>
                              </p:par>
                            </p:childTnLst>
                          </p:cTn>
                        </p:par>
                        <p:par>
                          <p:cTn id="8" fill="hold">
                            <p:stCondLst>
                              <p:cond delay="3000"/>
                            </p:stCondLst>
                            <p:childTnLst>
                              <p:par>
                                <p:cTn id="9" presetID="8" presetClass="entr" presetSubtype="16"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diamond(in)">
                                      <p:cBhvr>
                                        <p:cTn id="11" dur="5000"/>
                                        <p:tgtEl>
                                          <p:spTgt spid="4"/>
                                        </p:tgtEl>
                                      </p:cBhvr>
                                    </p:animEffect>
                                  </p:childTnLst>
                                </p:cTn>
                              </p:par>
                            </p:childTnLst>
                          </p:cTn>
                        </p:par>
                        <p:par>
                          <p:cTn id="12" fill="hold">
                            <p:stCondLst>
                              <p:cond delay="8000"/>
                            </p:stCondLst>
                            <p:childTnLst>
                              <p:par>
                                <p:cTn id="13" presetID="8" presetClass="entr" presetSubtype="16"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diamond(in)">
                                      <p:cBhvr>
                                        <p:cTn id="15" dur="5000"/>
                                        <p:tgtEl>
                                          <p:spTgt spid="5"/>
                                        </p:tgtEl>
                                      </p:cBhvr>
                                    </p:animEffect>
                                  </p:childTnLst>
                                </p:cTn>
                              </p:par>
                            </p:childTnLst>
                          </p:cTn>
                        </p:par>
                        <p:par>
                          <p:cTn id="16" fill="hold">
                            <p:stCondLst>
                              <p:cond delay="13000"/>
                            </p:stCondLst>
                            <p:childTnLst>
                              <p:par>
                                <p:cTn id="17" presetID="8" presetClass="entr" presetSubtype="16"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diamond(in)">
                                      <p:cBhvr>
                                        <p:cTn id="19" dur="5000"/>
                                        <p:tgtEl>
                                          <p:spTgt spid="6"/>
                                        </p:tgtEl>
                                      </p:cBhvr>
                                    </p:animEffect>
                                  </p:childTnLst>
                                </p:cTn>
                              </p:par>
                            </p:childTnLst>
                          </p:cTn>
                        </p:par>
                        <p:par>
                          <p:cTn id="20" fill="hold">
                            <p:stCondLst>
                              <p:cond delay="18000"/>
                            </p:stCondLst>
                            <p:childTnLst>
                              <p:par>
                                <p:cTn id="21" presetID="18" presetClass="entr" presetSubtype="12" fill="hold" grpId="0" nodeType="after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strips(downLeft)">
                                      <p:cBhvr>
                                        <p:cTn id="23" dur="5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animBg="1"/>
      <p:bldP spid="6"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71472" y="1142984"/>
            <a:ext cx="8229600" cy="4525963"/>
          </a:xfrm>
        </p:spPr>
        <p:txBody>
          <a:bodyPr/>
          <a:lstStyle/>
          <a:p>
            <a:r>
              <a:rPr lang="es-MX" sz="4800" b="1" dirty="0" smtClean="0"/>
              <a:t>cuatro  enfermedades que constituyen el  conocido síndrome metabólico, que se asocian directamente con la forma de alimentación</a:t>
            </a:r>
            <a:endParaRPr lang="es-MX" sz="4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3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71472" y="714356"/>
            <a:ext cx="8229600" cy="4929222"/>
          </a:xfrm>
        </p:spPr>
        <p:txBody>
          <a:bodyPr/>
          <a:lstStyle/>
          <a:p>
            <a:pPr>
              <a:buNone/>
            </a:pPr>
            <a:r>
              <a:rPr lang="es-ES_tradnl" sz="4000" b="1" dirty="0" smtClean="0"/>
              <a:t>   Desde luego las  Instituciones de Salud , mediante su Organización Mundial (OMS), han reaccionado de manera inmediata, recomendando  una serie de acciones, mediante programas de salubridad a los dist6intos sectores de la población</a:t>
            </a:r>
            <a:endParaRPr lang="es-MX"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3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71472" y="714356"/>
            <a:ext cx="8229600" cy="5000660"/>
          </a:xfrm>
        </p:spPr>
        <p:txBody>
          <a:bodyPr/>
          <a:lstStyle/>
          <a:p>
            <a:r>
              <a:rPr lang="es-MX" sz="5400" b="1" dirty="0" smtClean="0"/>
              <a:t>En los últimos tiempos y para satisfacción nuestra la actividad gastronómica ha asumido y con mucha responsabilidad el rol de comercializar comida sana</a:t>
            </a:r>
            <a:endParaRPr lang="es-MX" sz="5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3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264</TotalTime>
  <Words>418</Words>
  <Application>Microsoft Office PowerPoint</Application>
  <PresentationFormat>Presentación en pantalla (4:3)</PresentationFormat>
  <Paragraphs>37</Paragraphs>
  <Slides>22</Slides>
  <Notes>0</Notes>
  <HiddenSlides>0</HiddenSlides>
  <MMClips>0</MMClips>
  <ScaleCrop>false</ScaleCrop>
  <HeadingPairs>
    <vt:vector size="4" baseType="variant">
      <vt:variant>
        <vt:lpstr>Tema</vt:lpstr>
      </vt:variant>
      <vt:variant>
        <vt:i4>1</vt:i4>
      </vt:variant>
      <vt:variant>
        <vt:lpstr>Títulos de diapositiva</vt:lpstr>
      </vt:variant>
      <vt:variant>
        <vt:i4>22</vt:i4>
      </vt:variant>
    </vt:vector>
  </HeadingPairs>
  <TitlesOfParts>
    <vt:vector size="23" baseType="lpstr">
      <vt:lpstr>Tema de Office</vt:lpstr>
      <vt:lpstr>“NUEVAS TENDENCIAS ALIMENTARIAS Y EXIGENCIAS DE LOS MERCADOS TURÍSTICOS"</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“NUEVAS TENDENCIAS ALIMENTARIAS Y EXIGENCIAS DE LOS MERCADOS TURÍSTICOS"</dc:title>
  <dc:creator>Cerna</dc:creator>
  <cp:lastModifiedBy>pc</cp:lastModifiedBy>
  <cp:revision>19</cp:revision>
  <dcterms:created xsi:type="dcterms:W3CDTF">2009-10-25T07:43:50Z</dcterms:created>
  <dcterms:modified xsi:type="dcterms:W3CDTF">2009-10-30T17:14:59Z</dcterms:modified>
</cp:coreProperties>
</file>